
<file path=[Content_Types].xml><?xml version="1.0" encoding="utf-8"?>
<Types xmlns="http://schemas.openxmlformats.org/package/2006/content-types">
  <Default Extension="fntdata" ContentType="application/x-fontdata"/>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8D2_2EC9A714.xml" ContentType="application/vnd.ms-powerpoint.comments+xml"/>
  <Override PartName="/ppt/comments/modernComment_8D9_9444523E.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924_196B4E18.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97C_C14DE9F4.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24_7CD8B548.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700" r:id="rId3"/>
    <p:sldMasterId id="2147483711" r:id="rId4"/>
    <p:sldMasterId id="2147483741" r:id="rId5"/>
  </p:sldMasterIdLst>
  <p:notesMasterIdLst>
    <p:notesMasterId r:id="rId199"/>
  </p:notesMasterIdLst>
  <p:sldIdLst>
    <p:sldId id="2038" r:id="rId6"/>
    <p:sldId id="2380" r:id="rId7"/>
    <p:sldId id="1843" r:id="rId8"/>
    <p:sldId id="1844" r:id="rId9"/>
    <p:sldId id="1845" r:id="rId10"/>
    <p:sldId id="1846" r:id="rId11"/>
    <p:sldId id="2044" r:id="rId12"/>
    <p:sldId id="312" r:id="rId13"/>
    <p:sldId id="2041" r:id="rId14"/>
    <p:sldId id="2045" r:id="rId15"/>
    <p:sldId id="1848" r:id="rId16"/>
    <p:sldId id="2057" r:id="rId17"/>
    <p:sldId id="1855" r:id="rId18"/>
    <p:sldId id="2382" r:id="rId19"/>
    <p:sldId id="2261" r:id="rId20"/>
    <p:sldId id="2263" r:id="rId21"/>
    <p:sldId id="1859" r:id="rId22"/>
    <p:sldId id="2256" r:id="rId23"/>
    <p:sldId id="2257" r:id="rId24"/>
    <p:sldId id="2264" r:id="rId25"/>
    <p:sldId id="294" r:id="rId26"/>
    <p:sldId id="295" r:id="rId27"/>
    <p:sldId id="296" r:id="rId28"/>
    <p:sldId id="297" r:id="rId29"/>
    <p:sldId id="298" r:id="rId30"/>
    <p:sldId id="1888" r:id="rId31"/>
    <p:sldId id="1889" r:id="rId32"/>
    <p:sldId id="2327" r:id="rId33"/>
    <p:sldId id="2267" r:id="rId34"/>
    <p:sldId id="2274" r:id="rId35"/>
    <p:sldId id="2384" r:id="rId36"/>
    <p:sldId id="2385" r:id="rId37"/>
    <p:sldId id="2383" r:id="rId38"/>
    <p:sldId id="2387" r:id="rId39"/>
    <p:sldId id="2386" r:id="rId40"/>
    <p:sldId id="2275" r:id="rId41"/>
    <p:sldId id="2276" r:id="rId42"/>
    <p:sldId id="2416" r:id="rId43"/>
    <p:sldId id="1863" r:id="rId44"/>
    <p:sldId id="2270" r:id="rId45"/>
    <p:sldId id="1904" r:id="rId46"/>
    <p:sldId id="1864" r:id="rId47"/>
    <p:sldId id="1865" r:id="rId48"/>
    <p:sldId id="2277" r:id="rId49"/>
    <p:sldId id="2278" r:id="rId50"/>
    <p:sldId id="2279" r:id="rId51"/>
    <p:sldId id="2280" r:id="rId52"/>
    <p:sldId id="2281" r:id="rId53"/>
    <p:sldId id="2282" r:id="rId54"/>
    <p:sldId id="1869" r:id="rId55"/>
    <p:sldId id="1870" r:id="rId56"/>
    <p:sldId id="1994" r:id="rId57"/>
    <p:sldId id="2242" r:id="rId58"/>
    <p:sldId id="2243" r:id="rId59"/>
    <p:sldId id="1876" r:id="rId60"/>
    <p:sldId id="2448" r:id="rId61"/>
    <p:sldId id="2381" r:id="rId62"/>
    <p:sldId id="2434" r:id="rId63"/>
    <p:sldId id="2435" r:id="rId64"/>
    <p:sldId id="2436" r:id="rId65"/>
    <p:sldId id="2328" r:id="rId66"/>
    <p:sldId id="2410" r:id="rId67"/>
    <p:sldId id="2408" r:id="rId68"/>
    <p:sldId id="2409" r:id="rId69"/>
    <p:sldId id="319" r:id="rId70"/>
    <p:sldId id="2432" r:id="rId71"/>
    <p:sldId id="2258" r:id="rId72"/>
    <p:sldId id="2292" r:id="rId73"/>
    <p:sldId id="2294" r:id="rId74"/>
    <p:sldId id="2295" r:id="rId75"/>
    <p:sldId id="2297" r:id="rId76"/>
    <p:sldId id="2296" r:id="rId77"/>
    <p:sldId id="2324" r:id="rId78"/>
    <p:sldId id="2449" r:id="rId79"/>
    <p:sldId id="2411" r:id="rId80"/>
    <p:sldId id="2454" r:id="rId81"/>
    <p:sldId id="2455" r:id="rId82"/>
    <p:sldId id="2452" r:id="rId83"/>
    <p:sldId id="2451" r:id="rId84"/>
    <p:sldId id="2290" r:id="rId85"/>
    <p:sldId id="2446" r:id="rId86"/>
    <p:sldId id="2447" r:id="rId87"/>
    <p:sldId id="2389" r:id="rId88"/>
    <p:sldId id="2326" r:id="rId89"/>
    <p:sldId id="2399" r:id="rId90"/>
    <p:sldId id="2402" r:id="rId91"/>
    <p:sldId id="2265" r:id="rId92"/>
    <p:sldId id="2400" r:id="rId93"/>
    <p:sldId id="2401" r:id="rId94"/>
    <p:sldId id="2388" r:id="rId95"/>
    <p:sldId id="2336" r:id="rId96"/>
    <p:sldId id="2456" r:id="rId97"/>
    <p:sldId id="2477" r:id="rId98"/>
    <p:sldId id="2462" r:id="rId99"/>
    <p:sldId id="2463" r:id="rId100"/>
    <p:sldId id="2464" r:id="rId101"/>
    <p:sldId id="2467" r:id="rId102"/>
    <p:sldId id="2469" r:id="rId103"/>
    <p:sldId id="2468" r:id="rId104"/>
    <p:sldId id="2458" r:id="rId105"/>
    <p:sldId id="2476" r:id="rId106"/>
    <p:sldId id="2470" r:id="rId107"/>
    <p:sldId id="2403" r:id="rId108"/>
    <p:sldId id="2474" r:id="rId109"/>
    <p:sldId id="2405" r:id="rId110"/>
    <p:sldId id="2459" r:id="rId111"/>
    <p:sldId id="2406" r:id="rId112"/>
    <p:sldId id="2332" r:id="rId113"/>
    <p:sldId id="2404" r:id="rId114"/>
    <p:sldId id="2345" r:id="rId115"/>
    <p:sldId id="2346" r:id="rId116"/>
    <p:sldId id="2372" r:id="rId117"/>
    <p:sldId id="2373" r:id="rId118"/>
    <p:sldId id="2374" r:id="rId119"/>
    <p:sldId id="2376" r:id="rId120"/>
    <p:sldId id="2338" r:id="rId121"/>
    <p:sldId id="2393" r:id="rId122"/>
    <p:sldId id="2440" r:id="rId123"/>
    <p:sldId id="2392" r:id="rId124"/>
    <p:sldId id="2340" r:id="rId125"/>
    <p:sldId id="2442" r:id="rId126"/>
    <p:sldId id="2472" r:id="rId127"/>
    <p:sldId id="2473" r:id="rId128"/>
    <p:sldId id="2450" r:id="rId129"/>
    <p:sldId id="2422" r:id="rId130"/>
    <p:sldId id="2423" r:id="rId131"/>
    <p:sldId id="2430" r:id="rId132"/>
    <p:sldId id="2426" r:id="rId133"/>
    <p:sldId id="2425" r:id="rId134"/>
    <p:sldId id="2428" r:id="rId135"/>
    <p:sldId id="2427" r:id="rId136"/>
    <p:sldId id="2424" r:id="rId137"/>
    <p:sldId id="2471" r:id="rId138"/>
    <p:sldId id="2475" r:id="rId139"/>
    <p:sldId id="2453" r:id="rId140"/>
    <p:sldId id="2429" r:id="rId141"/>
    <p:sldId id="2431" r:id="rId142"/>
    <p:sldId id="2284" r:id="rId143"/>
    <p:sldId id="1894" r:id="rId144"/>
    <p:sldId id="2306" r:id="rId145"/>
    <p:sldId id="1880" r:id="rId146"/>
    <p:sldId id="2371" r:id="rId147"/>
    <p:sldId id="2445" r:id="rId148"/>
    <p:sldId id="2370" r:id="rId149"/>
    <p:sldId id="2369" r:id="rId150"/>
    <p:sldId id="2438" r:id="rId151"/>
    <p:sldId id="2439" r:id="rId152"/>
    <p:sldId id="2329" r:id="rId153"/>
    <p:sldId id="2255" r:id="rId154"/>
    <p:sldId id="1886" r:id="rId155"/>
    <p:sldId id="301" r:id="rId156"/>
    <p:sldId id="2181" r:id="rId157"/>
    <p:sldId id="2182" r:id="rId158"/>
    <p:sldId id="2185" r:id="rId159"/>
    <p:sldId id="2186" r:id="rId160"/>
    <p:sldId id="2180" r:id="rId161"/>
    <p:sldId id="2184" r:id="rId162"/>
    <p:sldId id="2248" r:id="rId163"/>
    <p:sldId id="292" r:id="rId164"/>
    <p:sldId id="2359" r:id="rId165"/>
    <p:sldId id="2360" r:id="rId166"/>
    <p:sldId id="2415" r:id="rId167"/>
    <p:sldId id="1916" r:id="rId168"/>
    <p:sldId id="2304" r:id="rId169"/>
    <p:sldId id="2319" r:id="rId170"/>
    <p:sldId id="2322" r:id="rId171"/>
    <p:sldId id="2321" r:id="rId172"/>
    <p:sldId id="2323" r:id="rId173"/>
    <p:sldId id="2302" r:id="rId174"/>
    <p:sldId id="2307" r:id="rId175"/>
    <p:sldId id="1892" r:id="rId176"/>
    <p:sldId id="269" r:id="rId177"/>
    <p:sldId id="2308" r:id="rId178"/>
    <p:sldId id="1887" r:id="rId179"/>
    <p:sldId id="1898" r:id="rId180"/>
    <p:sldId id="1897" r:id="rId181"/>
    <p:sldId id="1899" r:id="rId182"/>
    <p:sldId id="2312" r:id="rId183"/>
    <p:sldId id="2363" r:id="rId184"/>
    <p:sldId id="2364" r:id="rId185"/>
    <p:sldId id="2368" r:id="rId186"/>
    <p:sldId id="2314" r:id="rId187"/>
    <p:sldId id="2318" r:id="rId188"/>
    <p:sldId id="2437" r:id="rId189"/>
    <p:sldId id="2420" r:id="rId190"/>
    <p:sldId id="2421" r:id="rId191"/>
    <p:sldId id="2419" r:id="rId192"/>
    <p:sldId id="2433" r:id="rId193"/>
    <p:sldId id="2418" r:id="rId194"/>
    <p:sldId id="2310" r:id="rId195"/>
    <p:sldId id="2377" r:id="rId196"/>
    <p:sldId id="2379" r:id="rId197"/>
    <p:sldId id="2042" r:id="rId198"/>
  </p:sldIdLst>
  <p:sldSz cx="9144000" cy="5143500" type="screen16x9"/>
  <p:notesSz cx="6858000" cy="9144000"/>
  <p:embeddedFontLst>
    <p:embeddedFont>
      <p:font typeface="Avenir Book" panose="02000503020000020003" pitchFamily="2" charset="0"/>
      <p:regular r:id="rId200"/>
      <p:italic r:id="rId201"/>
    </p:embeddedFont>
    <p:embeddedFont>
      <p:font typeface="Cambria Math" panose="02040503050406030204" pitchFamily="18" charset="0"/>
      <p:regular r:id="rId202"/>
    </p:embeddedFont>
    <p:embeddedFont>
      <p:font typeface="Consolas" panose="020B0609020204030204" pitchFamily="49" charset="0"/>
      <p:regular r:id="rId203"/>
      <p:bold r:id="rId204"/>
      <p:italic r:id="rId205"/>
      <p:boldItalic r:id="rId206"/>
    </p:embeddedFont>
    <p:embeddedFont>
      <p:font typeface="Corbel" panose="020B0503020204020204" pitchFamily="34" charset="0"/>
      <p:regular r:id="rId207"/>
      <p:bold r:id="rId208"/>
      <p:italic r:id="rId209"/>
      <p:boldItalic r:id="rId210"/>
    </p:embeddedFont>
    <p:embeddedFont>
      <p:font typeface="Roboto" panose="02000000000000000000" pitchFamily="2" charset="0"/>
      <p:regular r:id="rId211"/>
      <p:bold r:id="rId212"/>
      <p:italic r:id="rId213"/>
      <p:boldItalic r:id="rId214"/>
    </p:embeddedFont>
    <p:embeddedFont>
      <p:font typeface="Source Sans Pro" panose="020B0503030403020204" pitchFamily="34" charset="0"/>
      <p:regular r:id="rId215"/>
      <p:bold r:id="rId216"/>
      <p:italic r:id="rId217"/>
      <p:boldItalic r:id="rId218"/>
    </p:embeddedFont>
    <p:embeddedFont>
      <p:font typeface="Source Serif Pro" panose="02040603050405020204" pitchFamily="18" charset="0"/>
      <p:regular r:id="rId219"/>
      <p:bold r:id="rId220"/>
      <p:italic r:id="rId221"/>
      <p:boldItalic r:id="rId222"/>
    </p:embeddedFont>
    <p:embeddedFont>
      <p:font typeface="Tahoma" panose="020B0604030504040204" pitchFamily="34" charset="0"/>
      <p:regular r:id="rId223"/>
      <p:bold r:id="rId2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2E7FF"/>
    <a:srgbClr val="ECEEFD"/>
    <a:srgbClr val="418FDF"/>
    <a:srgbClr val="E4FFDE"/>
    <a:srgbClr val="0E0CC0"/>
    <a:srgbClr val="F6F6F4"/>
    <a:srgbClr val="EA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878102-08F2-6746-A6AB-A4363B17A795}" v="416" dt="2025-09-04T20:24:27.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97"/>
    <p:restoredTop sz="94762"/>
  </p:normalViewPr>
  <p:slideViewPr>
    <p:cSldViewPr snapToGrid="0">
      <p:cViewPr>
        <p:scale>
          <a:sx n="146" d="100"/>
          <a:sy n="146" d="100"/>
        </p:scale>
        <p:origin x="-408" y="3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font" Target="fonts/font6.fntdata"/><Relationship Id="rId226"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17.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font" Target="fonts/font7.fntdata"/><Relationship Id="rId227" Type="http://schemas.openxmlformats.org/officeDocument/2006/relationships/theme" Target="theme/theme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font" Target="fonts/font18.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font" Target="fonts/font8.fntdata"/><Relationship Id="rId228" Type="http://schemas.openxmlformats.org/officeDocument/2006/relationships/tableStyles" Target="tableStyles.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font" Target="fonts/font19.fnt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font" Target="fonts/font9.fntdata"/><Relationship Id="rId229" Type="http://schemas.microsoft.com/office/2015/10/relationships/revisionInfo" Target="revisionInfo.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font" Target="fonts/font20.fntdata"/><Relationship Id="rId230" Type="http://schemas.microsoft.com/office/2018/10/relationships/authors" Target="author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font" Target="fonts/font10.fntdata"/><Relationship Id="rId190" Type="http://schemas.openxmlformats.org/officeDocument/2006/relationships/slide" Target="slides/slide185.xml"/><Relationship Id="rId204" Type="http://schemas.openxmlformats.org/officeDocument/2006/relationships/font" Target="fonts/font5.fntdata"/><Relationship Id="rId220" Type="http://schemas.openxmlformats.org/officeDocument/2006/relationships/font" Target="fonts/font21.fntdata"/><Relationship Id="rId225"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11.fntdata"/><Relationship Id="rId215" Type="http://schemas.openxmlformats.org/officeDocument/2006/relationships/font" Target="fonts/font16.fntdata"/><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font" Target="fonts/font1.fntdata"/><Relationship Id="rId16" Type="http://schemas.openxmlformats.org/officeDocument/2006/relationships/slide" Target="slides/slide11.xml"/><Relationship Id="rId221" Type="http://schemas.openxmlformats.org/officeDocument/2006/relationships/font" Target="fonts/font22.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font" Target="fonts/font12.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font" Target="fonts/font2.fntdata"/><Relationship Id="rId222" Type="http://schemas.openxmlformats.org/officeDocument/2006/relationships/font" Target="fonts/font23.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font" Target="fonts/font13.fntdata"/><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font" Target="fonts/font3.fntdata"/><Relationship Id="rId223" Type="http://schemas.openxmlformats.org/officeDocument/2006/relationships/font" Target="fonts/font24.fntdata"/><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notesMaster" Target="notesMasters/notesMaster1.xml"/><Relationship Id="rId203" Type="http://schemas.openxmlformats.org/officeDocument/2006/relationships/font" Target="fonts/font4.fntdata"/><Relationship Id="rId19" Type="http://schemas.openxmlformats.org/officeDocument/2006/relationships/slide" Target="slides/slide14.xml"/><Relationship Id="rId224" Type="http://schemas.openxmlformats.org/officeDocument/2006/relationships/font" Target="fonts/font25.fntdata"/><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font" Target="fonts/font15.fntdata"/></Relationships>
</file>

<file path=ppt/comments/modernComment_124_7CD8B548.xml><?xml version="1.0" encoding="utf-8"?>
<p188:cmLst xmlns:a="http://schemas.openxmlformats.org/drawingml/2006/main" xmlns:r="http://schemas.openxmlformats.org/officeDocument/2006/relationships" xmlns:p188="http://schemas.microsoft.com/office/powerpoint/2018/8/main">
  <p188:cm id="{67866DFF-9EB3-354B-9457-03477C77A8EE}" authorId="{AC97BE05-7214-46BD-569F-A0959E827800}" status="resolved" created="2023-04-24T14:18:13.453">
    <pc:sldMkLst xmlns:pc="http://schemas.microsoft.com/office/powerpoint/2013/main/command">
      <pc:docMk/>
      <pc:sldMk cId="2094576968" sldId="292"/>
    </pc:sldMkLst>
    <p188:txBody>
      <a:bodyPr/>
      <a:lstStyle/>
      <a:p>
        <a:r>
          <a:rPr lang="en-US"/>
          <a:t>I wanna highlight: 
 - massive open-source impact of this work (e.g., Stanford Alpaca) 
 - I wanna highlight related work.
</a:t>
        </a:r>
      </a:p>
    </p188:txBody>
  </p188:cm>
  <p188:cm id="{FA23BABD-797A-734A-A4D9-CBAAD8A1B207}" authorId="{AC97BE05-7214-46BD-569F-A0959E827800}" status="resolved" created="2023-04-24T22:26:00.304">
    <pc:sldMkLst xmlns:pc="http://schemas.microsoft.com/office/powerpoint/2013/main/command">
      <pc:docMk/>
      <pc:sldMk cId="2094576968" sldId="292"/>
    </pc:sldMkLst>
    <p188:txBody>
      <a:bodyPr/>
      <a:lstStyle/>
      <a:p>
        <a:r>
          <a:rPr lang="en-US"/>
          <a:t> I wanna highlight related work.
</a:t>
        </a:r>
      </a:p>
    </p188:txBody>
  </p188:cm>
</p188:cmLst>
</file>

<file path=ppt/comments/modernComment_8D2_2EC9A714.xml><?xml version="1.0" encoding="utf-8"?>
<p188:cmLst xmlns:a="http://schemas.openxmlformats.org/drawingml/2006/main" xmlns:r="http://schemas.openxmlformats.org/officeDocument/2006/relationships" xmlns:p188="http://schemas.microsoft.com/office/powerpoint/2018/8/main">
  <p188:cm id="{0339F0D5-9E03-BB44-B1C2-AF82D16FCBFD}" authorId="{AC97BE05-7214-46BD-569F-A0959E827800}" status="resolved" created="2023-12-31T16:34:39.552">
    <pc:sldMkLst xmlns:pc="http://schemas.microsoft.com/office/powerpoint/2013/main/command">
      <pc:docMk/>
      <pc:sldMk cId="604372188" sldId="2258"/>
    </pc:sldMkLst>
    <p188:txBody>
      <a:bodyPr/>
      <a:lstStyle/>
      <a:p>
        <a:r>
          <a:rPr lang="en-US"/>
          <a:t>I may want to merge this into other chapters. </a:t>
        </a:r>
      </a:p>
    </p188:txBody>
  </p188:cm>
</p188:cmLst>
</file>

<file path=ppt/comments/modernComment_8D9_9444523E.xml><?xml version="1.0" encoding="utf-8"?>
<p188:cmLst xmlns:a="http://schemas.openxmlformats.org/drawingml/2006/main" xmlns:r="http://schemas.openxmlformats.org/officeDocument/2006/relationships" xmlns:p188="http://schemas.microsoft.com/office/powerpoint/2018/8/main">
  <p188:cm id="{29173427-742D-A54E-94EA-02061DF3D0FA}" authorId="{AC97BE05-7214-46BD-569F-A0959E827800}" created="2025-05-21T11:53:26.170">
    <pc:sldMkLst xmlns:pc="http://schemas.microsoft.com/office/powerpoint/2013/main/command">
      <pc:docMk/>
      <pc:sldMk cId="2487505470" sldId="2265"/>
    </pc:sldMkLst>
    <p188:txBody>
      <a:bodyPr/>
      <a:lstStyle/>
      <a:p>
        <a:r>
          <a:rPr lang="en-US"/>
          <a:t>https://chatgpt.com/share/682dbeb0-8a04-8011-8000-6e94588f4361</a:t>
        </a:r>
      </a:p>
    </p188:txBody>
  </p188:cm>
  <p188:cm id="{A840E24F-20D0-4C48-B1B3-E0D1A7B72D9E}" authorId="{AC97BE05-7214-46BD-569F-A0959E827800}" created="2025-09-04T19:50:54.799">
    <pc:sldMkLst xmlns:pc="http://schemas.microsoft.com/office/powerpoint/2013/main/command">
      <pc:docMk/>
      <pc:sldMk cId="2487505470" sldId="2265"/>
    </pc:sldMkLst>
    <p188:txBody>
      <a:bodyPr/>
      <a:lstStyle/>
      <a:p>
        <a:r>
          <a:rPr lang="en-US"/>
          <a:t>is it actually correct to say this? 
"It doesn’t explicitly store the value/goodness of each action or state-action. "
Because in PPO, we do learn a value function. </a:t>
        </a:r>
      </a:p>
    </p188:txBody>
  </p188:cm>
</p188:cmLst>
</file>

<file path=ppt/comments/modernComment_924_196B4E18.xml><?xml version="1.0" encoding="utf-8"?>
<p188:cmLst xmlns:a="http://schemas.openxmlformats.org/drawingml/2006/main" xmlns:r="http://schemas.openxmlformats.org/officeDocument/2006/relationships" xmlns:p188="http://schemas.microsoft.com/office/powerpoint/2018/8/main">
  <p188:cm id="{492F8483-96C5-DE44-96DD-423941A71B08}" authorId="{AC97BE05-7214-46BD-569F-A0959E827800}" created="2025-05-28T05:34:41.962">
    <pc:sldMkLst xmlns:pc="http://schemas.microsoft.com/office/powerpoint/2013/main/command">
      <pc:docMk/>
      <pc:sldMk cId="426462744" sldId="2340"/>
    </pc:sldMkLst>
    <p188:txBody>
      <a:bodyPr/>
      <a:lstStyle/>
      <a:p>
        <a:r>
          <a:rPr lang="en-US"/>
          <a:t>Entropy loss is defined over what distribution? </a:t>
        </a:r>
      </a:p>
    </p188:txBody>
  </p188:cm>
</p188:cmLst>
</file>

<file path=ppt/comments/modernComment_97C_C14DE9F4.xml><?xml version="1.0" encoding="utf-8"?>
<p188:cmLst xmlns:a="http://schemas.openxmlformats.org/drawingml/2006/main" xmlns:r="http://schemas.openxmlformats.org/officeDocument/2006/relationships" xmlns:p188="http://schemas.microsoft.com/office/powerpoint/2018/8/main">
  <p188:cm id="{8301AACD-B6FD-8F46-A2DD-1C0BB8AE8C66}" authorId="{AC97BE05-7214-46BD-569F-A0959E827800}" created="2025-06-24T18:05:32.895">
    <pc:sldMkLst xmlns:pc="http://schemas.microsoft.com/office/powerpoint/2013/main/command">
      <pc:docMk/>
      <pc:sldMk cId="3243108852" sldId="2428"/>
    </pc:sldMkLst>
    <p188:txBody>
      <a:bodyPr/>
      <a:lstStyle/>
      <a:p>
        <a:r>
          <a:rPr lang="en-US"/>
          <a:t>I am not fully sure that this is correct. Because of clipping, I'd be surprised that the gradient would look as clean as the 2nd line.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(RLHF)</a:t>
          </a:r>
        </a:p>
      </dsp:txBody>
      <dsp:txXfrm>
        <a:off x="6653944" y="623799"/>
        <a:ext cx="1784814" cy="149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(RLHF)</a:t>
          </a:r>
        </a:p>
      </dsp:txBody>
      <dsp:txXfrm>
        <a:off x="6653944" y="623799"/>
        <a:ext cx="1784814" cy="14963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While ”behavior cloning” is a great starting point for enable models to follow human instructions, ....</a:t>
            </a:r>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15</a:t>
            </a:fld>
            <a:endParaRPr lang="en-US"/>
          </a:p>
        </p:txBody>
      </p:sp>
    </p:spTree>
    <p:extLst>
      <p:ext uri="{BB962C8B-B14F-4D97-AF65-F5344CB8AC3E}">
        <p14:creationId xmlns:p14="http://schemas.microsoft.com/office/powerpoint/2010/main" val="429313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622D8-C5F3-F649-C2B1-227345526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6D8F3-51BA-8EDB-A073-0C47FB2811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0AA177-EBBC-C603-344C-A80EF94E42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146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20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3263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Putting all these together, we get this recipe for building our ChatGPT in our kitchens…. </a:t>
            </a:r>
          </a:p>
        </p:txBody>
      </p:sp>
      <p:sp>
        <p:nvSpPr>
          <p:cNvPr id="4" name="Slide Number Placeholder 3"/>
          <p:cNvSpPr>
            <a:spLocks noGrp="1"/>
          </p:cNvSpPr>
          <p:nvPr>
            <p:ph type="sldNum" sz="quarter" idx="5"/>
          </p:nvPr>
        </p:nvSpPr>
        <p:spPr/>
        <p:txBody>
          <a:bodyPr/>
          <a:lstStyle/>
          <a:p>
            <a:fld id="{7E3EFFCD-2707-464E-8668-7D1BDDA9873E}" type="slidenum">
              <a:rPr lang="en-US" smtClean="0"/>
              <a:t>52</a:t>
            </a:fld>
            <a:endParaRPr lang="en-US"/>
          </a:p>
        </p:txBody>
      </p:sp>
    </p:spTree>
    <p:extLst>
      <p:ext uri="{BB962C8B-B14F-4D97-AF65-F5344CB8AC3E}">
        <p14:creationId xmlns:p14="http://schemas.microsoft.com/office/powerpoint/2010/main" val="247258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t>53</a:t>
            </a:fld>
            <a:endParaRPr lang="en-US"/>
          </a:p>
        </p:txBody>
      </p:sp>
    </p:spTree>
    <p:extLst>
      <p:ext uri="{BB962C8B-B14F-4D97-AF65-F5344CB8AC3E}">
        <p14:creationId xmlns:p14="http://schemas.microsoft.com/office/powerpoint/2010/main" val="1157964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cake genoise: learning representation of the world. </a:t>
            </a:r>
          </a:p>
          <a:p>
            <a:r>
              <a:rPr lang="en-US"/>
              <a:t>- Icing (predicting human-supplied data)</a:t>
            </a:r>
          </a:p>
          <a:p>
            <a:r>
              <a:rPr lang="en-US"/>
              <a:t>- cherry on the topic  </a:t>
            </a:r>
          </a:p>
        </p:txBody>
      </p:sp>
      <p:sp>
        <p:nvSpPr>
          <p:cNvPr id="4" name="Slide Number Placeholder 3"/>
          <p:cNvSpPr>
            <a:spLocks noGrp="1"/>
          </p:cNvSpPr>
          <p:nvPr>
            <p:ph type="sldNum" sz="quarter" idx="5"/>
          </p:nvPr>
        </p:nvSpPr>
        <p:spPr/>
        <p:txBody>
          <a:bodyPr/>
          <a:lstStyle/>
          <a:p>
            <a:fld id="{7E3EFFCD-2707-464E-8668-7D1BDDA9873E}" type="slidenum">
              <a:rPr lang="en-US" smtClean="0"/>
              <a:t>54</a:t>
            </a:fld>
            <a:endParaRPr lang="en-US"/>
          </a:p>
        </p:txBody>
      </p:sp>
    </p:spTree>
    <p:extLst>
      <p:ext uri="{BB962C8B-B14F-4D97-AF65-F5344CB8AC3E}">
        <p14:creationId xmlns:p14="http://schemas.microsoft.com/office/powerpoint/2010/main" val="332516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7840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a:extLst>
            <a:ext uri="{FF2B5EF4-FFF2-40B4-BE49-F238E27FC236}">
              <a16:creationId xmlns:a16="http://schemas.microsoft.com/office/drawing/2014/main" id="{55DDE51B-1CD5-6EAA-4A85-54C3E846CF1B}"/>
            </a:ext>
          </a:extLst>
        </p:cNvPr>
        <p:cNvGrpSpPr/>
        <p:nvPr/>
      </p:nvGrpSpPr>
      <p:grpSpPr>
        <a:xfrm>
          <a:off x="0" y="0"/>
          <a:ext cx="0" cy="0"/>
          <a:chOff x="0" y="0"/>
          <a:chExt cx="0" cy="0"/>
        </a:xfrm>
      </p:grpSpPr>
      <p:sp>
        <p:nvSpPr>
          <p:cNvPr id="2453" name="Google Shape;2453;g25b1de9dd72_1_19:notes">
            <a:extLst>
              <a:ext uri="{FF2B5EF4-FFF2-40B4-BE49-F238E27FC236}">
                <a16:creationId xmlns:a16="http://schemas.microsoft.com/office/drawing/2014/main" id="{E8E8090B-1AC0-4CA7-8DC8-495D93367B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25b1de9dd72_1_19:notes">
            <a:extLst>
              <a:ext uri="{FF2B5EF4-FFF2-40B4-BE49-F238E27FC236}">
                <a16:creationId xmlns:a16="http://schemas.microsoft.com/office/drawing/2014/main" id="{794F8AD2-1015-05D5-6E69-EF593396721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132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9651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6008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While ”behavior cloning” is a great starting point for enable models to follow human instructions, ....</a:t>
            </a:r>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a:t>
            </a:fld>
            <a:endParaRPr lang="en-US"/>
          </a:p>
        </p:txBody>
      </p:sp>
    </p:spTree>
    <p:extLst>
      <p:ext uri="{BB962C8B-B14F-4D97-AF65-F5344CB8AC3E}">
        <p14:creationId xmlns:p14="http://schemas.microsoft.com/office/powerpoint/2010/main" val="2733108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3522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BA311-C4FD-2D94-8C84-3D17EBB54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DA7EC-9036-1F9C-72B8-4D4B02BFCB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A867557-7B24-56F1-D4EA-E1904094C7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6428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2097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8990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2732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EE5FF-2F77-9B67-04BF-C3CF1687B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968C8-EA0D-CCA5-1A61-4F13821908B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AC3CA3A-FE76-D7CB-0615-FB0FEF69E41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8138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3506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0593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401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929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3681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name of this game is: Coast-runner </a:t>
            </a:r>
          </a:p>
        </p:txBody>
      </p:sp>
    </p:spTree>
    <p:extLst>
      <p:ext uri="{BB962C8B-B14F-4D97-AF65-F5344CB8AC3E}">
        <p14:creationId xmlns:p14="http://schemas.microsoft.com/office/powerpoint/2010/main" val="2192905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9590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156</a:t>
            </a:fld>
            <a:endParaRPr lang="en-US"/>
          </a:p>
        </p:txBody>
      </p:sp>
    </p:spTree>
    <p:extLst>
      <p:ext uri="{BB962C8B-B14F-4D97-AF65-F5344CB8AC3E}">
        <p14:creationId xmlns:p14="http://schemas.microsoft.com/office/powerpoint/2010/main" val="4120275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157</a:t>
            </a:fld>
            <a:endParaRPr lang="en-US"/>
          </a:p>
        </p:txBody>
      </p:sp>
    </p:spTree>
    <p:extLst>
      <p:ext uri="{BB962C8B-B14F-4D97-AF65-F5344CB8AC3E}">
        <p14:creationId xmlns:p14="http://schemas.microsoft.com/office/powerpoint/2010/main" val="1205576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158</a:t>
            </a:fld>
            <a:endParaRPr lang="en-US"/>
          </a:p>
        </p:txBody>
      </p:sp>
    </p:spTree>
    <p:extLst>
      <p:ext uri="{BB962C8B-B14F-4D97-AF65-F5344CB8AC3E}">
        <p14:creationId xmlns:p14="http://schemas.microsoft.com/office/powerpoint/2010/main" val="876981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9c2465423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9c2465423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836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Since the release of this work, there has been a major adoption: </a:t>
            </a:r>
          </a:p>
          <a:p>
            <a:r>
              <a:rPr lang="en-US"/>
              <a:t>- There have been multiple open-source models that have adopted “Self-Instruct”-like data generation process.</a:t>
            </a:r>
          </a:p>
          <a:p>
            <a:r>
              <a:rPr lang="en-US"/>
              <a:t>- Furthermore, follow-up extensions skip the data generation step and directly use the LLM as a reward model for alignment. </a:t>
            </a:r>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160</a:t>
            </a:fld>
            <a:endParaRPr lang="en-US"/>
          </a:p>
        </p:txBody>
      </p:sp>
    </p:spTree>
    <p:extLst>
      <p:ext uri="{BB962C8B-B14F-4D97-AF65-F5344CB8AC3E}">
        <p14:creationId xmlns:p14="http://schemas.microsoft.com/office/powerpoint/2010/main" val="3882693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the bad news is that, despite all these are great advances, there are fundamental bottlenecks in all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 are several ones that I would like to point out quickly: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Using model feedback amplifies existing biases in the model, which is a concern for their safety.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But more concerning is that, the model’s ability to diversify human annotations is limited. Why?</a:t>
            </a:r>
            <a:br>
              <a:rPr lang="en-US"/>
            </a:br>
            <a:r>
              <a:rPr lang="en-US"/>
              <a:t> - Model generations are limited to the implicit boundaries defined by the “seed” human annotations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Because LLMs work best in high-data regimes. Various studies, including ours, have shown a direct relationship between model accuracy and the popularity/frequency of the inputs in pre-training. Their quality will be low when the input instructions are observed less in their pre-training.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all to say that, training with self-feedback (despite its potentials) is unlikely to be the path to the moon.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161</a:t>
            </a:fld>
            <a:endParaRPr lang="en-US"/>
          </a:p>
        </p:txBody>
      </p:sp>
    </p:spTree>
    <p:extLst>
      <p:ext uri="{BB962C8B-B14F-4D97-AF65-F5344CB8AC3E}">
        <p14:creationId xmlns:p14="http://schemas.microsoft.com/office/powerpoint/2010/main" val="1008761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991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5af54eadd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25af54eadd6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425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59dff5847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59dff58475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3270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259dff5847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259dff58475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59dff5847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259dff58475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259dff5847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259dff58475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259dff5847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259dff58475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345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9/4/25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509281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409074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1746779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89725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464186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8000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95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43962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70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921609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18613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58078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704247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515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78332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61308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9/4/25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341059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7666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49703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153587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638804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2178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91531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3789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5658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72354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285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896061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28454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023298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586885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809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14766620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12706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0799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74819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20421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2098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72466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51416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560304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3295288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37020284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44500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8591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674940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3767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33982125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84589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536654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50011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9128259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58906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711510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349649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361426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96264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30900364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243777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9265281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spTree>
    <p:extLst>
      <p:ext uri="{BB962C8B-B14F-4D97-AF65-F5344CB8AC3E}">
        <p14:creationId xmlns:p14="http://schemas.microsoft.com/office/powerpoint/2010/main" val="33257352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164191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5620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609039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3325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3482951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6882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35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10"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6" r:id="rId3"/>
    <p:sldLayoutId id="2147483677" r:id="rId4"/>
    <p:sldLayoutId id="2147483678" r:id="rId5"/>
    <p:sldLayoutId id="2147483679" r:id="rId6"/>
    <p:sldLayoutId id="2147483655" r:id="rId7"/>
    <p:sldLayoutId id="2147483656" r:id="rId8"/>
    <p:sldLayoutId id="2147483680" r:id="rId9"/>
    <p:sldLayoutId id="2147483681" r:id="rId10"/>
    <p:sldLayoutId id="2147483683" r:id="rId11"/>
    <p:sldLayoutId id="2147483672" r:id="rId12"/>
    <p:sldLayoutId id="214748375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3533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53" r:id="rId15"/>
    <p:sldLayoutId id="2147483755" r:id="rId16"/>
    <p:sldLayoutId id="2147483759"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88241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5176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57" r:id="rId30"/>
    <p:sldLayoutId id="2147483758" r:id="rId3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9248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image" Target="../media/image138.png"/><Relationship Id="rId1" Type="http://schemas.openxmlformats.org/officeDocument/2006/relationships/slideLayout" Target="../slideLayouts/slideLayout15.xml"/><Relationship Id="rId4" Type="http://schemas.openxmlformats.org/officeDocument/2006/relationships/image" Target="../media/image140.png"/></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15.xml"/><Relationship Id="rId4" Type="http://schemas.openxmlformats.org/officeDocument/2006/relationships/image" Target="../media/image142.png"/></Relationships>
</file>

<file path=ppt/slides/_rels/slide103.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image" Target="../media/image1260.png"/><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80.png"/><Relationship Id="rId1" Type="http://schemas.openxmlformats.org/officeDocument/2006/relationships/slideLayout" Target="../slideLayouts/slideLayout15.xml"/><Relationship Id="rId4" Type="http://schemas.openxmlformats.org/officeDocument/2006/relationships/hyperlink" Target="https://arxiv.org/abs/1502.05477"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arxiv.org/abs/1502.05477" TargetMode="External"/><Relationship Id="rId2" Type="http://schemas.openxmlformats.org/officeDocument/2006/relationships/image" Target="../media/image143.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abs/1502.05477" TargetMode="External"/><Relationship Id="rId2" Type="http://schemas.openxmlformats.org/officeDocument/2006/relationships/image" Target="../media/image143.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arxiv.org/abs/1707.06347" TargetMode="Externa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hyperlink" Target="https://arxiv.org/abs/1707.06347" TargetMode="External"/><Relationship Id="rId2" Type="http://schemas.openxmlformats.org/officeDocument/2006/relationships/image" Target="../media/image144.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230.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hyperlink" Target="https://arxiv.org/abs/1707.06347" TargetMode="External"/><Relationship Id="rId2" Type="http://schemas.openxmlformats.org/officeDocument/2006/relationships/image" Target="../media/image1440.png"/><Relationship Id="rId1" Type="http://schemas.openxmlformats.org/officeDocument/2006/relationships/slideLayout" Target="../slideLayouts/slideLayout15.xml"/><Relationship Id="rId5" Type="http://schemas.openxmlformats.org/officeDocument/2006/relationships/image" Target="../media/image148.png"/><Relationship Id="rId4" Type="http://schemas.openxmlformats.org/officeDocument/2006/relationships/image" Target="../media/image143.png"/></Relationships>
</file>

<file path=ppt/slides/_rels/slide113.xml.rels><?xml version="1.0" encoding="UTF-8" standalone="yes"?>
<Relationships xmlns="http://schemas.openxmlformats.org/package/2006/relationships"><Relationship Id="rId3" Type="http://schemas.openxmlformats.org/officeDocument/2006/relationships/image" Target="../media/image1481.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hyperlink" Target="https://arxiv.org/abs/1707.06347" TargetMode="External"/><Relationship Id="rId5" Type="http://schemas.openxmlformats.org/officeDocument/2006/relationships/image" Target="../media/image1470.png"/><Relationship Id="rId4" Type="http://schemas.openxmlformats.org/officeDocument/2006/relationships/image" Target="../media/image1460.png"/></Relationships>
</file>

<file path=ppt/slides/_rels/slide114.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image" Target="../media/image1480.png"/><Relationship Id="rId1" Type="http://schemas.openxmlformats.org/officeDocument/2006/relationships/slideLayout" Target="../slideLayouts/slideLayout15.xml"/><Relationship Id="rId4" Type="http://schemas.openxmlformats.org/officeDocument/2006/relationships/hyperlink" Target="https://arxiv.org/abs/1707.06347"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490.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150.png"/><Relationship Id="rId5" Type="http://schemas.openxmlformats.org/officeDocument/2006/relationships/hyperlink" Target="https://arxiv.org/abs/1707.06347" TargetMode="External"/><Relationship Id="rId4" Type="http://schemas.openxmlformats.org/officeDocument/2006/relationships/image" Target="../media/image1460.png"/></Relationships>
</file>

<file path=ppt/slides/_rels/slide1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48.jpeg"/></Relationships>
</file>

<file path=ppt/slides/_rels/slide1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52.png"/></Relationships>
</file>

<file path=ppt/slides/_rels/slide11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43.png"/><Relationship Id="rId1" Type="http://schemas.openxmlformats.org/officeDocument/2006/relationships/slideLayout" Target="../slideLayouts/slideLayout15.xml"/><Relationship Id="rId4" Type="http://schemas.openxmlformats.org/officeDocument/2006/relationships/image" Target="../media/image158.png"/></Relationships>
</file>

<file path=ppt/slides/_rels/slide119.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hyperlink" Target="https://arxiv.org/abs/1707.06347"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156.png"/><Relationship Id="rId5" Type="http://schemas.openxmlformats.org/officeDocument/2006/relationships/image" Target="../media/image160.png"/><Relationship Id="rId4" Type="http://schemas.openxmlformats.org/officeDocument/2006/relationships/hyperlink" Target="https://spinningup.openai.com/en/latest/algorithms/ppo.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rxiv.org/abs/2104.08773" TargetMode="Externa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157.png"/><Relationship Id="rId2" Type="http://schemas.microsoft.com/office/2018/10/relationships/comments" Target="../comments/modernComment_924_196B4E18.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9.png"/><Relationship Id="rId1" Type="http://schemas.openxmlformats.org/officeDocument/2006/relationships/slideLayout" Target="../slideLayouts/slideLayout15.xml"/><Relationship Id="rId4" Type="http://schemas.openxmlformats.org/officeDocument/2006/relationships/image" Target="../media/image162.png"/></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5.xml"/><Relationship Id="rId4" Type="http://schemas.openxmlformats.org/officeDocument/2006/relationships/image" Target="../media/image165.png"/></Relationships>
</file>

<file path=ppt/slides/_rels/slide1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hyperlink" Target="https://iclr-blogposts.github.io/2024/blog/the-n-implementation-details-of-rlhf-with-ppo/" TargetMode="External"/><Relationship Id="rId2" Type="http://schemas.openxmlformats.org/officeDocument/2006/relationships/hyperlink" Target="https://iclr-blog-track.github.io/2022/03/25/ppo-implementation-details/" TargetMode="Externa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5.xml"/><Relationship Id="rId4" Type="http://schemas.openxmlformats.org/officeDocument/2006/relationships/hyperlink" Target="https://arxiv.org/pdf/2402.03300"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5.xml"/><Relationship Id="rId4" Type="http://schemas.openxmlformats.org/officeDocument/2006/relationships/hyperlink" Target="https://huggingface.co/docs/trl/main/en/grpo_trainer"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5.xml"/><Relationship Id="rId4" Type="http://schemas.openxmlformats.org/officeDocument/2006/relationships/hyperlink" Target="https://arxiv.org/pdf/2402.03300"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arxiv.org/pdf/2402.03300" TargetMode="External"/><Relationship Id="rId2" Type="http://schemas.openxmlformats.org/officeDocument/2006/relationships/image" Target="../media/image17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xiv.org/abs/2210.11416" TargetMode="Externa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microsoft.com/office/2018/10/relationships/comments" Target="../comments/modernComment_97C_C14DE9F4.xml"/><Relationship Id="rId7" Type="http://schemas.openxmlformats.org/officeDocument/2006/relationships/image" Target="../media/image1750.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hyperlink" Target="https://arxiv.org/pdf/2402.03300" TargetMode="External"/><Relationship Id="rId5" Type="http://schemas.openxmlformats.org/officeDocument/2006/relationships/image" Target="../media/image174.png"/><Relationship Id="rId4" Type="http://schemas.openxmlformats.org/officeDocument/2006/relationships/image" Target="../media/image172.png"/></Relationships>
</file>

<file path=ppt/slides/_rels/slide1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5.png"/><Relationship Id="rId1" Type="http://schemas.openxmlformats.org/officeDocument/2006/relationships/slideLayout" Target="../slideLayouts/slideLayout15.xml"/><Relationship Id="rId4" Type="http://schemas.openxmlformats.org/officeDocument/2006/relationships/hyperlink" Target="https://arxiv.org/pdf/2402.03300"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arxiv.org/pdf/2501.12948#page=5.24" TargetMode="External"/><Relationship Id="rId2" Type="http://schemas.openxmlformats.org/officeDocument/2006/relationships/image" Target="../media/image176.png"/><Relationship Id="rId1" Type="http://schemas.openxmlformats.org/officeDocument/2006/relationships/slideLayout" Target="../slideLayouts/slideLayout15.xml"/><Relationship Id="rId5" Type="http://schemas.openxmlformats.org/officeDocument/2006/relationships/image" Target="../media/image177.png"/><Relationship Id="rId4" Type="http://schemas.openxmlformats.org/officeDocument/2006/relationships/hyperlink" Target="https://gist.github.com/willccbb/4676755236bb08cab5f4e54a0475d6fb#file-grpo_demo-py-L64-L88"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hyperlink" Target="https://openreview.net/forum?id=r1lgTGL5DE" TargetMode="Externa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hyperlink" Target="https://arxiv.org/pdf/2505.02156" TargetMode="Externa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hyperlink" Target="https://huggingface.co/docs/trl/index" TargetMode="Externa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8.png"/><Relationship Id="rId5" Type="http://schemas.openxmlformats.org/officeDocument/2006/relationships/hyperlink" Target="https://arxiv.org/pdf/1606.06565.pdf" TargetMode="External"/><Relationship Id="rId4" Type="http://schemas.openxmlformats.org/officeDocument/2006/relationships/notesSlide" Target="../notesSlides/notesSlide29.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0.xml"/><Relationship Id="rId1" Type="http://schemas.openxmlformats.org/officeDocument/2006/relationships/video" Target="https://www.youtube.com/embed/tlOIHko8ySg?feature=oembed" TargetMode="External"/><Relationship Id="rId5" Type="http://schemas.openxmlformats.org/officeDocument/2006/relationships/hyperlink" Target="https://openai.com/research/faulty-reward-functions" TargetMode="External"/><Relationship Id="rId4" Type="http://schemas.openxmlformats.org/officeDocument/2006/relationships/image" Target="../media/image179.jpeg"/></Relationships>
</file>

<file path=ppt/slides/_rels/slide141.xml.rels><?xml version="1.0" encoding="UTF-8" standalone="yes"?>
<Relationships xmlns="http://schemas.openxmlformats.org/package/2006/relationships"><Relationship Id="rId2" Type="http://schemas.openxmlformats.org/officeDocument/2006/relationships/hyperlink" Target="https://www.youtube.com/watch?v=hhiLw5Q_UFg" TargetMode="External"/><Relationship Id="rId1" Type="http://schemas.openxmlformats.org/officeDocument/2006/relationships/slideLayout" Target="../slideLayouts/slideLayout70.xml"/></Relationships>
</file>

<file path=ppt/slides/_rels/slide142.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180.jpg"/><Relationship Id="rId1" Type="http://schemas.openxmlformats.org/officeDocument/2006/relationships/slideLayout" Target="../slideLayouts/slideLayout70.xml"/><Relationship Id="rId4" Type="http://schemas.openxmlformats.org/officeDocument/2006/relationships/image" Target="../media/image1570.png"/></Relationships>
</file>

<file path=ppt/slides/_rels/slide14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0.xml"/></Relationships>
</file>

<file path=ppt/slides/_rels/slide144.xml.rels><?xml version="1.0" encoding="UTF-8" standalone="yes"?>
<Relationships xmlns="http://schemas.openxmlformats.org/package/2006/relationships"><Relationship Id="rId2" Type="http://schemas.openxmlformats.org/officeDocument/2006/relationships/hyperlink" Target="https://www.youtube.com/watch?v=hhiLw5Q_UFg" TargetMode="External"/><Relationship Id="rId1" Type="http://schemas.openxmlformats.org/officeDocument/2006/relationships/slideLayout" Target="../slideLayouts/slideLayout70.xml"/></Relationships>
</file>

<file path=ppt/slides/_rels/slide1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0.xml"/></Relationships>
</file>

<file path=ppt/slides/_rels/slide14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0.xml"/></Relationships>
</file>

<file path=ppt/slides/_rels/slide14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186.png"/></Relationships>
</file>

<file path=ppt/slides/_rels/slide15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186.png"/></Relationships>
</file>

<file path=ppt/slides/_rels/slide15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86.png"/></Relationships>
</file>

<file path=ppt/slides/_rels/slide159.xml.rels><?xml version="1.0" encoding="UTF-8" standalone="yes"?>
<Relationships xmlns="http://schemas.openxmlformats.org/package/2006/relationships"><Relationship Id="rId3" Type="http://schemas.microsoft.com/office/2018/10/relationships/comments" Target="../comments/modernComment_124_7CD8B548.xml"/><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4.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4.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arxiv.org/pdf/2205.12688.pdf" TargetMode="Externa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arxiv.org/pdf/2302.07459.pdf" TargetMode="External"/><Relationship Id="rId1" Type="http://schemas.openxmlformats.org/officeDocument/2006/relationships/slideLayout" Target="../slideLayouts/slideLayout15.xml"/><Relationship Id="rId4" Type="http://schemas.openxmlformats.org/officeDocument/2006/relationships/image" Target="../media/image197.png"/></Relationships>
</file>

<file path=ppt/slides/_rels/slide177.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s://arxiv.org/abs/2303.17548" TargetMode="Externa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3" Type="http://schemas.openxmlformats.org/officeDocument/2006/relationships/hyperlink" Target="https://arxiv.org/pdf/2209.14375" TargetMode="External"/><Relationship Id="rId2" Type="http://schemas.openxmlformats.org/officeDocument/2006/relationships/image" Target="../media/image200.png"/><Relationship Id="rId1" Type="http://schemas.openxmlformats.org/officeDocument/2006/relationships/slideLayout" Target="../slideLayouts/slideLayout15.xml"/><Relationship Id="rId4" Type="http://schemas.openxmlformats.org/officeDocument/2006/relationships/image" Target="../media/image201.png"/></Relationships>
</file>

<file path=ppt/slides/_rels/slide18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arxiv.org/abs/2212.08073" TargetMode="Externa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hyperlink" Target="https://arxiv.org/abs/2407.12043" TargetMode="External"/><Relationship Id="rId1" Type="http://schemas.openxmlformats.org/officeDocument/2006/relationships/slideLayout" Target="../slideLayouts/slideLayout15.xml"/><Relationship Id="rId4" Type="http://schemas.openxmlformats.org/officeDocument/2006/relationships/hyperlink" Target="https://www.reddit.com/r/LocalLLaMA/comments/180p17f/new_claude_21_refuses_to_kill_a_python_process/"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s://arxiv.org/pdf/2405.20947" TargetMode="Externa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hyperlink" Target="https://arxiv.org/pdf/2202.03286"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20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3" Type="http://schemas.openxmlformats.org/officeDocument/2006/relationships/hyperlink" Target="https://lm-class.org/lectures/14%20-%20aligning%20llms.pdf" TargetMode="External"/><Relationship Id="rId2" Type="http://schemas.openxmlformats.org/officeDocument/2006/relationships/hyperlink" Target="https://stanford-cs336.github.io/spring2024/" TargetMode="External"/><Relationship Id="rId1" Type="http://schemas.openxmlformats.org/officeDocument/2006/relationships/slideLayout" Target="../slideLayouts/slideLayout15.xml"/><Relationship Id="rId6" Type="http://schemas.openxmlformats.org/officeDocument/2006/relationships/hyperlink" Target="https://rlhfbook.com/" TargetMode="External"/><Relationship Id="rId5" Type="http://schemas.openxmlformats.org/officeDocument/2006/relationships/hyperlink" Target="https://docs.google.com/presentation/d/1GJpLrwoWULyVHg8zfja7_Ka25VzGIFB2Q-dcJzTgbMs/edit#slide=id.g281478a499e_0_465" TargetMode="External"/><Relationship Id="rId4" Type="http://schemas.openxmlformats.org/officeDocument/2006/relationships/hyperlink" Target="https://docs.google.com/presentation/d/1ASX_9nv1Tn64bpkjt_y8X0txrl6UEAr52lB4rKAd-Ok/edit#slide=id.g328e3a96033_0_22"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hyperlink" Target="https://www.amazon.com/Reinforcement-Learning-Introduction-Adaptive-Computation/dp/0262193981"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hyperlink" Target="https://arxiv.org/abs/1707.06347" TargetMode="External"/><Relationship Id="rId4" Type="http://schemas.openxmlformats.org/officeDocument/2006/relationships/hyperlink" Target="https://arxiv.org/abs/1312.5602"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2.png"/><Relationship Id="rId7" Type="http://schemas.openxmlformats.org/officeDocument/2006/relationships/image" Target="../media/image380.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00.png"/><Relationship Id="rId5" Type="http://schemas.openxmlformats.org/officeDocument/2006/relationships/image" Target="../media/image360.png"/><Relationship Id="rId4" Type="http://schemas.openxmlformats.org/officeDocument/2006/relationships/image" Target="../media/image350.pn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0.png"/><Relationship Id="rId7" Type="http://schemas.openxmlformats.org/officeDocument/2006/relationships/image" Target="../media/image400.png"/><Relationship Id="rId2" Type="http://schemas.openxmlformats.org/officeDocument/2006/relationships/image" Target="../media/image420.png"/><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390.png"/><Relationship Id="rId4" Type="http://schemas.openxmlformats.org/officeDocument/2006/relationships/image" Target="../media/image360.png"/><Relationship Id="rId9"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png"/><Relationship Id="rId3" Type="http://schemas.openxmlformats.org/officeDocument/2006/relationships/image" Target="../media/image26.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image" Target="../media/image47.png"/><Relationship Id="rId1" Type="http://schemas.openxmlformats.org/officeDocument/2006/relationships/slideLayout" Target="../slideLayouts/slideLayout15.xml"/><Relationship Id="rId6" Type="http://schemas.openxmlformats.org/officeDocument/2006/relationships/image" Target="../media/image49.png"/><Relationship Id="rId11" Type="http://schemas.openxmlformats.org/officeDocument/2006/relationships/image" Target="../media/image51.png"/><Relationship Id="rId5" Type="http://schemas.openxmlformats.org/officeDocument/2006/relationships/image" Target="../media/image48.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46.png"/><Relationship Id="rId4" Type="http://schemas.openxmlformats.org/officeDocument/2006/relationships/image" Target="../media/image400.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www.andrew.cmu.edu/course/10-703/textbook/BartoSutton.pdf" TargetMode="External"/><Relationship Id="rId7" Type="http://schemas.openxmlformats.org/officeDocument/2006/relationships/image" Target="../media/image61.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59.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421.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80.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80.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s://arxiv.org/abs/2009.01325"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6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arxiv.org/pdf/2307.09288" TargetMode="Externa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rxiv.org/pdf/2307.09288" TargetMode="Externa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hyperlink" Target="https://huggingface.co/docs/trl/main/en/best_of_n"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huggingface.co/docs/trl/index" TargetMode="Externa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microsoft.com/office/2018/10/relationships/comments" Target="../comments/modernComment_8D2_2EC9A714.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image" Target="../media/image87.jpg"/><Relationship Id="rId4" Type="http://schemas.openxmlformats.org/officeDocument/2006/relationships/image" Target="../media/image86.jpg"/></Relationships>
</file>

<file path=ppt/slides/_rels/slide7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4.jpg"/><Relationship Id="rId1" Type="http://schemas.openxmlformats.org/officeDocument/2006/relationships/slideLayout" Target="../slideLayouts/slideLayout26.xml"/><Relationship Id="rId5" Type="http://schemas.openxmlformats.org/officeDocument/2006/relationships/image" Target="../media/image89.jpg"/><Relationship Id="rId4" Type="http://schemas.openxmlformats.org/officeDocument/2006/relationships/image" Target="../media/image88.jpg"/></Relationships>
</file>

<file path=ppt/slides/_rels/slide7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94.png"/><Relationship Id="rId1" Type="http://schemas.openxmlformats.org/officeDocument/2006/relationships/slideLayout" Target="../slideLayouts/slideLayout15.xml"/><Relationship Id="rId4" Type="http://schemas.openxmlformats.org/officeDocument/2006/relationships/image" Target="../media/image87.jpg"/></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0.png"/><Relationship Id="rId1" Type="http://schemas.openxmlformats.org/officeDocument/2006/relationships/slideLayout" Target="../slideLayouts/slideLayout15.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15.xml"/><Relationship Id="rId4" Type="http://schemas.openxmlformats.org/officeDocument/2006/relationships/hyperlink" Target="https://arxiv.org/pdf/2412.17696"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arxiv.org/pdf/2412.17696" TargetMode="External"/><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3" Type="http://schemas.openxmlformats.org/officeDocument/2006/relationships/hyperlink" Target="https://spinningup.openai.com/en/latest/spinningup/rl_intro2.html" TargetMode="External"/><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0.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microsoft.com/office/2018/10/relationships/comments" Target="../comments/modernComment_8D9_9444523E.xml"/><Relationship Id="rId1" Type="http://schemas.openxmlformats.org/officeDocument/2006/relationships/slideLayout" Target="../slideLayouts/slideLayout15.xml"/><Relationship Id="rId4" Type="http://schemas.openxmlformats.org/officeDocument/2006/relationships/image" Target="../media/image108.png"/></Relationships>
</file>

<file path=ppt/slides/_rels/slide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15.png"/><Relationship Id="rId5" Type="http://schemas.openxmlformats.org/officeDocument/2006/relationships/image" Target="../media/image108.png"/><Relationship Id="rId4" Type="http://schemas.openxmlformats.org/officeDocument/2006/relationships/hyperlink" Target="https://link.springer.com/article/10.1007/BF00992696"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link.springer.com/article/10.1007/BF00992696" TargetMode="External"/><Relationship Id="rId2" Type="http://schemas.openxmlformats.org/officeDocument/2006/relationships/image" Target="../media/image1140.png"/><Relationship Id="rId1" Type="http://schemas.openxmlformats.org/officeDocument/2006/relationships/slideLayout" Target="../slideLayouts/slideLayout15.xml"/><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17.png"/><Relationship Id="rId5" Type="http://schemas.openxmlformats.org/officeDocument/2006/relationships/image" Target="../media/image114.png"/><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15.xml"/><Relationship Id="rId4" Type="http://schemas.openxmlformats.org/officeDocument/2006/relationships/image" Target="../media/image122.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15.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1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B9A7-69AF-FDB2-97C4-3CECFD796B57}"/>
              </a:ext>
            </a:extLst>
          </p:cNvPr>
          <p:cNvSpPr>
            <a:spLocks noGrp="1"/>
          </p:cNvSpPr>
          <p:nvPr>
            <p:ph type="title"/>
          </p:nvPr>
        </p:nvSpPr>
        <p:spPr>
          <a:xfrm>
            <a:off x="467750" y="1716055"/>
            <a:ext cx="8556979" cy="544124"/>
          </a:xfrm>
        </p:spPr>
        <p:txBody>
          <a:bodyPr>
            <a:normAutofit fontScale="90000"/>
          </a:bodyPr>
          <a:lstStyle/>
          <a:p>
            <a:r>
              <a:rPr lang="en" sz="4400"/>
              <a:t>Aligning Self-Supervised Models with Human Intents</a:t>
            </a:r>
            <a:endParaRPr lang="en-US"/>
          </a:p>
        </p:txBody>
      </p:sp>
      <p:sp>
        <p:nvSpPr>
          <p:cNvPr id="3" name="Text Placeholder 2">
            <a:extLst>
              <a:ext uri="{FF2B5EF4-FFF2-40B4-BE49-F238E27FC236}">
                <a16:creationId xmlns:a16="http://schemas.microsoft.com/office/drawing/2014/main" id="{CE583A9C-81D0-55EB-DD2E-68AF01942D15}"/>
              </a:ext>
            </a:extLst>
          </p:cNvPr>
          <p:cNvSpPr>
            <a:spLocks noGrp="1"/>
          </p:cNvSpPr>
          <p:nvPr>
            <p:ph type="body" sz="quarter" idx="10"/>
          </p:nvPr>
        </p:nvSpPr>
        <p:spPr/>
        <p:txBody>
          <a:bodyPr>
            <a:normAutofit fontScale="92500" lnSpcReduction="10000"/>
          </a:bodyPr>
          <a:lstStyle/>
          <a:p>
            <a:r>
              <a:rPr lang="en-US" sz="2400" dirty="0"/>
              <a:t>CSCI 601-771 (NLP: Self-Supervised Models)</a:t>
            </a:r>
          </a:p>
          <a:p>
            <a:endParaRPr lang="en-US" sz="2400" dirty="0"/>
          </a:p>
        </p:txBody>
      </p:sp>
      <p:sp>
        <p:nvSpPr>
          <p:cNvPr id="4" name="TextBox 3">
            <a:extLst>
              <a:ext uri="{FF2B5EF4-FFF2-40B4-BE49-F238E27FC236}">
                <a16:creationId xmlns:a16="http://schemas.microsoft.com/office/drawing/2014/main" id="{9292EE4A-5362-D474-8238-D9A011A8EA0A}"/>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/fa2025/</a:t>
            </a:r>
          </a:p>
        </p:txBody>
      </p:sp>
    </p:spTree>
    <p:extLst>
      <p:ext uri="{BB962C8B-B14F-4D97-AF65-F5344CB8AC3E}">
        <p14:creationId xmlns:p14="http://schemas.microsoft.com/office/powerpoint/2010/main" val="164697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a:t>Instruction-tuning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a:solidFill>
                  <a:srgbClr val="C00000"/>
                </a:solidFill>
              </a:rPr>
              <a:t>Finetuning </a:t>
            </a:r>
            <a:r>
              <a:rPr lang="en-US"/>
              <a:t>pre-trained LMs to map </a:t>
            </a:r>
            <a:r>
              <a:rPr lang="en-US">
                <a:solidFill>
                  <a:srgbClr val="C00000"/>
                </a:solidFill>
              </a:rPr>
              <a:t>instructions </a:t>
            </a:r>
            <a:r>
              <a:rPr lang="en-US"/>
              <a:t>to their corresponding </a:t>
            </a:r>
            <a:r>
              <a:rPr lang="en-US">
                <a:solidFill>
                  <a:srgbClr val="C00000"/>
                </a:solidFill>
              </a:rPr>
              <a:t>responses</a:t>
            </a:r>
            <a:r>
              <a:rPr lang="en-US"/>
              <a:t>. </a:t>
            </a:r>
          </a:p>
        </p:txBody>
      </p:sp>
      <p:sp>
        <p:nvSpPr>
          <p:cNvPr id="13" name="object 9">
            <a:extLst>
              <a:ext uri="{FF2B5EF4-FFF2-40B4-BE49-F238E27FC236}">
                <a16:creationId xmlns:a16="http://schemas.microsoft.com/office/drawing/2014/main" id="{B428504E-7162-E734-98AA-4BA5921DC98A}"/>
              </a:ext>
            </a:extLst>
          </p:cNvPr>
          <p:cNvSpPr/>
          <p:nvPr/>
        </p:nvSpPr>
        <p:spPr>
          <a:xfrm>
            <a:off x="3914188" y="2286124"/>
            <a:ext cx="3585650" cy="241665"/>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sp>
        <p:nvSpPr>
          <p:cNvPr id="14" name="object 9">
            <a:extLst>
              <a:ext uri="{FF2B5EF4-FFF2-40B4-BE49-F238E27FC236}">
                <a16:creationId xmlns:a16="http://schemas.microsoft.com/office/drawing/2014/main" id="{8E853AD7-40B8-7BF2-782A-DA99114F7196}"/>
              </a:ext>
            </a:extLst>
          </p:cNvPr>
          <p:cNvSpPr/>
          <p:nvPr/>
        </p:nvSpPr>
        <p:spPr>
          <a:xfrm>
            <a:off x="4363314" y="3639267"/>
            <a:ext cx="2072655" cy="726217"/>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nvGrpSpPr>
          <p:cNvPr id="28" name="object 3">
            <a:extLst>
              <a:ext uri="{FF2B5EF4-FFF2-40B4-BE49-F238E27FC236}">
                <a16:creationId xmlns:a16="http://schemas.microsoft.com/office/drawing/2014/main" id="{4A6BD1D7-4B9D-D115-10C3-96AFB052125E}"/>
              </a:ext>
            </a:extLst>
          </p:cNvPr>
          <p:cNvGrpSpPr/>
          <p:nvPr/>
        </p:nvGrpSpPr>
        <p:grpSpPr>
          <a:xfrm>
            <a:off x="409496" y="1651536"/>
            <a:ext cx="7907635" cy="2713948"/>
            <a:chOff x="1254263" y="1339596"/>
            <a:chExt cx="9394839" cy="3422985"/>
          </a:xfrm>
        </p:grpSpPr>
        <p:pic>
          <p:nvPicPr>
            <p:cNvPr id="29" name="object 4">
              <a:extLst>
                <a:ext uri="{FF2B5EF4-FFF2-40B4-BE49-F238E27FC236}">
                  <a16:creationId xmlns:a16="http://schemas.microsoft.com/office/drawing/2014/main" id="{B3684436-8CEC-6843-5F61-00F0F10BA39C}"/>
                </a:ext>
              </a:extLst>
            </p:cNvPr>
            <p:cNvPicPr/>
            <p:nvPr/>
          </p:nvPicPr>
          <p:blipFill>
            <a:blip r:embed="rId2" cstate="print"/>
            <a:stretch>
              <a:fillRect/>
            </a:stretch>
          </p:blipFill>
          <p:spPr>
            <a:xfrm>
              <a:off x="1441851" y="1462403"/>
              <a:ext cx="9207251" cy="3271140"/>
            </a:xfrm>
            <a:prstGeom prst="rect">
              <a:avLst/>
            </a:prstGeom>
          </p:spPr>
        </p:pic>
        <p:sp>
          <p:nvSpPr>
            <p:cNvPr id="30" name="object 5">
              <a:extLst>
                <a:ext uri="{FF2B5EF4-FFF2-40B4-BE49-F238E27FC236}">
                  <a16:creationId xmlns:a16="http://schemas.microsoft.com/office/drawing/2014/main" id="{F5E6900D-846B-94CB-AD1F-FFC87E5830B4}"/>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31" name="object 6">
              <a:extLst>
                <a:ext uri="{FF2B5EF4-FFF2-40B4-BE49-F238E27FC236}">
                  <a16:creationId xmlns:a16="http://schemas.microsoft.com/office/drawing/2014/main" id="{F4E1852A-59DB-E067-5029-B7976118137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32" name="object 7">
              <a:extLst>
                <a:ext uri="{FF2B5EF4-FFF2-40B4-BE49-F238E27FC236}">
                  <a16:creationId xmlns:a16="http://schemas.microsoft.com/office/drawing/2014/main" id="{8FE43899-B1E0-2512-C745-5CD774FCB5BD}"/>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33" name="object 8">
              <a:extLst>
                <a:ext uri="{FF2B5EF4-FFF2-40B4-BE49-F238E27FC236}">
                  <a16:creationId xmlns:a16="http://schemas.microsoft.com/office/drawing/2014/main" id="{02411F00-A085-C1D7-0EA8-A6C5D904CEE5}"/>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34" name="object 9">
              <a:extLst>
                <a:ext uri="{FF2B5EF4-FFF2-40B4-BE49-F238E27FC236}">
                  <a16:creationId xmlns:a16="http://schemas.microsoft.com/office/drawing/2014/main" id="{9E5D19D2-3EF4-F39A-62B8-DB49D459E431}"/>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spTree>
    <p:extLst>
      <p:ext uri="{BB962C8B-B14F-4D97-AF65-F5344CB8AC3E}">
        <p14:creationId xmlns:p14="http://schemas.microsoft.com/office/powerpoint/2010/main" val="707368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9D15-4E1A-4B99-279B-0452DC51DE9B}"/>
              </a:ext>
            </a:extLst>
          </p:cNvPr>
          <p:cNvSpPr>
            <a:spLocks noGrp="1"/>
          </p:cNvSpPr>
          <p:nvPr>
            <p:ph type="title"/>
          </p:nvPr>
        </p:nvSpPr>
        <p:spPr/>
        <p:txBody>
          <a:bodyPr/>
          <a:lstStyle/>
          <a:p>
            <a:r>
              <a:rPr lang="en-US"/>
              <a:t>What can be a baseline?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D5B6A9C-140B-3444-DF32-1EE418762488}"/>
                  </a:ext>
                </a:extLst>
              </p:cNvPr>
              <p:cNvSpPr>
                <a:spLocks noGrp="1"/>
              </p:cNvSpPr>
              <p:nvPr>
                <p:ph type="body" sz="quarter" idx="16"/>
              </p:nvPr>
            </p:nvSpPr>
            <p:spPr>
              <a:xfrm>
                <a:off x="517293" y="1398963"/>
                <a:ext cx="8085415" cy="3077573"/>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𝜋</m:t>
                          </m:r>
                        </m:sub>
                      </m:sSub>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dirty="0"/>
              </a:p>
              <a:p>
                <a:r>
                  <a:rPr lang="en-US" dirty="0"/>
                  <a:t>A “good” baseline is a function that: </a:t>
                </a:r>
              </a:p>
              <a:p>
                <a:pPr lvl="1"/>
                <a:r>
                  <a:rPr lang="en-US" dirty="0"/>
                  <a:t>doesn’t depend on actions. </a:t>
                </a:r>
              </a:p>
              <a:p>
                <a:pPr lvl="1"/>
                <a:r>
                  <a:rPr lang="en-US" dirty="0"/>
                  <a:t>can correct for variance (should correlate well with R).</a:t>
                </a:r>
              </a:p>
              <a:p>
                <a:pPr marL="0" indent="0">
                  <a:buNone/>
                </a:pPr>
                <a:endParaRPr lang="en-US" dirty="0"/>
              </a:p>
            </p:txBody>
          </p:sp>
        </mc:Choice>
        <mc:Fallback xmlns="">
          <p:sp>
            <p:nvSpPr>
              <p:cNvPr id="3" name="Text Placeholder 2">
                <a:extLst>
                  <a:ext uri="{FF2B5EF4-FFF2-40B4-BE49-F238E27FC236}">
                    <a16:creationId xmlns:a16="http://schemas.microsoft.com/office/drawing/2014/main" id="{1D5B6A9C-140B-3444-DF32-1EE418762488}"/>
                  </a:ext>
                </a:extLst>
              </p:cNvPr>
              <p:cNvSpPr>
                <a:spLocks noGrp="1" noRot="1" noChangeAspect="1" noMove="1" noResize="1" noEditPoints="1" noAdjustHandles="1" noChangeArrowheads="1" noChangeShapeType="1" noTextEdit="1"/>
              </p:cNvSpPr>
              <p:nvPr>
                <p:ph type="body" sz="quarter" idx="16"/>
              </p:nvPr>
            </p:nvSpPr>
            <p:spPr>
              <a:xfrm>
                <a:off x="517293" y="1398963"/>
                <a:ext cx="8085415" cy="3077573"/>
              </a:xfrm>
              <a:blipFill>
                <a:blip r:embed="rId2"/>
                <a:stretch>
                  <a:fillRect l="-313"/>
                </a:stretch>
              </a:blipFill>
            </p:spPr>
            <p:txBody>
              <a:bodyPr/>
              <a:lstStyle/>
              <a:p>
                <a:r>
                  <a:rPr lang="en-US">
                    <a:noFill/>
                  </a:rPr>
                  <a:t> </a:t>
                </a:r>
              </a:p>
            </p:txBody>
          </p:sp>
        </mc:Fallback>
      </mc:AlternateContent>
    </p:spTree>
    <p:extLst>
      <p:ext uri="{BB962C8B-B14F-4D97-AF65-F5344CB8AC3E}">
        <p14:creationId xmlns:p14="http://schemas.microsoft.com/office/powerpoint/2010/main" val="27062306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FFD21-F791-D13D-7FBC-CEA801E1FF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E3FAC-BE3D-00F2-2BEA-E8D9B766AD14}"/>
              </a:ext>
            </a:extLst>
          </p:cNvPr>
          <p:cNvSpPr>
            <a:spLocks noGrp="1"/>
          </p:cNvSpPr>
          <p:nvPr>
            <p:ph type="title"/>
          </p:nvPr>
        </p:nvSpPr>
        <p:spPr/>
        <p:txBody>
          <a:bodyPr/>
          <a:lstStyle/>
          <a:p>
            <a:r>
              <a:rPr lang="en-US" dirty="0"/>
              <a:t>Value Function as a Baseline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0BF92C9-7A45-3F4D-C2B1-E5945B9A2964}"/>
                  </a:ext>
                </a:extLst>
              </p:cNvPr>
              <p:cNvSpPr>
                <a:spLocks noGrp="1"/>
              </p:cNvSpPr>
              <p:nvPr>
                <p:ph type="body" sz="quarter" idx="16"/>
              </p:nvPr>
            </p:nvSpPr>
            <p:spPr>
              <a:xfrm>
                <a:off x="517293" y="1398963"/>
                <a:ext cx="8085415" cy="3077573"/>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𝜋</m:t>
                          </m:r>
                        </m:sub>
                      </m:sSub>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dirty="0"/>
              </a:p>
              <a:p>
                <a:r>
                  <a:rPr lang="en-US" dirty="0"/>
                  <a:t>A “good” baseline is a function that: </a:t>
                </a:r>
              </a:p>
              <a:p>
                <a:pPr lvl="1"/>
                <a:r>
                  <a:rPr lang="en-US" dirty="0"/>
                  <a:t>doesn’t depend on actions. </a:t>
                </a:r>
              </a:p>
              <a:p>
                <a:pPr lvl="1"/>
                <a:r>
                  <a:rPr lang="en-US" dirty="0"/>
                  <a:t>can correct for variance (should correlate well with R).</a:t>
                </a:r>
              </a:p>
              <a:p>
                <a:r>
                  <a:rPr lang="en-US" dirty="0"/>
                  <a:t>One common choice is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oMath>
                </a14:m>
                <a:r>
                  <a:rPr lang="en-US" dirty="0"/>
                  <a:t>  (the value function), i.e., expected reward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that we’re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a:t>
                </a:r>
              </a:p>
              <a:p>
                <a:pPr marL="0" indent="0">
                  <a:buNone/>
                </a:pPr>
                <a:endParaRPr lang="en-US" dirty="0"/>
              </a:p>
              <a:p>
                <a:r>
                  <a:rPr lang="en-US" dirty="0"/>
                  <a:t>That gives us: </a:t>
                </a:r>
              </a:p>
              <a:p>
                <a:pPr marL="0" indent="0">
                  <a:buNone/>
                </a:pPr>
                <a:br>
                  <a:rPr lang="en-US" dirty="0"/>
                </a:br>
                <a:endParaRPr lang="en-US" dirty="0"/>
              </a:p>
              <a:p>
                <a:r>
                  <a:rPr lang="en-US" b="1" dirty="0"/>
                  <a:t>Q: </a:t>
                </a:r>
                <a:r>
                  <a:rPr lang="en-US" dirty="0"/>
                  <a:t>Why would this modified estimate may give us a better estimate than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=0</m:t>
                    </m:r>
                  </m:oMath>
                </a14:m>
                <a:r>
                  <a:rPr lang="en-US" dirty="0"/>
                  <a:t>?  </a:t>
                </a:r>
              </a:p>
              <a:p>
                <a:pPr lvl="1"/>
                <a14:m>
                  <m:oMath xmlns:m="http://schemas.openxmlformats.org/officeDocument/2006/math">
                    <m:r>
                      <a:rPr lang="en-US" i="1">
                        <a:latin typeface="Cambria Math" panose="02040503050406030204" pitchFamily="18" charset="0"/>
                        <a:ea typeface="Cambria Math" panose="02040503050406030204" pitchFamily="18" charset="0"/>
                      </a:rPr>
                      <m:t>𝑉</m:t>
                    </m:r>
                  </m:oMath>
                </a14:m>
                <a:r>
                  <a:rPr lang="en-US" dirty="0"/>
                  <a:t> tends to correlate with </a:t>
                </a:r>
                <a14:m>
                  <m:oMath xmlns:m="http://schemas.openxmlformats.org/officeDocument/2006/math">
                    <m:r>
                      <a:rPr lang="en-US" i="1">
                        <a:latin typeface="Cambria Math" panose="02040503050406030204" pitchFamily="18" charset="0"/>
                        <a:ea typeface="Cambria Math" panose="02040503050406030204" pitchFamily="18" charset="0"/>
                      </a:rPr>
                      <m:t>𝑅</m:t>
                    </m:r>
                  </m:oMath>
                </a14:m>
                <a:r>
                  <a:rPr lang="en-US" dirty="0"/>
                  <a:t>. It also does not depend on the optimal action.</a:t>
                </a:r>
              </a:p>
            </p:txBody>
          </p:sp>
        </mc:Choice>
        <mc:Fallback>
          <p:sp>
            <p:nvSpPr>
              <p:cNvPr id="3" name="Text Placeholder 2">
                <a:extLst>
                  <a:ext uri="{FF2B5EF4-FFF2-40B4-BE49-F238E27FC236}">
                    <a16:creationId xmlns:a16="http://schemas.microsoft.com/office/drawing/2014/main" id="{00BF92C9-7A45-3F4D-C2B1-E5945B9A2964}"/>
                  </a:ext>
                </a:extLst>
              </p:cNvPr>
              <p:cNvSpPr>
                <a:spLocks noGrp="1" noRot="1" noChangeAspect="1" noMove="1" noResize="1" noEditPoints="1" noAdjustHandles="1" noChangeArrowheads="1" noChangeShapeType="1" noTextEdit="1"/>
              </p:cNvSpPr>
              <p:nvPr>
                <p:ph type="body" sz="quarter" idx="16"/>
              </p:nvPr>
            </p:nvSpPr>
            <p:spPr>
              <a:xfrm>
                <a:off x="517293" y="1398963"/>
                <a:ext cx="8085415" cy="3077573"/>
              </a:xfrm>
              <a:blipFill>
                <a:blip r:embed="rId2"/>
                <a:stretch>
                  <a:fillRect l="-313" b="-172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8C96999-60A4-5B7A-FAEB-2085817182D1}"/>
                  </a:ext>
                </a:extLst>
              </p:cNvPr>
              <p:cNvSpPr txBox="1"/>
              <p:nvPr/>
            </p:nvSpPr>
            <p:spPr>
              <a:xfrm>
                <a:off x="2040773" y="3212912"/>
                <a:ext cx="4572000" cy="40011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𝑉</m:t>
                          </m:r>
                        </m:e>
                        <m:sup>
                          <m:r>
                            <a:rPr lang="en-US" sz="2000" i="1">
                              <a:latin typeface="Cambria Math" panose="02040503050406030204" pitchFamily="18" charset="0"/>
                              <a:ea typeface="Cambria Math" panose="02040503050406030204" pitchFamily="18" charset="0"/>
                            </a:rPr>
                            <m:t>𝜋</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 </m:t>
                          </m:r>
                          <m:r>
                            <a:rPr lang="en-US" sz="2000" i="1">
                              <a:latin typeface="Cambria Math" panose="02040503050406030204" pitchFamily="18" charset="0"/>
                              <a:ea typeface="Cambria Math" panose="02040503050406030204" pitchFamily="18" charset="0"/>
                            </a:rPr>
                            <m:t>𝜋</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d>
                    </m:oMath>
                  </m:oMathPara>
                </a14:m>
                <a:endParaRPr lang="en-US" sz="2000" dirty="0"/>
              </a:p>
            </p:txBody>
          </p:sp>
        </mc:Choice>
        <mc:Fallback xmlns="">
          <p:sp>
            <p:nvSpPr>
              <p:cNvPr id="5" name="TextBox 4">
                <a:extLst>
                  <a:ext uri="{FF2B5EF4-FFF2-40B4-BE49-F238E27FC236}">
                    <a16:creationId xmlns:a16="http://schemas.microsoft.com/office/drawing/2014/main" id="{B8C96999-60A4-5B7A-FAEB-2085817182D1}"/>
                  </a:ext>
                </a:extLst>
              </p:cNvPr>
              <p:cNvSpPr txBox="1">
                <a:spLocks noRot="1" noChangeAspect="1" noMove="1" noResize="1" noEditPoints="1" noAdjustHandles="1" noChangeArrowheads="1" noChangeShapeType="1" noTextEdit="1"/>
              </p:cNvSpPr>
              <p:nvPr/>
            </p:nvSpPr>
            <p:spPr>
              <a:xfrm>
                <a:off x="2040773" y="3212912"/>
                <a:ext cx="4572000" cy="400110"/>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0AAC6B-B85F-88B3-7904-80A400630D56}"/>
                  </a:ext>
                </a:extLst>
              </p:cNvPr>
              <p:cNvSpPr txBox="1"/>
              <p:nvPr/>
            </p:nvSpPr>
            <p:spPr>
              <a:xfrm>
                <a:off x="1795548" y="3830173"/>
                <a:ext cx="5062451" cy="4056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𝑔</m:t>
                          </m:r>
                        </m:e>
                        <m:sup>
                          <m:r>
                            <m:rPr>
                              <m:sty m:val="p"/>
                            </m:rPr>
                            <a:rPr lang="en-US" sz="2000">
                              <a:latin typeface="Cambria Math" panose="02040503050406030204" pitchFamily="18" charset="0"/>
                            </a:rPr>
                            <m:t>VR</m:t>
                          </m:r>
                        </m:sup>
                      </m:sSup>
                      <m:r>
                        <a:rPr lang="en-US" sz="2000" i="1">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𝜋</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𝑉</m:t>
                              </m:r>
                            </m:e>
                            <m:sup>
                              <m:r>
                                <a:rPr lang="en-US" sz="2000" i="1">
                                  <a:latin typeface="Cambria Math" panose="02040503050406030204" pitchFamily="18" charset="0"/>
                                  <a:ea typeface="Cambria Math" panose="02040503050406030204" pitchFamily="18" charset="0"/>
                                </a:rPr>
                                <m:t>𝜋</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i="1">
                              <a:latin typeface="Cambria Math" panose="02040503050406030204" pitchFamily="18" charset="0"/>
                            </a:rPr>
                            <m:t>)</m:t>
                          </m:r>
                        </m:e>
                      </m:d>
                    </m:oMath>
                  </m:oMathPara>
                </a14:m>
                <a:endParaRPr lang="en-US" sz="2000"/>
              </a:p>
            </p:txBody>
          </p:sp>
        </mc:Choice>
        <mc:Fallback xmlns="">
          <p:sp>
            <p:nvSpPr>
              <p:cNvPr id="6" name="TextBox 5">
                <a:extLst>
                  <a:ext uri="{FF2B5EF4-FFF2-40B4-BE49-F238E27FC236}">
                    <a16:creationId xmlns:a16="http://schemas.microsoft.com/office/drawing/2014/main" id="{C90CFDBE-8CBC-F93D-1EDF-A62B075901D1}"/>
                  </a:ext>
                </a:extLst>
              </p:cNvPr>
              <p:cNvSpPr txBox="1">
                <a:spLocks noRot="1" noChangeAspect="1" noMove="1" noResize="1" noEditPoints="1" noAdjustHandles="1" noChangeArrowheads="1" noChangeShapeType="1" noTextEdit="1"/>
              </p:cNvSpPr>
              <p:nvPr/>
            </p:nvSpPr>
            <p:spPr>
              <a:xfrm>
                <a:off x="1795548" y="3830173"/>
                <a:ext cx="5062451" cy="405624"/>
              </a:xfrm>
              <a:prstGeom prst="rect">
                <a:avLst/>
              </a:prstGeom>
              <a:blipFill>
                <a:blip r:embed="rId4"/>
                <a:stretch>
                  <a:fillRect b="-21212"/>
                </a:stretch>
              </a:blipFill>
            </p:spPr>
            <p:txBody>
              <a:bodyPr/>
              <a:lstStyle/>
              <a:p>
                <a:r>
                  <a:rPr lang="en-US">
                    <a:noFill/>
                  </a:rPr>
                  <a:t> </a:t>
                </a:r>
              </a:p>
            </p:txBody>
          </p:sp>
        </mc:Fallback>
      </mc:AlternateContent>
    </p:spTree>
    <p:extLst>
      <p:ext uri="{BB962C8B-B14F-4D97-AF65-F5344CB8AC3E}">
        <p14:creationId xmlns:p14="http://schemas.microsoft.com/office/powerpoint/2010/main" val="21698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42A0-A62E-0750-F021-940411D60B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468D5-9935-14C1-3990-ADFC43980C99}"/>
              </a:ext>
            </a:extLst>
          </p:cNvPr>
          <p:cNvSpPr>
            <a:spLocks noGrp="1"/>
          </p:cNvSpPr>
          <p:nvPr>
            <p:ph type="title"/>
          </p:nvPr>
        </p:nvSpPr>
        <p:spPr/>
        <p:txBody>
          <a:bodyPr/>
          <a:lstStyle/>
          <a:p>
            <a:r>
              <a:rPr lang="en-US" dirty="0"/>
              <a:t>Value Function as a Baseline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9971AE8-4184-BBD8-E7C0-1BF8FDDA68AB}"/>
                  </a:ext>
                </a:extLst>
              </p:cNvPr>
              <p:cNvSpPr>
                <a:spLocks noGrp="1"/>
              </p:cNvSpPr>
              <p:nvPr>
                <p:ph type="body" sz="quarter" idx="16"/>
              </p:nvPr>
            </p:nvSpPr>
            <p:spPr>
              <a:xfrm>
                <a:off x="533919" y="1390650"/>
                <a:ext cx="8409784" cy="3077573"/>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ea typeface="Cambria Math" panose="02040503050406030204" pitchFamily="18" charset="0"/>
                            </a:rPr>
                            <m:t>𝑎</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𝜋</m:t>
                          </m:r>
                        </m:sub>
                      </m:sSub>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𝑉</m:t>
                              </m:r>
                            </m:e>
                            <m:sup>
                              <m:r>
                                <a:rPr lang="en-US" sz="1800" i="1">
                                  <a:latin typeface="Cambria Math" panose="02040503050406030204" pitchFamily="18" charset="0"/>
                                  <a:ea typeface="Cambria Math" panose="02040503050406030204" pitchFamily="18" charset="0"/>
                                </a:rPr>
                                <m:t>𝜋</m:t>
                              </m:r>
                            </m:sup>
                          </m:sSup>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𝑠</m:t>
                              </m:r>
                            </m:e>
                          </m:d>
                          <m:r>
                            <a:rPr lang="en-US" sz="1800" i="1">
                              <a:latin typeface="Cambria Math" panose="02040503050406030204" pitchFamily="18" charset="0"/>
                            </a:rPr>
                            <m:t>)</m:t>
                          </m:r>
                        </m:e>
                      </m:d>
                    </m:oMath>
                  </m:oMathPara>
                </a14:m>
                <a:endParaRPr lang="en-US" dirty="0"/>
              </a:p>
              <a:p>
                <a:endParaRPr lang="en-US" dirty="0">
                  <a:ea typeface="Cambria Math" panose="02040503050406030204" pitchFamily="18" charset="0"/>
                </a:endParaRPr>
              </a:p>
              <a:p>
                <a:r>
                  <a:rPr lang="en-US" dirty="0">
                    <a:ea typeface="Cambria Math" panose="02040503050406030204" pitchFamily="18" charset="0"/>
                  </a:rPr>
                  <a:t>It’s more common to replace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dirty="0">
                    <a:ea typeface="Cambria Math" panose="02040503050406030204" pitchFamily="18" charset="0"/>
                  </a:rPr>
                  <a:t> with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𝜋</m:t>
                        </m:r>
                      </m:sup>
                    </m:sSup>
                  </m:oMath>
                </a14:m>
                <a:r>
                  <a:rPr lang="en-US" dirty="0">
                    <a:ea typeface="Cambria Math" panose="02040503050406030204" pitchFamily="18" charset="0"/>
                  </a:rPr>
                  <a:t> and write it in this form: </a:t>
                </a:r>
              </a:p>
              <a:p>
                <a:endParaRPr lang="en-US" dirty="0">
                  <a:ea typeface="Cambria Math" panose="02040503050406030204" pitchFamily="18" charset="0"/>
                </a:endParaRPr>
              </a:p>
              <a:p>
                <a:pPr marL="0" indent="0">
                  <a:buNone/>
                </a:pPr>
                <a:endParaRPr lang="en-US" dirty="0">
                  <a:ea typeface="Cambria Math" panose="02040503050406030204" pitchFamily="18" charset="0"/>
                </a:endParaRPr>
              </a:p>
              <a:p>
                <a:endParaRPr lang="en-US" dirty="0">
                  <a:ea typeface="Cambria Math" panose="02040503050406030204" pitchFamily="18" charset="0"/>
                </a:endParaRPr>
              </a:p>
              <a:p>
                <a:r>
                  <a:rPr lang="en-US" dirty="0">
                    <a:ea typeface="Cambria Math" panose="02040503050406030204" pitchFamily="18" charset="0"/>
                  </a:rPr>
                  <a:t>Basically Q the </a:t>
                </a:r>
                <a:r>
                  <a:rPr lang="en-US" dirty="0"/>
                  <a:t>Monte Carlo estimate of</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dirty="0"/>
                  <a:t> upon doing multiple rollouts (seq of actions). </a:t>
                </a:r>
              </a:p>
              <a:p>
                <a:pPr lvl="1"/>
                <a:r>
                  <a:rPr lang="en-US" dirty="0"/>
                  <a:t>Each rollout has some stochasticity; averaging reduces this per-rollout variance. </a:t>
                </a:r>
              </a:p>
              <a:p>
                <a:pPr lvl="1"/>
                <a:endParaRPr lang="en-US" dirty="0"/>
              </a:p>
              <a:p>
                <a:r>
                  <a:rPr lang="en-US" dirty="0"/>
                  <a:t>Remember: Q function is defined as the </a:t>
                </a:r>
                <a:r>
                  <a:rPr lang="en-US" b="1" dirty="0">
                    <a:solidFill>
                      <a:srgbClr val="00B050"/>
                    </a:solidFill>
                  </a:rPr>
                  <a:t>expected </a:t>
                </a:r>
                <a:r>
                  <a:rPr lang="en-US" dirty="0">
                    <a:solidFill>
                      <a:srgbClr val="00B050"/>
                    </a:solidFill>
                  </a:rPr>
                  <a:t>reward</a:t>
                </a:r>
                <a:r>
                  <a:rPr lang="en-US" dirty="0"/>
                  <a:t>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that we take action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dirty="0"/>
                  <a:t>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 </a:t>
                </a:r>
                <a:br>
                  <a:rPr lang="en-US" dirty="0"/>
                </a:br>
                <a:r>
                  <a:rPr lang="en-US" dirty="0"/>
                  <a:t> </a:t>
                </a:r>
              </a:p>
              <a:p>
                <a:endParaRPr lang="en-US" dirty="0"/>
              </a:p>
            </p:txBody>
          </p:sp>
        </mc:Choice>
        <mc:Fallback>
          <p:sp>
            <p:nvSpPr>
              <p:cNvPr id="3" name="Text Placeholder 2">
                <a:extLst>
                  <a:ext uri="{FF2B5EF4-FFF2-40B4-BE49-F238E27FC236}">
                    <a16:creationId xmlns:a16="http://schemas.microsoft.com/office/drawing/2014/main" id="{39971AE8-4184-BBD8-E7C0-1BF8FDDA68AB}"/>
                  </a:ext>
                </a:extLst>
              </p:cNvPr>
              <p:cNvSpPr>
                <a:spLocks noGrp="1" noRot="1" noChangeAspect="1" noMove="1" noResize="1" noEditPoints="1" noAdjustHandles="1" noChangeArrowheads="1" noChangeShapeType="1" noTextEdit="1"/>
              </p:cNvSpPr>
              <p:nvPr>
                <p:ph type="body" sz="quarter" idx="16"/>
              </p:nvPr>
            </p:nvSpPr>
            <p:spPr>
              <a:xfrm>
                <a:off x="533919" y="1390650"/>
                <a:ext cx="8409784" cy="3077573"/>
              </a:xfrm>
              <a:blipFill>
                <a:blip r:embed="rId2"/>
                <a:stretch>
                  <a:fillRect l="-45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804F2E0-3B0D-798D-84F2-30E2DD9B95CA}"/>
                  </a:ext>
                </a:extLst>
              </p:cNvPr>
              <p:cNvSpPr txBox="1"/>
              <p:nvPr/>
            </p:nvSpPr>
            <p:spPr>
              <a:xfrm>
                <a:off x="2139760" y="2502082"/>
                <a:ext cx="4572000"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𝑄</m:t>
                          </m:r>
                        </m:e>
                        <m:sup>
                          <m:r>
                            <a:rPr lang="en-US" sz="1800" b="0" i="1" smtClean="0">
                              <a:latin typeface="Cambria Math" panose="02040503050406030204" pitchFamily="18" charset="0"/>
                              <a:ea typeface="Cambria Math" panose="02040503050406030204" pitchFamily="18" charset="0"/>
                            </a:rPr>
                            <m:t>𝜋</m:t>
                          </m:r>
                        </m:sup>
                      </m:sSup>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𝑠</m:t>
                          </m:r>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 ~ </m:t>
                          </m:r>
                          <m:r>
                            <a:rPr lang="en-US" sz="1800" b="0" i="1" smtClean="0">
                              <a:latin typeface="Cambria Math" panose="02040503050406030204" pitchFamily="18" charset="0"/>
                              <a:ea typeface="Cambria Math" panose="02040503050406030204" pitchFamily="18" charset="0"/>
                            </a:rPr>
                            <m:t>𝜋</m:t>
                          </m:r>
                        </m:sub>
                      </m:sSub>
                      <m:d>
                        <m:dPr>
                          <m:begChr m:val="["/>
                          <m:endChr m:val="]"/>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𝑅</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𝑆</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𝐴</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e>
                      </m:d>
                    </m:oMath>
                  </m:oMathPara>
                </a14:m>
                <a:endParaRPr lang="en-US" sz="1800" dirty="0"/>
              </a:p>
            </p:txBody>
          </p:sp>
        </mc:Choice>
        <mc:Fallback>
          <p:sp>
            <p:nvSpPr>
              <p:cNvPr id="9" name="TextBox 8">
                <a:extLst>
                  <a:ext uri="{FF2B5EF4-FFF2-40B4-BE49-F238E27FC236}">
                    <a16:creationId xmlns:a16="http://schemas.microsoft.com/office/drawing/2014/main" id="{8804F2E0-3B0D-798D-84F2-30E2DD9B95CA}"/>
                  </a:ext>
                </a:extLst>
              </p:cNvPr>
              <p:cNvSpPr txBox="1">
                <a:spLocks noRot="1" noChangeAspect="1" noMove="1" noResize="1" noEditPoints="1" noAdjustHandles="1" noChangeArrowheads="1" noChangeShapeType="1" noTextEdit="1"/>
              </p:cNvSpPr>
              <p:nvPr/>
            </p:nvSpPr>
            <p:spPr>
              <a:xfrm>
                <a:off x="2139760" y="2502082"/>
                <a:ext cx="4572000" cy="369332"/>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541F20E-4595-C185-7E04-2856B78AB9F0}"/>
                  </a:ext>
                </a:extLst>
              </p:cNvPr>
              <p:cNvSpPr txBox="1"/>
              <p:nvPr/>
            </p:nvSpPr>
            <p:spPr>
              <a:xfrm>
                <a:off x="2030616" y="2845680"/>
                <a:ext cx="508276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𝑉</m:t>
                          </m:r>
                        </m:e>
                        <m:sup>
                          <m:r>
                            <a:rPr lang="en-US" sz="1800" i="1">
                              <a:latin typeface="Cambria Math" panose="02040503050406030204" pitchFamily="18" charset="0"/>
                              <a:ea typeface="Cambria Math" panose="02040503050406030204" pitchFamily="18" charset="0"/>
                            </a:rPr>
                            <m:t>𝜋</m:t>
                          </m:r>
                        </m:sup>
                      </m:sSup>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𝑠</m:t>
                          </m:r>
                        </m:e>
                      </m:d>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rPr>
                        <m:t>→</m:t>
                      </m:r>
                      <m:sSup>
                        <m:sSupPr>
                          <m:ctrlPr>
                            <a:rPr lang="en-US" sz="1800" i="1" smtClean="0">
                              <a:latin typeface="Cambria Math" panose="02040503050406030204" pitchFamily="18" charset="0"/>
                            </a:rPr>
                          </m:ctrlPr>
                        </m:sSupPr>
                        <m:e>
                          <m:r>
                            <a:rPr lang="en-US" sz="1800" i="1">
                              <a:latin typeface="Cambria Math" panose="02040503050406030204" pitchFamily="18" charset="0"/>
                            </a:rPr>
                            <m:t>𝐴</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 </m:t>
                          </m:r>
                          <m:r>
                            <a:rPr lang="en-US" sz="1800" i="1">
                              <a:latin typeface="Cambria Math" panose="02040503050406030204" pitchFamily="18" charset="0"/>
                            </a:rPr>
                            <m:t>𝑎</m:t>
                          </m:r>
                        </m:e>
                      </m:d>
                      <m:r>
                        <a:rPr lang="en-US" sz="1800" b="0" i="1" smtClean="0">
                          <a:latin typeface="Cambria Math" panose="02040503050406030204" pitchFamily="18" charset="0"/>
                        </a:rPr>
                        <m:t>:</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𝑄</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 </m:t>
                          </m:r>
                          <m:r>
                            <a:rPr lang="en-US" sz="1800" i="1">
                              <a:latin typeface="Cambria Math" panose="02040503050406030204" pitchFamily="18" charset="0"/>
                            </a:rPr>
                            <m:t>𝑎</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𝑉</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e>
                      </m:d>
                    </m:oMath>
                  </m:oMathPara>
                </a14:m>
                <a:endParaRPr lang="en-US" sz="1800" dirty="0"/>
              </a:p>
            </p:txBody>
          </p:sp>
        </mc:Choice>
        <mc:Fallback>
          <p:sp>
            <p:nvSpPr>
              <p:cNvPr id="11" name="TextBox 10">
                <a:extLst>
                  <a:ext uri="{FF2B5EF4-FFF2-40B4-BE49-F238E27FC236}">
                    <a16:creationId xmlns:a16="http://schemas.microsoft.com/office/drawing/2014/main" id="{6541F20E-4595-C185-7E04-2856B78AB9F0}"/>
                  </a:ext>
                </a:extLst>
              </p:cNvPr>
              <p:cNvSpPr txBox="1">
                <a:spLocks noRot="1" noChangeAspect="1" noMove="1" noResize="1" noEditPoints="1" noAdjustHandles="1" noChangeArrowheads="1" noChangeShapeType="1" noTextEdit="1"/>
              </p:cNvSpPr>
              <p:nvPr/>
            </p:nvSpPr>
            <p:spPr>
              <a:xfrm>
                <a:off x="2030616" y="2845680"/>
                <a:ext cx="5082767" cy="369332"/>
              </a:xfrm>
              <a:prstGeom prst="rect">
                <a:avLst/>
              </a:prstGeom>
              <a:blipFill>
                <a:blip r:embed="rId4"/>
                <a:stretch>
                  <a:fillRect b="-20690"/>
                </a:stretch>
              </a:blipFill>
            </p:spPr>
            <p:txBody>
              <a:bodyPr/>
              <a:lstStyle/>
              <a:p>
                <a:r>
                  <a:rPr lang="en-US">
                    <a:noFill/>
                  </a:rPr>
                  <a:t> </a:t>
                </a:r>
              </a:p>
            </p:txBody>
          </p:sp>
        </mc:Fallback>
      </mc:AlternateContent>
    </p:spTree>
    <p:extLst>
      <p:ext uri="{BB962C8B-B14F-4D97-AF65-F5344CB8AC3E}">
        <p14:creationId xmlns:p14="http://schemas.microsoft.com/office/powerpoint/2010/main" val="203466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FD14D-F16F-FAA4-9916-090D87B997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81F9-795C-0644-F06A-0340D5F4491F}"/>
              </a:ext>
            </a:extLst>
          </p:cNvPr>
          <p:cNvSpPr>
            <a:spLocks noGrp="1"/>
          </p:cNvSpPr>
          <p:nvPr>
            <p:ph type="title"/>
          </p:nvPr>
        </p:nvSpPr>
        <p:spPr/>
        <p:txBody>
          <a:bodyPr/>
          <a:lstStyle/>
          <a:p>
            <a:r>
              <a:rPr lang="en-US"/>
              <a:t>Policy Gradient with Advantage Function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C7CECF-1887-BB22-BA30-6BA38270C5BB}"/>
                  </a:ext>
                </a:extLst>
              </p:cNvPr>
              <p:cNvSpPr>
                <a:spLocks noGrp="1"/>
              </p:cNvSpPr>
              <p:nvPr>
                <p:ph type="body" sz="quarter" idx="16"/>
              </p:nvPr>
            </p:nvSpPr>
            <p:spPr/>
            <p:txBody>
              <a:bodyPr/>
              <a:lstStyle/>
              <a:p>
                <a:pPr>
                  <a:lnSpc>
                    <a:spcPct val="100000"/>
                  </a:lnSpc>
                </a:pPr>
                <a:r>
                  <a:rPr lang="en-US"/>
                  <a:t>Advantage-based Policy Gradient updates: </a:t>
                </a:r>
                <a:br>
                  <a:rPr lang="en-US"/>
                </a:br>
                <a:endParaRPr lang="en-US"/>
              </a:p>
              <a:p>
                <a:pPr marL="0" indent="0">
                  <a:lnSpc>
                    <a:spcPct val="100000"/>
                  </a:lnSpc>
                  <a:buNone/>
                </a:pPr>
                <a:br>
                  <a:rPr lang="en-US"/>
                </a:br>
                <a:endParaRPr lang="en-US"/>
              </a:p>
              <a:p>
                <a:pPr>
                  <a:lnSpc>
                    <a:spcPct val="100000"/>
                  </a:lnSpc>
                </a:pPr>
                <a:r>
                  <a:rPr lang="en-US"/>
                  <a:t>We don’t (always) need to compute the </a:t>
                </a:r>
                <a:r>
                  <a:rPr lang="en-US" u="sng"/>
                  <a:t>absolute</a:t>
                </a:r>
                <a:r>
                  <a:rPr lang="en-US"/>
                  <a:t> benefit of an action, but only how much better it is </a:t>
                </a:r>
                <a:r>
                  <a:rPr lang="en-US" u="sng"/>
                  <a:t>relative </a:t>
                </a:r>
                <a:r>
                  <a:rPr lang="en-US"/>
                  <a:t>to others (i.e., the </a:t>
                </a:r>
                <a:r>
                  <a:rPr lang="en-US" b="1"/>
                  <a:t>relative advantage </a:t>
                </a:r>
                <a:r>
                  <a:rPr lang="en-US"/>
                  <a:t>of that action.) </a:t>
                </a:r>
              </a:p>
              <a:p>
                <a:pPr>
                  <a:lnSpc>
                    <a:spcPct val="100000"/>
                  </a:lnSpc>
                </a:pPr>
                <a:r>
                  <a:rPr lang="en-US"/>
                  <a:t>The advantage function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𝜋</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a:t> of a policy </a:t>
                </a:r>
                <a14:m>
                  <m:oMath xmlns:m="http://schemas.openxmlformats.org/officeDocument/2006/math">
                    <m:r>
                      <a:rPr lang="en-US" i="1">
                        <a:latin typeface="Cambria Math" panose="02040503050406030204" pitchFamily="18" charset="0"/>
                      </a:rPr>
                      <m:t>𝜋</m:t>
                    </m:r>
                  </m:oMath>
                </a14:m>
                <a:r>
                  <a:rPr lang="en-US"/>
                  <a:t> quantifies </a:t>
                </a:r>
                <a:r>
                  <a:rPr lang="en-US">
                    <a:solidFill>
                      <a:srgbClr val="C00000"/>
                    </a:solidFill>
                  </a:rPr>
                  <a:t>how much better it is to take a specific action </a:t>
                </a:r>
                <a14:m>
                  <m:oMath xmlns:m="http://schemas.openxmlformats.org/officeDocument/2006/math">
                    <m:r>
                      <a:rPr lang="en-US" i="1">
                        <a:solidFill>
                          <a:srgbClr val="C00000"/>
                        </a:solidFill>
                        <a:latin typeface="Cambria Math" panose="02040503050406030204" pitchFamily="18" charset="0"/>
                      </a:rPr>
                      <m:t>𝑎</m:t>
                    </m:r>
                  </m:oMath>
                </a14:m>
                <a:r>
                  <a:rPr lang="en-US">
                    <a:solidFill>
                      <a:srgbClr val="C00000"/>
                    </a:solidFill>
                  </a:rPr>
                  <a:t> in state </a:t>
                </a:r>
                <a14:m>
                  <m:oMath xmlns:m="http://schemas.openxmlformats.org/officeDocument/2006/math">
                    <m:r>
                      <a:rPr lang="en-US" b="0" i="1" smtClean="0">
                        <a:solidFill>
                          <a:srgbClr val="C00000"/>
                        </a:solidFill>
                        <a:latin typeface="Cambria Math" panose="02040503050406030204" pitchFamily="18" charset="0"/>
                      </a:rPr>
                      <m:t>𝑠</m:t>
                    </m:r>
                  </m:oMath>
                </a14:m>
                <a:r>
                  <a:rPr lang="en-US">
                    <a:solidFill>
                      <a:srgbClr val="C00000"/>
                    </a:solidFill>
                  </a:rPr>
                  <a:t>, over a randomly selecting an action</a:t>
                </a:r>
                <a:r>
                  <a:rPr lang="en-US"/>
                  <a:t> according to </a:t>
                </a:r>
                <a14:m>
                  <m:oMath xmlns:m="http://schemas.openxmlformats.org/officeDocument/2006/math">
                    <m:r>
                      <a:rPr lang="en-US" i="1">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a:t>, assuming you act according to </a:t>
                </a:r>
                <a14:m>
                  <m:oMath xmlns:m="http://schemas.openxmlformats.org/officeDocument/2006/math">
                    <m:r>
                      <a:rPr lang="en-US" i="1">
                        <a:latin typeface="Cambria Math" panose="02040503050406030204" pitchFamily="18" charset="0"/>
                      </a:rPr>
                      <m:t>𝜋</m:t>
                    </m:r>
                    <m:r>
                      <a:rPr lang="en-US" b="0" i="0" smtClean="0">
                        <a:latin typeface="Cambria Math" panose="02040503050406030204" pitchFamily="18" charset="0"/>
                      </a:rPr>
                      <m:t> </m:t>
                    </m:r>
                  </m:oMath>
                </a14:m>
                <a:r>
                  <a:rPr lang="en-US"/>
                  <a:t>forever after. </a:t>
                </a:r>
              </a:p>
              <a:p>
                <a:pPr marL="342900" lvl="1" indent="0">
                  <a:lnSpc>
                    <a:spcPct val="100000"/>
                  </a:lnSpc>
                  <a:buNone/>
                </a:pPr>
                <a:endParaRPr lang="en-US"/>
              </a:p>
              <a:p>
                <a:pPr>
                  <a:lnSpc>
                    <a:spcPct val="100000"/>
                  </a:lnSpc>
                </a:pPr>
                <a:r>
                  <a:rPr lang="en-US"/>
                  <a:t>Now we need an algorithm that updates the policy while estimating the advantages. </a:t>
                </a:r>
              </a:p>
              <a:p>
                <a:pPr marL="0" indent="0">
                  <a:lnSpc>
                    <a:spcPct val="100000"/>
                  </a:lnSpc>
                  <a:buNone/>
                </a:pPr>
                <a:endParaRPr lang="en-US" sz="1800"/>
              </a:p>
            </p:txBody>
          </p:sp>
        </mc:Choice>
        <mc:Fallback xmlns="">
          <p:sp>
            <p:nvSpPr>
              <p:cNvPr id="3" name="Text Placeholder 2">
                <a:extLst>
                  <a:ext uri="{FF2B5EF4-FFF2-40B4-BE49-F238E27FC236}">
                    <a16:creationId xmlns:a16="http://schemas.microsoft.com/office/drawing/2014/main" id="{E2C7CECF-1887-BB22-BA30-6BA38270C5B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412" r="-785" b="-7407"/>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DA1BDECF-9F7F-C650-19F9-E76922DC490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4883BD-0E2C-955B-8657-497EABEFE8B4}"/>
                  </a:ext>
                </a:extLst>
              </p:cNvPr>
              <p:cNvSpPr txBox="1"/>
              <p:nvPr/>
            </p:nvSpPr>
            <p:spPr>
              <a:xfrm>
                <a:off x="2286000" y="1810188"/>
                <a:ext cx="4572000" cy="71526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𝑔</m:t>
                          </m:r>
                        </m:e>
                        <m:sup>
                          <m:r>
                            <m:rPr>
                              <m:sty m:val="p"/>
                            </m:rPr>
                            <a:rPr lang="en-US" sz="2000" b="0" i="0" smtClean="0">
                              <a:latin typeface="Cambria Math" panose="02040503050406030204" pitchFamily="18" charset="0"/>
                            </a:rPr>
                            <m:t>APG</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oMath>
                    <m:oMath xmlns:m="http://schemas.openxmlformats.org/officeDocument/2006/math">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𝜋</m:t>
                          </m:r>
                        </m:sup>
                      </m:sSup>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 </m:t>
                          </m:r>
                          <m:r>
                            <a:rPr lang="en-US" sz="2000" i="1">
                              <a:latin typeface="Cambria Math" panose="02040503050406030204" pitchFamily="18" charset="0"/>
                            </a:rPr>
                            <m:t>𝑎</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𝑄</m:t>
                          </m:r>
                        </m:e>
                        <m:sup>
                          <m:r>
                            <a:rPr lang="en-US" sz="2000" i="1">
                              <a:latin typeface="Cambria Math" panose="02040503050406030204" pitchFamily="18" charset="0"/>
                            </a:rPr>
                            <m:t>𝜋</m:t>
                          </m:r>
                        </m:sup>
                      </m:sSup>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 </m:t>
                          </m:r>
                          <m:r>
                            <a:rPr lang="en-US" sz="2000" i="1">
                              <a:latin typeface="Cambria Math" panose="02040503050406030204" pitchFamily="18" charset="0"/>
                            </a:rPr>
                            <m:t>𝑎</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𝜋</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oMath>
                  </m:oMathPara>
                </a14:m>
                <a:endParaRPr lang="en-US" sz="2000"/>
              </a:p>
            </p:txBody>
          </p:sp>
        </mc:Choice>
        <mc:Fallback xmlns="">
          <p:sp>
            <p:nvSpPr>
              <p:cNvPr id="6" name="TextBox 5">
                <a:extLst>
                  <a:ext uri="{FF2B5EF4-FFF2-40B4-BE49-F238E27FC236}">
                    <a16:creationId xmlns:a16="http://schemas.microsoft.com/office/drawing/2014/main" id="{284883BD-0E2C-955B-8657-497EABEFE8B4}"/>
                  </a:ext>
                </a:extLst>
              </p:cNvPr>
              <p:cNvSpPr txBox="1">
                <a:spLocks noRot="1" noChangeAspect="1" noMove="1" noResize="1" noEditPoints="1" noAdjustHandles="1" noChangeArrowheads="1" noChangeShapeType="1" noTextEdit="1"/>
              </p:cNvSpPr>
              <p:nvPr/>
            </p:nvSpPr>
            <p:spPr>
              <a:xfrm>
                <a:off x="2286000" y="1810188"/>
                <a:ext cx="4572000" cy="715260"/>
              </a:xfrm>
              <a:prstGeom prst="rect">
                <a:avLst/>
              </a:prstGeom>
              <a:blipFill>
                <a:blip r:embed="rId3"/>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583858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2472-6F50-D255-AEF7-DBE303CD6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82FC0-0DF5-1859-0697-323F498C06F5}"/>
              </a:ext>
            </a:extLst>
          </p:cNvPr>
          <p:cNvSpPr>
            <a:spLocks noGrp="1"/>
          </p:cNvSpPr>
          <p:nvPr>
            <p:ph type="title"/>
          </p:nvPr>
        </p:nvSpPr>
        <p:spPr/>
        <p:txBody>
          <a:bodyPr/>
          <a:lstStyle/>
          <a:p>
            <a:r>
              <a:rPr lang="en-US"/>
              <a:t>Summary so far</a:t>
            </a:r>
          </a:p>
        </p:txBody>
      </p:sp>
      <p:sp>
        <p:nvSpPr>
          <p:cNvPr id="3" name="Text Placeholder 2">
            <a:extLst>
              <a:ext uri="{FF2B5EF4-FFF2-40B4-BE49-F238E27FC236}">
                <a16:creationId xmlns:a16="http://schemas.microsoft.com/office/drawing/2014/main" id="{C5CD8EEB-FAB1-5447-BEE8-103B3538F168}"/>
              </a:ext>
            </a:extLst>
          </p:cNvPr>
          <p:cNvSpPr>
            <a:spLocks noGrp="1"/>
          </p:cNvSpPr>
          <p:nvPr>
            <p:ph type="body" sz="quarter" idx="16"/>
          </p:nvPr>
        </p:nvSpPr>
        <p:spPr/>
        <p:txBody>
          <a:bodyPr/>
          <a:lstStyle/>
          <a:p>
            <a:r>
              <a:rPr lang="en-US"/>
              <a:t>Attempt 1: Policy gradient (variances are too high) </a:t>
            </a:r>
          </a:p>
          <a:p>
            <a:endParaRPr lang="en-US"/>
          </a:p>
          <a:p>
            <a:endParaRPr lang="en-US"/>
          </a:p>
          <a:p>
            <a:endParaRPr lang="en-US"/>
          </a:p>
          <a:p>
            <a:r>
              <a:rPr lang="en-US"/>
              <a:t>Attempt 2: Policy gradient with advantage function </a:t>
            </a:r>
          </a:p>
          <a:p>
            <a:endParaRPr lang="en-US"/>
          </a:p>
          <a:p>
            <a:pPr marL="0" indent="0">
              <a:buNone/>
            </a:pPr>
            <a:endParaRPr lang="en-US"/>
          </a:p>
          <a:p>
            <a:pPr marL="0" indent="0">
              <a:buNone/>
            </a:pPr>
            <a:endParaRPr lang="en-US"/>
          </a:p>
          <a:p>
            <a:pPr marL="0" indent="0">
              <a:buNone/>
            </a:pP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93895B-B4E0-E0AD-5FEA-2019D1958878}"/>
                  </a:ext>
                </a:extLst>
              </p:cNvPr>
              <p:cNvSpPr txBox="1"/>
              <p:nvPr/>
            </p:nvSpPr>
            <p:spPr>
              <a:xfrm>
                <a:off x="2218265" y="1693351"/>
                <a:ext cx="4572000" cy="4548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r>
                                <a:rPr lang="en-US" sz="1800" b="0" i="1" smtClean="0">
                                  <a:latin typeface="Cambria Math" panose="02040503050406030204" pitchFamily="18" charset="0"/>
                                </a:rPr>
                                <m:t>𝜃</m:t>
                              </m:r>
                            </m:lim>
                          </m:limLow>
                        </m:fName>
                        <m:e>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e>
                          </m:d>
                          <m:r>
                            <m:rPr>
                              <m:nor/>
                            </m:rPr>
                            <a:rPr lang="en-US" sz="1800" dirty="0"/>
                            <m:t> </m:t>
                          </m:r>
                        </m:e>
                      </m:func>
                    </m:oMath>
                  </m:oMathPara>
                </a14:m>
                <a:endParaRPr lang="en-US" sz="1800"/>
              </a:p>
            </p:txBody>
          </p:sp>
        </mc:Choice>
        <mc:Fallback xmlns="">
          <p:sp>
            <p:nvSpPr>
              <p:cNvPr id="10" name="TextBox 9">
                <a:extLst>
                  <a:ext uri="{FF2B5EF4-FFF2-40B4-BE49-F238E27FC236}">
                    <a16:creationId xmlns:a16="http://schemas.microsoft.com/office/drawing/2014/main" id="{F193895B-B4E0-E0AD-5FEA-2019D1958878}"/>
                  </a:ext>
                </a:extLst>
              </p:cNvPr>
              <p:cNvSpPr txBox="1">
                <a:spLocks noRot="1" noChangeAspect="1" noMove="1" noResize="1" noEditPoints="1" noAdjustHandles="1" noChangeArrowheads="1" noChangeShapeType="1" noTextEdit="1"/>
              </p:cNvSpPr>
              <p:nvPr/>
            </p:nvSpPr>
            <p:spPr>
              <a:xfrm>
                <a:off x="2218265" y="1693351"/>
                <a:ext cx="4572000" cy="454804"/>
              </a:xfrm>
              <a:prstGeom prst="rect">
                <a:avLst/>
              </a:prstGeom>
              <a:blipFill>
                <a:blip r:embed="rId2"/>
                <a:stretch>
                  <a:fillRect t="-2778"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C1BBBA-F8BA-13FA-951B-15978CB4BE6C}"/>
                  </a:ext>
                </a:extLst>
              </p:cNvPr>
              <p:cNvSpPr txBox="1"/>
              <p:nvPr/>
            </p:nvSpPr>
            <p:spPr>
              <a:xfrm>
                <a:off x="2218265" y="3080787"/>
                <a:ext cx="4572000" cy="731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800" i="1" smtClean="0">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max</m:t>
                              </m:r>
                            </m:e>
                            <m:lim>
                              <m:r>
                                <a:rPr lang="en-US" sz="1800" i="1">
                                  <a:latin typeface="Cambria Math" panose="02040503050406030204" pitchFamily="18" charset="0"/>
                                </a:rPr>
                                <m:t>𝜃</m:t>
                              </m:r>
                            </m:lim>
                          </m:limLow>
                        </m:fName>
                        <m:e>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𝐴</m:t>
                                  </m:r>
                                </m:e>
                                <m:sub>
                                  <m:r>
                                    <a:rPr lang="en-US" sz="1800" i="1">
                                      <a:latin typeface="Cambria Math" panose="02040503050406030204" pitchFamily="18" charset="0"/>
                                      <a:ea typeface="Cambria Math" panose="02040503050406030204" pitchFamily="18" charset="0"/>
                                    </a:rPr>
                                    <m:t>𝑡</m:t>
                                  </m:r>
                                </m:sub>
                              </m:sSub>
                            </m:e>
                          </m:d>
                          <m:r>
                            <m:rPr>
                              <m:nor/>
                            </m:rPr>
                            <a:rPr lang="en-US" sz="1800" dirty="0"/>
                            <m:t> </m:t>
                          </m:r>
                        </m:e>
                      </m:func>
                    </m:oMath>
                  </m:oMathPara>
                </a14:m>
                <a:endParaRPr lang="en-US" sz="1800"/>
              </a:p>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𝐴</m:t>
                          </m:r>
                        </m:e>
                        <m:sub>
                          <m:r>
                            <a:rPr lang="en-US" sz="1800" i="1">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𝑄</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 </m:t>
                          </m:r>
                          <m:r>
                            <a:rPr lang="en-US" sz="1800" i="1">
                              <a:latin typeface="Cambria Math" panose="02040503050406030204" pitchFamily="18" charset="0"/>
                            </a:rPr>
                            <m:t>𝑎</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𝑉</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e>
                      </m:d>
                    </m:oMath>
                  </m:oMathPara>
                </a14:m>
                <a:endParaRPr lang="en-US" sz="1800"/>
              </a:p>
            </p:txBody>
          </p:sp>
        </mc:Choice>
        <mc:Fallback xmlns="">
          <p:sp>
            <p:nvSpPr>
              <p:cNvPr id="4" name="TextBox 3">
                <a:extLst>
                  <a:ext uri="{FF2B5EF4-FFF2-40B4-BE49-F238E27FC236}">
                    <a16:creationId xmlns:a16="http://schemas.microsoft.com/office/drawing/2014/main" id="{0AC1BBBA-F8BA-13FA-951B-15978CB4BE6C}"/>
                  </a:ext>
                </a:extLst>
              </p:cNvPr>
              <p:cNvSpPr txBox="1">
                <a:spLocks noRot="1" noChangeAspect="1" noMove="1" noResize="1" noEditPoints="1" noAdjustHandles="1" noChangeArrowheads="1" noChangeShapeType="1" noTextEdit="1"/>
              </p:cNvSpPr>
              <p:nvPr/>
            </p:nvSpPr>
            <p:spPr>
              <a:xfrm>
                <a:off x="2218265" y="3080787"/>
                <a:ext cx="4572000" cy="731803"/>
              </a:xfrm>
              <a:prstGeom prst="rect">
                <a:avLst/>
              </a:prstGeom>
              <a:blipFill>
                <a:blip r:embed="rId3"/>
                <a:stretch>
                  <a:fillRect t="-1724" b="-8621"/>
                </a:stretch>
              </a:blipFill>
            </p:spPr>
            <p:txBody>
              <a:bodyPr/>
              <a:lstStyle/>
              <a:p>
                <a:r>
                  <a:rPr lang="en-US">
                    <a:noFill/>
                  </a:rPr>
                  <a:t> </a:t>
                </a:r>
              </a:p>
            </p:txBody>
          </p:sp>
        </mc:Fallback>
      </mc:AlternateContent>
    </p:spTree>
    <p:extLst>
      <p:ext uri="{BB962C8B-B14F-4D97-AF65-F5344CB8AC3E}">
        <p14:creationId xmlns:p14="http://schemas.microsoft.com/office/powerpoint/2010/main" val="1640374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8CE1-FCFD-5B93-1942-06C67DA09DE2}"/>
              </a:ext>
            </a:extLst>
          </p:cNvPr>
          <p:cNvSpPr>
            <a:spLocks noGrp="1"/>
          </p:cNvSpPr>
          <p:nvPr>
            <p:ph type="title"/>
          </p:nvPr>
        </p:nvSpPr>
        <p:spPr/>
        <p:txBody>
          <a:bodyPr/>
          <a:lstStyle/>
          <a:p>
            <a:r>
              <a:rPr lang="en-US"/>
              <a:t>Trust Region Policy Optimization (TRPO)</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3E6DA8C-5C6F-9413-6B1F-AA282AF9E8FD}"/>
                  </a:ext>
                </a:extLst>
              </p:cNvPr>
              <p:cNvSpPr>
                <a:spLocks noGrp="1"/>
              </p:cNvSpPr>
              <p:nvPr>
                <p:ph type="body" sz="quarter" idx="16"/>
              </p:nvPr>
            </p:nvSpPr>
            <p:spPr/>
            <p:txBody>
              <a:bodyPr/>
              <a:lstStyle/>
              <a:p>
                <a:r>
                  <a:rPr lang="en-US"/>
                  <a:t>Mathematical formulation to prohibit large deviations of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i="1">
                            <a:latin typeface="Cambria Math" panose="02040503050406030204" pitchFamily="18" charset="0"/>
                          </a:rPr>
                          <m:t>𝜃</m:t>
                        </m:r>
                      </m:sub>
                    </m:sSub>
                  </m:oMath>
                </a14:m>
                <a:r>
                  <a:rPr lang="en-US"/>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m:rPr>
                                <m:sty m:val="p"/>
                              </m:rPr>
                              <a:rPr lang="en-US" b="0" i="0" smtClean="0">
                                <a:latin typeface="Cambria Math" panose="02040503050406030204" pitchFamily="18" charset="0"/>
                              </a:rPr>
                              <m:t>old</m:t>
                            </m:r>
                          </m:sub>
                        </m:sSub>
                      </m:sub>
                    </m:sSub>
                  </m:oMath>
                </a14:m>
                <a:endParaRPr lang="en-US"/>
              </a:p>
              <a:p>
                <a:r>
                  <a:rPr lang="en-US"/>
                  <a:t>Penalizes large KL-divergence between the two policies: </a:t>
                </a:r>
                <a14:m>
                  <m:oMath xmlns:m="http://schemas.openxmlformats.org/officeDocument/2006/math">
                    <m:r>
                      <m:rPr>
                        <m:sty m:val="p"/>
                      </m:rPr>
                      <a:rPr lang="en-US">
                        <a:latin typeface="Cambria Math" panose="02040503050406030204" pitchFamily="18" charset="0"/>
                      </a:rPr>
                      <m:t>KL</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m:rPr>
                                    <m:sty m:val="p"/>
                                  </m:rPr>
                                  <a:rPr lang="en-US" b="0" i="0" smtClean="0">
                                    <a:latin typeface="Cambria Math" panose="02040503050406030204" pitchFamily="18" charset="0"/>
                                  </a:rPr>
                                  <m:t>old</m:t>
                                </m:r>
                              </m:sub>
                            </m:sSub>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b="0" i="1" smtClean="0">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d>
                  </m:oMath>
                </a14:m>
                <a:endParaRPr lang="en-US"/>
              </a:p>
              <a:p>
                <a:pPr lvl="1"/>
                <a:r>
                  <a:rPr lang="en-US"/>
                  <a:t>Helps with stability? If we blow up our model, this prevents KL from diverging.</a:t>
                </a:r>
              </a:p>
              <a:p>
                <a:r>
                  <a:rPr lang="en-US"/>
                  <a:t>Defines a notion of “trust region” which is where the optimization takes place. </a:t>
                </a:r>
              </a:p>
              <a:p>
                <a:endParaRPr lang="en-US"/>
              </a:p>
              <a:p>
                <a:endParaRPr lang="en-US"/>
              </a:p>
              <a:p>
                <a:endParaRPr lang="en-US"/>
              </a:p>
              <a:p>
                <a:endParaRPr lang="en-US"/>
              </a:p>
              <a:p>
                <a:endParaRPr lang="en-US"/>
              </a:p>
            </p:txBody>
          </p:sp>
        </mc:Choice>
        <mc:Fallback xmlns="">
          <p:sp>
            <p:nvSpPr>
              <p:cNvPr id="3" name="Text Placeholder 2">
                <a:extLst>
                  <a:ext uri="{FF2B5EF4-FFF2-40B4-BE49-F238E27FC236}">
                    <a16:creationId xmlns:a16="http://schemas.microsoft.com/office/drawing/2014/main" id="{13E6DA8C-5C6F-9413-6B1F-AA282AF9E8F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5" name="Picture 4" descr="A math equations and formulas&#10;&#10;Description automatically generated with medium confidence">
            <a:extLst>
              <a:ext uri="{FF2B5EF4-FFF2-40B4-BE49-F238E27FC236}">
                <a16:creationId xmlns:a16="http://schemas.microsoft.com/office/drawing/2014/main" id="{30677CB7-D343-7628-170D-EF8F7A397C32}"/>
              </a:ext>
            </a:extLst>
          </p:cNvPr>
          <p:cNvPicPr>
            <a:picLocks noChangeAspect="1"/>
          </p:cNvPicPr>
          <p:nvPr/>
        </p:nvPicPr>
        <p:blipFill>
          <a:blip r:embed="rId3"/>
          <a:srcRect b="70508"/>
          <a:stretch/>
        </p:blipFill>
        <p:spPr>
          <a:xfrm>
            <a:off x="524666" y="2853236"/>
            <a:ext cx="7772400" cy="1100662"/>
          </a:xfrm>
          <a:prstGeom prst="rect">
            <a:avLst/>
          </a:prstGeom>
        </p:spPr>
      </p:pic>
      <p:sp>
        <p:nvSpPr>
          <p:cNvPr id="7" name="TextBox 6">
            <a:extLst>
              <a:ext uri="{FF2B5EF4-FFF2-40B4-BE49-F238E27FC236}">
                <a16:creationId xmlns:a16="http://schemas.microsoft.com/office/drawing/2014/main" id="{38C7FCF7-7074-779D-B0E2-0078727C002B}"/>
              </a:ext>
            </a:extLst>
          </p:cNvPr>
          <p:cNvSpPr txBox="1"/>
          <p:nvPr/>
        </p:nvSpPr>
        <p:spPr>
          <a:xfrm>
            <a:off x="2286000" y="4872743"/>
            <a:ext cx="4572000" cy="261610"/>
          </a:xfrm>
          <a:prstGeom prst="rect">
            <a:avLst/>
          </a:prstGeom>
          <a:noFill/>
        </p:spPr>
        <p:txBody>
          <a:bodyPr wrap="square">
            <a:spAutoFit/>
          </a:bodyPr>
          <a:lstStyle/>
          <a:p>
            <a:pPr algn="ctr"/>
            <a:r>
              <a:rPr lang="en-US" sz="1100">
                <a:hlinkClick r:id="rId4"/>
              </a:rPr>
              <a:t>Trust region policy optimization, 2015</a:t>
            </a:r>
            <a:endParaRPr lang="en-US" sz="1100"/>
          </a:p>
        </p:txBody>
      </p:sp>
      <p:sp>
        <p:nvSpPr>
          <p:cNvPr id="8" name="Rounded Rectangle 7">
            <a:extLst>
              <a:ext uri="{FF2B5EF4-FFF2-40B4-BE49-F238E27FC236}">
                <a16:creationId xmlns:a16="http://schemas.microsoft.com/office/drawing/2014/main" id="{5143C0EA-D6A7-7959-9D03-B49364E0139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9286138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B894C-F144-B28C-029D-69E5755231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C7F37-E02C-A4C0-6D9E-F7CE2B55A71D}"/>
              </a:ext>
            </a:extLst>
          </p:cNvPr>
          <p:cNvSpPr>
            <a:spLocks noGrp="1"/>
          </p:cNvSpPr>
          <p:nvPr>
            <p:ph type="title"/>
          </p:nvPr>
        </p:nvSpPr>
        <p:spPr/>
        <p:txBody>
          <a:bodyPr/>
          <a:lstStyle/>
          <a:p>
            <a:r>
              <a:rPr lang="en-US"/>
              <a:t>Trust Region Policy Optimization (TRPO)</a:t>
            </a:r>
          </a:p>
        </p:txBody>
      </p:sp>
      <p:sp>
        <p:nvSpPr>
          <p:cNvPr id="3" name="Text Placeholder 2">
            <a:extLst>
              <a:ext uri="{FF2B5EF4-FFF2-40B4-BE49-F238E27FC236}">
                <a16:creationId xmlns:a16="http://schemas.microsoft.com/office/drawing/2014/main" id="{0FA045EF-AFE5-6A45-1133-B35B9475D1B4}"/>
              </a:ext>
            </a:extLst>
          </p:cNvPr>
          <p:cNvSpPr>
            <a:spLocks noGrp="1"/>
          </p:cNvSpPr>
          <p:nvPr>
            <p:ph type="body" sz="quarter" idx="16"/>
          </p:nvPr>
        </p:nvSpPr>
        <p:spPr/>
        <p:txBody>
          <a:bodyPr/>
          <a:lstStyle/>
          <a:p>
            <a:r>
              <a:rPr lang="en-US"/>
              <a:t>It balances between: </a:t>
            </a:r>
          </a:p>
          <a:p>
            <a:pPr lvl="1"/>
            <a:r>
              <a:rPr lang="en-US" b="1"/>
              <a:t>Plasticity:</a:t>
            </a:r>
            <a:r>
              <a:rPr lang="en-US"/>
              <a:t> Changes to the policy (i.e., to increase expected reward).</a:t>
            </a:r>
          </a:p>
          <a:p>
            <a:pPr lvl="1"/>
            <a:r>
              <a:rPr lang="en-US" b="1"/>
              <a:t>Elasticity:</a:t>
            </a:r>
            <a:r>
              <a:rPr lang="en-US"/>
              <a:t> Keeping the policy as close as possible to the original policy to maintain stability.</a:t>
            </a:r>
          </a:p>
          <a:p>
            <a:endParaRPr lang="en-US"/>
          </a:p>
          <a:p>
            <a:endParaRPr lang="en-US"/>
          </a:p>
          <a:p>
            <a:endParaRPr lang="en-US"/>
          </a:p>
          <a:p>
            <a:endParaRPr lang="en-US"/>
          </a:p>
          <a:p>
            <a:endParaRPr lang="en-US"/>
          </a:p>
          <a:p>
            <a:endParaRPr lang="en-US"/>
          </a:p>
          <a:p>
            <a:r>
              <a:rPr lang="en-US"/>
              <a:t>Now how do you optimize this? </a:t>
            </a:r>
          </a:p>
        </p:txBody>
      </p:sp>
      <p:pic>
        <p:nvPicPr>
          <p:cNvPr id="5" name="Picture 4" descr="A math equations and formulas&#10;&#10;Description automatically generated with medium confidence">
            <a:extLst>
              <a:ext uri="{FF2B5EF4-FFF2-40B4-BE49-F238E27FC236}">
                <a16:creationId xmlns:a16="http://schemas.microsoft.com/office/drawing/2014/main" id="{4D926C03-E290-19AD-9BE6-F03CAA5563CF}"/>
              </a:ext>
            </a:extLst>
          </p:cNvPr>
          <p:cNvPicPr>
            <a:picLocks noChangeAspect="1"/>
          </p:cNvPicPr>
          <p:nvPr/>
        </p:nvPicPr>
        <p:blipFill>
          <a:blip r:embed="rId2"/>
          <a:srcRect b="70508"/>
          <a:stretch/>
        </p:blipFill>
        <p:spPr>
          <a:xfrm>
            <a:off x="524666" y="2853236"/>
            <a:ext cx="7772400" cy="1100662"/>
          </a:xfrm>
          <a:prstGeom prst="rect">
            <a:avLst/>
          </a:prstGeom>
        </p:spPr>
      </p:pic>
      <p:sp>
        <p:nvSpPr>
          <p:cNvPr id="7" name="TextBox 6">
            <a:extLst>
              <a:ext uri="{FF2B5EF4-FFF2-40B4-BE49-F238E27FC236}">
                <a16:creationId xmlns:a16="http://schemas.microsoft.com/office/drawing/2014/main" id="{00560F72-B822-CB4E-D4A2-276B4DC2B758}"/>
              </a:ext>
            </a:extLst>
          </p:cNvPr>
          <p:cNvSpPr txBox="1"/>
          <p:nvPr/>
        </p:nvSpPr>
        <p:spPr>
          <a:xfrm>
            <a:off x="2286000" y="4872743"/>
            <a:ext cx="4572000" cy="261610"/>
          </a:xfrm>
          <a:prstGeom prst="rect">
            <a:avLst/>
          </a:prstGeom>
          <a:noFill/>
        </p:spPr>
        <p:txBody>
          <a:bodyPr wrap="square">
            <a:spAutoFit/>
          </a:bodyPr>
          <a:lstStyle/>
          <a:p>
            <a:pPr algn="ctr"/>
            <a:r>
              <a:rPr lang="en-US" sz="1100">
                <a:hlinkClick r:id="rId3"/>
              </a:rPr>
              <a:t>Trust region policy optimization, 2015</a:t>
            </a:r>
            <a:endParaRPr lang="en-US" sz="1100"/>
          </a:p>
        </p:txBody>
      </p:sp>
      <p:sp>
        <p:nvSpPr>
          <p:cNvPr id="8" name="Rounded Rectangle 7">
            <a:extLst>
              <a:ext uri="{FF2B5EF4-FFF2-40B4-BE49-F238E27FC236}">
                <a16:creationId xmlns:a16="http://schemas.microsoft.com/office/drawing/2014/main" id="{E3B0267F-5B95-41C3-63F6-13C6AB0435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462973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78DE-59BE-4E54-E550-D23611710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B3E590-9917-F7A2-F3BF-7BABC498CE55}"/>
              </a:ext>
            </a:extLst>
          </p:cNvPr>
          <p:cNvSpPr>
            <a:spLocks noGrp="1"/>
          </p:cNvSpPr>
          <p:nvPr>
            <p:ph type="title"/>
          </p:nvPr>
        </p:nvSpPr>
        <p:spPr/>
        <p:txBody>
          <a:bodyPr/>
          <a:lstStyle/>
          <a:p>
            <a:r>
              <a:rPr lang="en-US"/>
              <a:t>Trust Region Policy Optimization (TRPO)</a:t>
            </a:r>
          </a:p>
        </p:txBody>
      </p:sp>
      <p:sp>
        <p:nvSpPr>
          <p:cNvPr id="3" name="Text Placeholder 2">
            <a:extLst>
              <a:ext uri="{FF2B5EF4-FFF2-40B4-BE49-F238E27FC236}">
                <a16:creationId xmlns:a16="http://schemas.microsoft.com/office/drawing/2014/main" id="{BE720496-179E-0ED4-79E6-E1171293CA93}"/>
              </a:ext>
            </a:extLst>
          </p:cNvPr>
          <p:cNvSpPr>
            <a:spLocks noGrp="1"/>
          </p:cNvSpPr>
          <p:nvPr>
            <p:ph type="body" sz="quarter" idx="16"/>
          </p:nvPr>
        </p:nvSpPr>
        <p:spPr/>
        <p:txBody>
          <a:bodyPr/>
          <a:lstStyle/>
          <a:p>
            <a:endParaRPr lang="en-US"/>
          </a:p>
          <a:p>
            <a:endParaRPr lang="en-US"/>
          </a:p>
          <a:p>
            <a:endParaRPr lang="en-US"/>
          </a:p>
          <a:p>
            <a:endParaRPr lang="en-US"/>
          </a:p>
          <a:p>
            <a:r>
              <a:rPr lang="en-US"/>
              <a:t>If KKT conditions hold, I can equivalently write this constraint optimization based on </a:t>
            </a:r>
            <a:r>
              <a:rPr lang="en-US" err="1"/>
              <a:t>Lagrangian</a:t>
            </a:r>
            <a:r>
              <a:rPr lang="en-US"/>
              <a:t>.</a:t>
            </a:r>
          </a:p>
        </p:txBody>
      </p:sp>
      <p:pic>
        <p:nvPicPr>
          <p:cNvPr id="5" name="Picture 4" descr="A math equations and formulas&#10;&#10;Description automatically generated with medium confidence">
            <a:extLst>
              <a:ext uri="{FF2B5EF4-FFF2-40B4-BE49-F238E27FC236}">
                <a16:creationId xmlns:a16="http://schemas.microsoft.com/office/drawing/2014/main" id="{792EC976-6907-531B-F219-82DE9EBB4283}"/>
              </a:ext>
            </a:extLst>
          </p:cNvPr>
          <p:cNvPicPr>
            <a:picLocks noChangeAspect="1"/>
          </p:cNvPicPr>
          <p:nvPr/>
        </p:nvPicPr>
        <p:blipFill>
          <a:blip r:embed="rId2"/>
          <a:srcRect b="70508"/>
          <a:stretch/>
        </p:blipFill>
        <p:spPr>
          <a:xfrm>
            <a:off x="524666" y="1197398"/>
            <a:ext cx="7772400" cy="1100662"/>
          </a:xfrm>
          <a:prstGeom prst="rect">
            <a:avLst/>
          </a:prstGeom>
        </p:spPr>
      </p:pic>
      <p:pic>
        <p:nvPicPr>
          <p:cNvPr id="4" name="Picture 3" descr="A math equations and formulas&#10;&#10;Description automatically generated with medium confidence">
            <a:extLst>
              <a:ext uri="{FF2B5EF4-FFF2-40B4-BE49-F238E27FC236}">
                <a16:creationId xmlns:a16="http://schemas.microsoft.com/office/drawing/2014/main" id="{0E5F779C-7F81-F7BA-DFC9-2F3E67D31139}"/>
              </a:ext>
            </a:extLst>
          </p:cNvPr>
          <p:cNvPicPr>
            <a:picLocks noChangeAspect="1"/>
          </p:cNvPicPr>
          <p:nvPr/>
        </p:nvPicPr>
        <p:blipFill>
          <a:blip r:embed="rId2"/>
          <a:srcRect t="49327" b="31713"/>
          <a:stretch/>
        </p:blipFill>
        <p:spPr>
          <a:xfrm>
            <a:off x="377215" y="3472544"/>
            <a:ext cx="7772400" cy="707572"/>
          </a:xfrm>
          <a:prstGeom prst="rect">
            <a:avLst/>
          </a:prstGeom>
        </p:spPr>
      </p:pic>
      <p:sp>
        <p:nvSpPr>
          <p:cNvPr id="6" name="TextBox 5">
            <a:extLst>
              <a:ext uri="{FF2B5EF4-FFF2-40B4-BE49-F238E27FC236}">
                <a16:creationId xmlns:a16="http://schemas.microsoft.com/office/drawing/2014/main" id="{7A373EE3-22F5-7B3E-EA99-A083246EEC2D}"/>
              </a:ext>
            </a:extLst>
          </p:cNvPr>
          <p:cNvSpPr txBox="1"/>
          <p:nvPr/>
        </p:nvSpPr>
        <p:spPr>
          <a:xfrm>
            <a:off x="2286000" y="4872743"/>
            <a:ext cx="4572000" cy="261610"/>
          </a:xfrm>
          <a:prstGeom prst="rect">
            <a:avLst/>
          </a:prstGeom>
          <a:noFill/>
        </p:spPr>
        <p:txBody>
          <a:bodyPr wrap="square">
            <a:spAutoFit/>
          </a:bodyPr>
          <a:lstStyle/>
          <a:p>
            <a:pPr algn="ctr"/>
            <a:r>
              <a:rPr lang="en-US" sz="1100">
                <a:hlinkClick r:id="rId3"/>
              </a:rPr>
              <a:t>Trust region policy optimization, 2015</a:t>
            </a:r>
            <a:endParaRPr lang="en-US" sz="1100"/>
          </a:p>
        </p:txBody>
      </p:sp>
      <p:sp>
        <p:nvSpPr>
          <p:cNvPr id="7" name="Rounded Rectangle 6">
            <a:extLst>
              <a:ext uri="{FF2B5EF4-FFF2-40B4-BE49-F238E27FC236}">
                <a16:creationId xmlns:a16="http://schemas.microsoft.com/office/drawing/2014/main" id="{AE570DD5-DE39-8B3C-EAFB-EC5138F96D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016455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65253-E801-D5A7-2E74-6397EBA2CFB8}"/>
              </a:ext>
            </a:extLst>
          </p:cNvPr>
          <p:cNvSpPr>
            <a:spLocks noGrp="1"/>
          </p:cNvSpPr>
          <p:nvPr>
            <p:ph type="title"/>
          </p:nvPr>
        </p:nvSpPr>
        <p:spPr/>
        <p:txBody>
          <a:bodyPr/>
          <a:lstStyle/>
          <a:p>
            <a:r>
              <a:rPr lang="en-US"/>
              <a:t>Proximal Policy Optimization (PPO)</a:t>
            </a:r>
          </a:p>
        </p:txBody>
      </p:sp>
      <p:sp>
        <p:nvSpPr>
          <p:cNvPr id="3" name="Text Placeholder 2">
            <a:extLst>
              <a:ext uri="{FF2B5EF4-FFF2-40B4-BE49-F238E27FC236}">
                <a16:creationId xmlns:a16="http://schemas.microsoft.com/office/drawing/2014/main" id="{C9149BA8-837D-317B-1548-8D9A873D6903}"/>
              </a:ext>
            </a:extLst>
          </p:cNvPr>
          <p:cNvSpPr>
            <a:spLocks noGrp="1"/>
          </p:cNvSpPr>
          <p:nvPr>
            <p:ph type="body" sz="quarter" idx="16"/>
          </p:nvPr>
        </p:nvSpPr>
        <p:spPr/>
        <p:txBody>
          <a:bodyPr/>
          <a:lstStyle/>
          <a:p>
            <a:r>
              <a:rPr lang="en-US"/>
              <a:t>One of the most common RL algorithm for RLHF-</a:t>
            </a:r>
            <a:r>
              <a:rPr lang="en-US" err="1"/>
              <a:t>ing</a:t>
            </a:r>
            <a:r>
              <a:rPr lang="en-US"/>
              <a:t> LLMs. </a:t>
            </a:r>
          </a:p>
          <a:p>
            <a:r>
              <a:rPr lang="en-US"/>
              <a:t>Provides several empirical advantages, such as increased stability and faster learning. </a:t>
            </a:r>
          </a:p>
          <a:p>
            <a:r>
              <a:rPr lang="en-US"/>
              <a:t>PPO is an </a:t>
            </a:r>
            <a:r>
              <a:rPr lang="en-US" b="1"/>
              <a:t>advantage actor-critic </a:t>
            </a:r>
            <a:r>
              <a:rPr lang="en-US"/>
              <a:t>method: </a:t>
            </a:r>
          </a:p>
          <a:p>
            <a:pPr lvl="1"/>
            <a:r>
              <a:rPr lang="en-US" b="1"/>
              <a:t>Actor-critic: </a:t>
            </a:r>
            <a:r>
              <a:rPr lang="en-US"/>
              <a:t>the learning objective includes an estimated value function to “critique” the policy (actor) actions. </a:t>
            </a:r>
          </a:p>
          <a:p>
            <a:pPr lvl="1"/>
            <a:r>
              <a:rPr lang="en-US" b="1"/>
              <a:t>Advantage: </a:t>
            </a:r>
            <a:r>
              <a:rPr lang="en-US"/>
              <a:t>instead of optimizing directly using rewards like REINFORCE, updates rely on “advantage”.</a:t>
            </a:r>
          </a:p>
        </p:txBody>
      </p:sp>
      <p:sp>
        <p:nvSpPr>
          <p:cNvPr id="6" name="TextBox 5">
            <a:extLst>
              <a:ext uri="{FF2B5EF4-FFF2-40B4-BE49-F238E27FC236}">
                <a16:creationId xmlns:a16="http://schemas.microsoft.com/office/drawing/2014/main" id="{5DF2463F-7B9F-31A9-E9FE-F45B437AE5D1}"/>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2"/>
              </a:rPr>
              <a:t>Schulman et al. 2017, Proximal Policy Optimization Algorithms</a:t>
            </a:r>
            <a:endParaRPr lang="en-US" sz="1100"/>
          </a:p>
        </p:txBody>
      </p:sp>
      <p:sp>
        <p:nvSpPr>
          <p:cNvPr id="4" name="Rounded Rectangle 3">
            <a:extLst>
              <a:ext uri="{FF2B5EF4-FFF2-40B4-BE49-F238E27FC236}">
                <a16:creationId xmlns:a16="http://schemas.microsoft.com/office/drawing/2014/main" id="{E0C8D0D5-516F-927B-50CD-7296E29643B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5" name="Picture 4" descr="A math equations and formulas&#10;&#10;Description automatically generated with medium confidence">
            <a:extLst>
              <a:ext uri="{FF2B5EF4-FFF2-40B4-BE49-F238E27FC236}">
                <a16:creationId xmlns:a16="http://schemas.microsoft.com/office/drawing/2014/main" id="{37D4A5B7-DCAD-6FF5-4B6E-637E5FC62684}"/>
              </a:ext>
            </a:extLst>
          </p:cNvPr>
          <p:cNvPicPr>
            <a:picLocks noChangeAspect="1"/>
          </p:cNvPicPr>
          <p:nvPr/>
        </p:nvPicPr>
        <p:blipFill>
          <a:blip r:embed="rId3"/>
          <a:srcRect t="49327" b="31713"/>
          <a:stretch/>
        </p:blipFill>
        <p:spPr>
          <a:xfrm>
            <a:off x="377215" y="3472544"/>
            <a:ext cx="7772400" cy="707572"/>
          </a:xfrm>
          <a:prstGeom prst="rect">
            <a:avLst/>
          </a:prstGeom>
        </p:spPr>
      </p:pic>
    </p:spTree>
    <p:extLst>
      <p:ext uri="{BB962C8B-B14F-4D97-AF65-F5344CB8AC3E}">
        <p14:creationId xmlns:p14="http://schemas.microsoft.com/office/powerpoint/2010/main" val="22684467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7FFF-F85A-21A1-1215-AC7D6A85804F}"/>
              </a:ext>
            </a:extLst>
          </p:cNvPr>
          <p:cNvSpPr>
            <a:spLocks noGrp="1"/>
          </p:cNvSpPr>
          <p:nvPr>
            <p:ph type="title"/>
          </p:nvPr>
        </p:nvSpPr>
        <p:spPr/>
        <p:txBody>
          <a:bodyPr/>
          <a:lstStyle/>
          <a:p>
            <a:r>
              <a:rPr lang="en-US"/>
              <a:t>PPO: The Overall Algorithm</a:t>
            </a:r>
          </a:p>
        </p:txBody>
      </p:sp>
      <p:sp>
        <p:nvSpPr>
          <p:cNvPr id="3" name="Text Placeholder 2">
            <a:extLst>
              <a:ext uri="{FF2B5EF4-FFF2-40B4-BE49-F238E27FC236}">
                <a16:creationId xmlns:a16="http://schemas.microsoft.com/office/drawing/2014/main" id="{49C86ABC-54C5-EA1B-FBCB-538601FAD181}"/>
              </a:ext>
            </a:extLst>
          </p:cNvPr>
          <p:cNvSpPr>
            <a:spLocks noGrp="1"/>
          </p:cNvSpPr>
          <p:nvPr>
            <p:ph type="body" sz="quarter" idx="16"/>
          </p:nvPr>
        </p:nvSpPr>
        <p:spPr/>
        <p:txBody>
          <a:bodyPr/>
          <a:lstStyle/>
          <a:p>
            <a:r>
              <a:rPr lang="en-US"/>
              <a:t>Each iteration, each of N (parallel) actors collect T timesteps of data. </a:t>
            </a:r>
          </a:p>
          <a:p>
            <a:r>
              <a:rPr lang="en-US"/>
              <a:t>Then we construct the surrogate loss on these </a:t>
            </a:r>
            <a:r>
              <a:rPr lang="en-US" err="1"/>
              <a:t>NxT</a:t>
            </a:r>
            <a:r>
              <a:rPr lang="en-US"/>
              <a:t> timesteps of data and optimize it for K epochs. </a:t>
            </a:r>
          </a:p>
        </p:txBody>
      </p:sp>
      <p:pic>
        <p:nvPicPr>
          <p:cNvPr id="1026" name="Picture 2">
            <a:extLst>
              <a:ext uri="{FF2B5EF4-FFF2-40B4-BE49-F238E27FC236}">
                <a16:creationId xmlns:a16="http://schemas.microsoft.com/office/drawing/2014/main" id="{BA2F8B90-47F0-03C0-18E8-7CDFB7418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51" y="2304097"/>
            <a:ext cx="8140914" cy="22599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853DC-BD8E-3297-639A-D0326652912F}"/>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3"/>
              </a:rPr>
              <a:t>Schulman et al. 2017, Proximal Policy Optimization Algorithms</a:t>
            </a:r>
            <a:endParaRPr lang="en-US" sz="1100"/>
          </a:p>
        </p:txBody>
      </p:sp>
      <p:sp>
        <p:nvSpPr>
          <p:cNvPr id="7" name="Rounded Rectangle 6">
            <a:extLst>
              <a:ext uri="{FF2B5EF4-FFF2-40B4-BE49-F238E27FC236}">
                <a16:creationId xmlns:a16="http://schemas.microsoft.com/office/drawing/2014/main" id="{F9C23424-FEF6-7AD3-200A-9CA7A262777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030152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a:t>Instruction-tuning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23" name="Content Placeholder 4">
            <a:extLst>
              <a:ext uri="{FF2B5EF4-FFF2-40B4-BE49-F238E27FC236}">
                <a16:creationId xmlns:a16="http://schemas.microsoft.com/office/drawing/2014/main" id="{8E255C13-CA9C-CEB1-37FE-D7630CE41664}"/>
              </a:ext>
            </a:extLst>
          </p:cNvPr>
          <p:cNvSpPr>
            <a:spLocks noGrp="1"/>
          </p:cNvSpPr>
          <p:nvPr>
            <p:ph type="body" sz="quarter" idx="16"/>
          </p:nvPr>
        </p:nvSpPr>
        <p:spPr>
          <a:xfrm>
            <a:off x="533919" y="1072598"/>
            <a:ext cx="8610081" cy="3077573"/>
          </a:xfrm>
        </p:spPr>
        <p:txBody>
          <a:bodyPr>
            <a:normAutofit/>
          </a:bodyPr>
          <a:lstStyle/>
          <a:p>
            <a:pPr>
              <a:buFont typeface="+mj-lt"/>
              <a:buAutoNum type="arabicPeriod"/>
            </a:pPr>
            <a:r>
              <a:rPr lang="en-US" sz="1800" spc="-4">
                <a:latin typeface="Corbel" panose="020B0503020204020204" pitchFamily="34" charset="0"/>
                <a:cs typeface="Calibri"/>
              </a:rPr>
              <a:t>Collect</a:t>
            </a:r>
            <a:r>
              <a:rPr lang="en-US" sz="1800" spc="-8">
                <a:latin typeface="Corbel" panose="020B0503020204020204" pitchFamily="34" charset="0"/>
                <a:cs typeface="Calibri"/>
              </a:rPr>
              <a:t> </a:t>
            </a:r>
            <a:r>
              <a:rPr lang="en-US" sz="1800" spc="-4">
                <a:latin typeface="Corbel" panose="020B0503020204020204" pitchFamily="34" charset="0"/>
                <a:cs typeface="Calibri"/>
              </a:rPr>
              <a:t>examples</a:t>
            </a:r>
            <a:r>
              <a:rPr lang="en-US" sz="1800" spc="19">
                <a:latin typeface="Corbel" panose="020B0503020204020204" pitchFamily="34" charset="0"/>
                <a:cs typeface="Calibri"/>
              </a:rPr>
              <a:t> </a:t>
            </a:r>
            <a:r>
              <a:rPr lang="en-US" sz="1800" spc="-4">
                <a:latin typeface="Corbel" panose="020B0503020204020204" pitchFamily="34" charset="0"/>
                <a:cs typeface="Calibri"/>
              </a:rPr>
              <a:t>of</a:t>
            </a:r>
            <a:r>
              <a:rPr lang="en-US" sz="1800">
                <a:latin typeface="Corbel" panose="020B0503020204020204" pitchFamily="34" charset="0"/>
                <a:cs typeface="Calibri"/>
              </a:rPr>
              <a:t> </a:t>
            </a:r>
            <a:r>
              <a:rPr lang="en-US" sz="1800" spc="-4">
                <a:latin typeface="Corbel" panose="020B0503020204020204" pitchFamily="34" charset="0"/>
                <a:cs typeface="Calibri"/>
              </a:rPr>
              <a:t>(instruction,</a:t>
            </a:r>
            <a:r>
              <a:rPr lang="en-US" sz="1800" spc="8">
                <a:latin typeface="Corbel" panose="020B0503020204020204" pitchFamily="34" charset="0"/>
                <a:cs typeface="Calibri"/>
              </a:rPr>
              <a:t> </a:t>
            </a:r>
            <a:r>
              <a:rPr lang="en-US" sz="1800" spc="-4">
                <a:latin typeface="Corbel" panose="020B0503020204020204" pitchFamily="34" charset="0"/>
                <a:cs typeface="Calibri"/>
              </a:rPr>
              <a:t>output)</a:t>
            </a:r>
            <a:r>
              <a:rPr lang="en-US" sz="1800" spc="19">
                <a:latin typeface="Corbel" panose="020B0503020204020204" pitchFamily="34" charset="0"/>
                <a:cs typeface="Calibri"/>
              </a:rPr>
              <a:t> </a:t>
            </a:r>
            <a:r>
              <a:rPr lang="en-US" sz="1800" spc="-4">
                <a:latin typeface="Corbel" panose="020B0503020204020204" pitchFamily="34" charset="0"/>
                <a:cs typeface="Calibri"/>
              </a:rPr>
              <a:t>pairs</a:t>
            </a:r>
            <a:r>
              <a:rPr lang="en-US" sz="1800">
                <a:latin typeface="Corbel" panose="020B0503020204020204" pitchFamily="34" charset="0"/>
                <a:cs typeface="Calibri"/>
              </a:rPr>
              <a:t> across</a:t>
            </a:r>
            <a:r>
              <a:rPr lang="en-US" sz="1800" spc="-4">
                <a:latin typeface="Corbel" panose="020B0503020204020204" pitchFamily="34" charset="0"/>
                <a:cs typeface="Calibri"/>
              </a:rPr>
              <a:t> </a:t>
            </a:r>
            <a:r>
              <a:rPr lang="en-US" sz="1800">
                <a:latin typeface="Corbel" panose="020B0503020204020204" pitchFamily="34" charset="0"/>
                <a:cs typeface="Calibri"/>
              </a:rPr>
              <a:t>many</a:t>
            </a:r>
            <a:r>
              <a:rPr lang="en-US" sz="1800" spc="4">
                <a:latin typeface="Corbel" panose="020B0503020204020204" pitchFamily="34" charset="0"/>
                <a:cs typeface="Calibri"/>
              </a:rPr>
              <a:t> </a:t>
            </a:r>
            <a:r>
              <a:rPr lang="en-US" sz="1800" spc="-4">
                <a:latin typeface="Corbel" panose="020B0503020204020204" pitchFamily="34" charset="0"/>
                <a:cs typeface="Calibri"/>
              </a:rPr>
              <a:t>tasks</a:t>
            </a:r>
            <a:r>
              <a:rPr lang="en-US" sz="1800" spc="11">
                <a:latin typeface="Corbel" panose="020B0503020204020204" pitchFamily="34" charset="0"/>
                <a:cs typeface="Calibri"/>
              </a:rPr>
              <a:t> </a:t>
            </a:r>
            <a:r>
              <a:rPr lang="en-US" sz="1800">
                <a:latin typeface="Corbel" panose="020B0503020204020204" pitchFamily="34" charset="0"/>
                <a:cs typeface="Calibri"/>
              </a:rPr>
              <a:t>and</a:t>
            </a:r>
            <a:r>
              <a:rPr lang="en-US" sz="1800" spc="4">
                <a:latin typeface="Corbel" panose="020B0503020204020204" pitchFamily="34" charset="0"/>
                <a:cs typeface="Calibri"/>
              </a:rPr>
              <a:t> </a:t>
            </a:r>
            <a:r>
              <a:rPr lang="en-US" sz="1800">
                <a:latin typeface="Corbel" panose="020B0503020204020204" pitchFamily="34" charset="0"/>
                <a:cs typeface="Calibri"/>
              </a:rPr>
              <a:t>finetune</a:t>
            </a:r>
            <a:r>
              <a:rPr lang="en-US" sz="1800" spc="4">
                <a:latin typeface="Corbel" panose="020B0503020204020204" pitchFamily="34" charset="0"/>
                <a:cs typeface="Calibri"/>
              </a:rPr>
              <a:t> </a:t>
            </a:r>
            <a:r>
              <a:rPr lang="en-US" sz="1800">
                <a:latin typeface="Corbel" panose="020B0503020204020204" pitchFamily="34" charset="0"/>
                <a:cs typeface="Calibri"/>
              </a:rPr>
              <a:t>an</a:t>
            </a:r>
            <a:r>
              <a:rPr lang="en-US" sz="1800" spc="8">
                <a:latin typeface="Corbel" panose="020B0503020204020204" pitchFamily="34" charset="0"/>
                <a:cs typeface="Calibri"/>
              </a:rPr>
              <a:t> </a:t>
            </a:r>
            <a:r>
              <a:rPr lang="en-US" sz="1800" spc="-4">
                <a:latin typeface="Corbel" panose="020B0503020204020204" pitchFamily="34" charset="0"/>
                <a:cs typeface="Calibri"/>
              </a:rPr>
              <a:t>LM</a:t>
            </a: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r>
              <a:rPr lang="en-US" sz="1800" spc="-4">
                <a:latin typeface="Corbel" panose="020B0503020204020204" pitchFamily="34" charset="0"/>
                <a:cs typeface="Calibri"/>
              </a:rPr>
              <a:t>Evaluate</a:t>
            </a:r>
            <a:r>
              <a:rPr lang="en-US" sz="1800" spc="-23">
                <a:latin typeface="Corbel" panose="020B0503020204020204" pitchFamily="34" charset="0"/>
                <a:cs typeface="Calibri"/>
              </a:rPr>
              <a:t> </a:t>
            </a:r>
            <a:r>
              <a:rPr lang="en-US" sz="1800" spc="-4">
                <a:latin typeface="Corbel" panose="020B0503020204020204" pitchFamily="34" charset="0"/>
                <a:cs typeface="Calibri"/>
              </a:rPr>
              <a:t>on</a:t>
            </a:r>
            <a:r>
              <a:rPr lang="en-US" sz="1800" spc="4">
                <a:latin typeface="Corbel" panose="020B0503020204020204" pitchFamily="34" charset="0"/>
                <a:cs typeface="Calibri"/>
              </a:rPr>
              <a:t> </a:t>
            </a:r>
            <a:r>
              <a:rPr lang="en-US" sz="1800" b="1">
                <a:solidFill>
                  <a:srgbClr val="FF0000"/>
                </a:solidFill>
                <a:latin typeface="Corbel" panose="020B0503020204020204" pitchFamily="34" charset="0"/>
                <a:cs typeface="Calibri"/>
              </a:rPr>
              <a:t>unseen</a:t>
            </a:r>
            <a:r>
              <a:rPr lang="en-US" sz="1800" spc="-11">
                <a:latin typeface="Corbel" panose="020B0503020204020204" pitchFamily="34" charset="0"/>
                <a:cs typeface="Calibri"/>
              </a:rPr>
              <a:t> </a:t>
            </a:r>
            <a:r>
              <a:rPr lang="en-US" sz="1800">
                <a:latin typeface="Corbel" panose="020B0503020204020204" pitchFamily="34" charset="0"/>
                <a:cs typeface="Calibri"/>
              </a:rPr>
              <a:t>tasks</a:t>
            </a: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a:p>
        </p:txBody>
      </p:sp>
      <p:sp>
        <p:nvSpPr>
          <p:cNvPr id="18" name="object 17">
            <a:extLst>
              <a:ext uri="{FF2B5EF4-FFF2-40B4-BE49-F238E27FC236}">
                <a16:creationId xmlns:a16="http://schemas.microsoft.com/office/drawing/2014/main" id="{58A6BAF7-2FCB-26BC-425C-88D57DE070B3}"/>
              </a:ext>
            </a:extLst>
          </p:cNvPr>
          <p:cNvSpPr txBox="1"/>
          <p:nvPr/>
        </p:nvSpPr>
        <p:spPr>
          <a:xfrm>
            <a:off x="4926803" y="546434"/>
            <a:ext cx="4217197" cy="345607"/>
          </a:xfrm>
          <a:prstGeom prst="rect">
            <a:avLst/>
          </a:prstGeom>
        </p:spPr>
        <p:txBody>
          <a:bodyPr vert="horz" wrap="square" lIns="0" tIns="9525" rIns="0" bIns="0" rtlCol="0">
            <a:spAutoFit/>
          </a:bodyPr>
          <a:lstStyle/>
          <a:p>
            <a:pPr marL="9525">
              <a:spcBef>
                <a:spcPts val="75"/>
              </a:spcBef>
            </a:pPr>
            <a:r>
              <a:rPr sz="1050" spc="-4">
                <a:latin typeface="Tahoma" panose="020B0604030504040204" pitchFamily="34" charset="0"/>
                <a:ea typeface="Tahoma" panose="020B0604030504040204" pitchFamily="34" charset="0"/>
                <a:cs typeface="Tahoma" panose="020B0604030504040204" pitchFamily="34" charset="0"/>
              </a:rPr>
              <a:t>[</a:t>
            </a:r>
            <a:r>
              <a:rPr lang="en-US" sz="1050" spc="-4">
                <a:latin typeface="Tahoma" panose="020B0604030504040204" pitchFamily="34" charset="0"/>
                <a:ea typeface="Tahoma" panose="020B0604030504040204" pitchFamily="34" charset="0"/>
                <a:cs typeface="Tahoma" panose="020B0604030504040204" pitchFamily="34" charset="0"/>
              </a:rPr>
              <a:t>Weller et al. 2020. Mishra et al. 2021; Wang et al. 2022, </a:t>
            </a:r>
          </a:p>
          <a:p>
            <a:pPr marL="9525">
              <a:spcBef>
                <a:spcPts val="75"/>
              </a:spcBef>
            </a:pPr>
            <a:r>
              <a:rPr lang="en-US" sz="1050" spc="-4" err="1">
                <a:latin typeface="Tahoma" panose="020B0604030504040204" pitchFamily="34" charset="0"/>
                <a:ea typeface="Tahoma" panose="020B0604030504040204" pitchFamily="34" charset="0"/>
                <a:cs typeface="Tahoma" panose="020B0604030504040204" pitchFamily="34" charset="0"/>
              </a:rPr>
              <a:t>Sanh</a:t>
            </a:r>
            <a:r>
              <a:rPr lang="en-US" sz="1050" spc="-4">
                <a:latin typeface="Tahoma" panose="020B0604030504040204" pitchFamily="34" charset="0"/>
                <a:ea typeface="Tahoma" panose="020B0604030504040204" pitchFamily="34" charset="0"/>
                <a:cs typeface="Tahoma" panose="020B0604030504040204" pitchFamily="34" charset="0"/>
              </a:rPr>
              <a:t> et al. 2022; Wei et al., 2022, Chung et al. 2022, many others </a:t>
            </a:r>
            <a:r>
              <a:rPr sz="105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621318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525E-EEC4-B928-1DFD-D8C811406065}"/>
              </a:ext>
            </a:extLst>
          </p:cNvPr>
          <p:cNvSpPr>
            <a:spLocks noGrp="1"/>
          </p:cNvSpPr>
          <p:nvPr>
            <p:ph type="title"/>
          </p:nvPr>
        </p:nvSpPr>
        <p:spPr/>
        <p:txBody>
          <a:bodyPr/>
          <a:lstStyle/>
          <a:p>
            <a:r>
              <a:rPr lang="en-US"/>
              <a:t>PPO with Adaptive KL Penalty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051F99C-D1D7-D7A9-2F3E-64B0CCF85FA3}"/>
                  </a:ext>
                </a:extLst>
              </p:cNvPr>
              <p:cNvSpPr>
                <a:spLocks noGrp="1"/>
              </p:cNvSpPr>
              <p:nvPr>
                <p:ph type="body" sz="quarter" idx="16"/>
              </p:nvPr>
            </p:nvSpPr>
            <p:spPr/>
            <p:txBody>
              <a:bodyPr/>
              <a:lstStyle/>
              <a:p>
                <a:endParaRPr lang="en-US"/>
              </a:p>
              <a:p>
                <a:endParaRPr lang="en-US"/>
              </a:p>
              <a:p>
                <a:endParaRPr lang="en-US"/>
              </a:p>
              <a:p>
                <a:endParaRPr lang="en-US"/>
              </a:p>
              <a:p>
                <a:r>
                  <a:rPr lang="en-US"/>
                  <a:t>How do you pick </a:t>
                </a:r>
                <a14:m>
                  <m:oMath xmlns:m="http://schemas.openxmlformats.org/officeDocument/2006/math">
                    <m:r>
                      <a:rPr lang="en-US" b="0" i="1" smtClean="0">
                        <a:latin typeface="Cambria Math" panose="02040503050406030204" pitchFamily="18" charset="0"/>
                      </a:rPr>
                      <m:t>𝛽</m:t>
                    </m:r>
                  </m:oMath>
                </a14:m>
                <a:r>
                  <a:rPr lang="en-US"/>
                  <a:t>? Use adaptive </a:t>
                </a:r>
                <a14:m>
                  <m:oMath xmlns:m="http://schemas.openxmlformats.org/officeDocument/2006/math">
                    <m:r>
                      <a:rPr lang="en-US" i="1">
                        <a:latin typeface="Cambria Math" panose="02040503050406030204" pitchFamily="18" charset="0"/>
                      </a:rPr>
                      <m:t>𝛽</m:t>
                    </m:r>
                  </m:oMath>
                </a14:m>
                <a:r>
                  <a:rPr lang="en-US"/>
                  <a:t>. </a:t>
                </a:r>
              </a:p>
              <a:p>
                <a:endParaRPr lang="en-US"/>
              </a:p>
            </p:txBody>
          </p:sp>
        </mc:Choice>
        <mc:Fallback xmlns="">
          <p:sp>
            <p:nvSpPr>
              <p:cNvPr id="3" name="Text Placeholder 2">
                <a:extLst>
                  <a:ext uri="{FF2B5EF4-FFF2-40B4-BE49-F238E27FC236}">
                    <a16:creationId xmlns:a16="http://schemas.microsoft.com/office/drawing/2014/main" id="{4051F99C-D1D7-D7A9-2F3E-64B0CCF85FA3}"/>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a:stretch>
              </a:blipFill>
            </p:spPr>
            <p:txBody>
              <a:bodyPr/>
              <a:lstStyle/>
              <a:p>
                <a:r>
                  <a:rPr lang="en-US">
                    <a:noFill/>
                  </a:rPr>
                  <a:t> </a:t>
                </a:r>
              </a:p>
            </p:txBody>
          </p:sp>
        </mc:Fallback>
      </mc:AlternateContent>
      <p:pic>
        <p:nvPicPr>
          <p:cNvPr id="5" name="Picture 4" descr="A math equations and numbers&#10;&#10;Description automatically generated with medium confidence">
            <a:extLst>
              <a:ext uri="{FF2B5EF4-FFF2-40B4-BE49-F238E27FC236}">
                <a16:creationId xmlns:a16="http://schemas.microsoft.com/office/drawing/2014/main" id="{BA25EF1D-59F7-BD5A-487C-5B1BF0F71AE2}"/>
              </a:ext>
            </a:extLst>
          </p:cNvPr>
          <p:cNvPicPr>
            <a:picLocks noChangeAspect="1"/>
          </p:cNvPicPr>
          <p:nvPr/>
        </p:nvPicPr>
        <p:blipFill>
          <a:blip r:embed="rId3"/>
          <a:srcRect t="49234" b="19584"/>
          <a:stretch/>
        </p:blipFill>
        <p:spPr>
          <a:xfrm>
            <a:off x="946308" y="3106513"/>
            <a:ext cx="7002504" cy="1116237"/>
          </a:xfrm>
          <a:prstGeom prst="rect">
            <a:avLst/>
          </a:prstGeom>
        </p:spPr>
      </p:pic>
      <p:pic>
        <p:nvPicPr>
          <p:cNvPr id="6" name="Picture 5" descr="A math equations and numbers&#10;&#10;Description automatically generated with medium confidence">
            <a:extLst>
              <a:ext uri="{FF2B5EF4-FFF2-40B4-BE49-F238E27FC236}">
                <a16:creationId xmlns:a16="http://schemas.microsoft.com/office/drawing/2014/main" id="{CD551279-8202-B14E-6EDB-CB2698EAD01A}"/>
              </a:ext>
            </a:extLst>
          </p:cNvPr>
          <p:cNvPicPr>
            <a:picLocks noChangeAspect="1"/>
          </p:cNvPicPr>
          <p:nvPr/>
        </p:nvPicPr>
        <p:blipFill>
          <a:blip r:embed="rId3"/>
          <a:srcRect b="75925"/>
          <a:stretch/>
        </p:blipFill>
        <p:spPr>
          <a:xfrm>
            <a:off x="1470907" y="1714811"/>
            <a:ext cx="6384771" cy="785805"/>
          </a:xfrm>
          <a:prstGeom prst="rect">
            <a:avLst/>
          </a:prstGeom>
        </p:spPr>
      </p:pic>
      <p:sp>
        <p:nvSpPr>
          <p:cNvPr id="4" name="Rounded Rectangle 3">
            <a:extLst>
              <a:ext uri="{FF2B5EF4-FFF2-40B4-BE49-F238E27FC236}">
                <a16:creationId xmlns:a16="http://schemas.microsoft.com/office/drawing/2014/main" id="{03C716AF-CA3E-C1FE-0FF0-2C78B2B88E7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965349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B3CB-F089-D67C-7F37-84D54409048C}"/>
              </a:ext>
            </a:extLst>
          </p:cNvPr>
          <p:cNvSpPr>
            <a:spLocks noGrp="1"/>
          </p:cNvSpPr>
          <p:nvPr>
            <p:ph type="title"/>
          </p:nvPr>
        </p:nvSpPr>
        <p:spPr/>
        <p:txBody>
          <a:bodyPr/>
          <a:lstStyle/>
          <a:p>
            <a:r>
              <a:rPr lang="en-US"/>
              <a:t>PPO with Adaptive KL Penalty</a:t>
            </a:r>
          </a:p>
        </p:txBody>
      </p:sp>
      <p:sp>
        <p:nvSpPr>
          <p:cNvPr id="3" name="Text Placeholder 2">
            <a:extLst>
              <a:ext uri="{FF2B5EF4-FFF2-40B4-BE49-F238E27FC236}">
                <a16:creationId xmlns:a16="http://schemas.microsoft.com/office/drawing/2014/main" id="{9471E101-B592-2CFC-B9AA-7FB407174617}"/>
              </a:ext>
            </a:extLst>
          </p:cNvPr>
          <p:cNvSpPr>
            <a:spLocks noGrp="1"/>
          </p:cNvSpPr>
          <p:nvPr>
            <p:ph type="body" sz="quarter" idx="16"/>
          </p:nvPr>
        </p:nvSpPr>
        <p:spPr/>
        <p:txBody>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The issue with this is that, you need to set a few hyper-parameters (e.g., beta’s)</a:t>
            </a:r>
          </a:p>
        </p:txBody>
      </p:sp>
      <p:pic>
        <p:nvPicPr>
          <p:cNvPr id="5" name="Picture 4" descr="A screenshot of a computer&#10;&#10;Description automatically generated">
            <a:extLst>
              <a:ext uri="{FF2B5EF4-FFF2-40B4-BE49-F238E27FC236}">
                <a16:creationId xmlns:a16="http://schemas.microsoft.com/office/drawing/2014/main" id="{89A5F543-E936-C6DA-4EB6-47E681C76A46}"/>
              </a:ext>
            </a:extLst>
          </p:cNvPr>
          <p:cNvPicPr>
            <a:picLocks noChangeAspect="1"/>
          </p:cNvPicPr>
          <p:nvPr/>
        </p:nvPicPr>
        <p:blipFill>
          <a:blip r:embed="rId2"/>
          <a:stretch>
            <a:fillRect/>
          </a:stretch>
        </p:blipFill>
        <p:spPr>
          <a:xfrm>
            <a:off x="1584243" y="964661"/>
            <a:ext cx="6365631" cy="3501481"/>
          </a:xfrm>
          <a:prstGeom prst="rect">
            <a:avLst/>
          </a:prstGeom>
        </p:spPr>
      </p:pic>
      <p:sp>
        <p:nvSpPr>
          <p:cNvPr id="4" name="Rounded Rectangle 3">
            <a:extLst>
              <a:ext uri="{FF2B5EF4-FFF2-40B4-BE49-F238E27FC236}">
                <a16:creationId xmlns:a16="http://schemas.microsoft.com/office/drawing/2014/main" id="{72C10FA9-8FBA-AC41-4F05-10F392BC1DA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8971617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5881-3717-26D6-D0D8-C44005392EFD}"/>
              </a:ext>
            </a:extLst>
          </p:cNvPr>
          <p:cNvSpPr>
            <a:spLocks noGrp="1"/>
          </p:cNvSpPr>
          <p:nvPr>
            <p:ph type="title"/>
          </p:nvPr>
        </p:nvSpPr>
        <p:spPr/>
        <p:txBody>
          <a:bodyPr/>
          <a:lstStyle/>
          <a:p>
            <a:r>
              <a:rPr lang="en-US"/>
              <a:t>PPO Objective w/ clipped objective</a:t>
            </a:r>
          </a:p>
        </p:txBody>
      </p:sp>
      <p:sp>
        <p:nvSpPr>
          <p:cNvPr id="3" name="Text Placeholder 2">
            <a:extLst>
              <a:ext uri="{FF2B5EF4-FFF2-40B4-BE49-F238E27FC236}">
                <a16:creationId xmlns:a16="http://schemas.microsoft.com/office/drawing/2014/main" id="{2945BE9F-E3A1-D374-CD21-2D59B8C08586}"/>
              </a:ext>
            </a:extLst>
          </p:cNvPr>
          <p:cNvSpPr>
            <a:spLocks noGrp="1"/>
          </p:cNvSpPr>
          <p:nvPr>
            <p:ph type="body" sz="quarter" idx="16"/>
          </p:nvPr>
        </p:nvSpPr>
        <p:spPr>
          <a:xfrm>
            <a:off x="226577" y="1390650"/>
            <a:ext cx="8512822" cy="3077573"/>
          </a:xfrm>
        </p:spPr>
        <p:txBody>
          <a:bodyPr/>
          <a:lstStyle/>
          <a:p>
            <a:r>
              <a:rPr lang="en-US"/>
              <a:t>Remember the objective: </a:t>
            </a:r>
          </a:p>
          <a:p>
            <a:endParaRPr lang="en-US"/>
          </a:p>
          <a:p>
            <a:endParaRPr lang="en-US"/>
          </a:p>
          <a:p>
            <a:endParaRPr lang="en-US"/>
          </a:p>
          <a:p>
            <a:r>
              <a:rPr lang="en-US"/>
              <a:t>The objective function (</a:t>
            </a:r>
            <a:r>
              <a:rPr lang="en-CA" i="1"/>
              <a:t>clipped surrogate objective function) </a:t>
            </a:r>
            <a:r>
              <a:rPr lang="en-CA"/>
              <a:t>constrain the policy change in a small range using “clipping”:</a:t>
            </a:r>
          </a:p>
          <a:p>
            <a:endParaRPr lang="en-CA"/>
          </a:p>
          <a:p>
            <a:endParaRPr lang="en-CA"/>
          </a:p>
          <a:p>
            <a:endParaRPr lang="en-CA"/>
          </a:p>
          <a:p>
            <a:r>
              <a:rPr lang="en-CA"/>
              <a:t>Let’s unpack this.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D33F57-D1B9-7CC3-34F8-D8EA15D495A9}"/>
                  </a:ext>
                </a:extLst>
              </p:cNvPr>
              <p:cNvSpPr txBox="1"/>
              <p:nvPr/>
            </p:nvSpPr>
            <p:spPr>
              <a:xfrm>
                <a:off x="1557717" y="3319929"/>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5" name="TextBox 4">
                <a:extLst>
                  <a:ext uri="{FF2B5EF4-FFF2-40B4-BE49-F238E27FC236}">
                    <a16:creationId xmlns:a16="http://schemas.microsoft.com/office/drawing/2014/main" id="{ECD33F57-D1B9-7CC3-34F8-D8EA15D495A9}"/>
                  </a:ext>
                </a:extLst>
              </p:cNvPr>
              <p:cNvSpPr txBox="1">
                <a:spLocks noRot="1" noChangeAspect="1" noMove="1" noResize="1" noEditPoints="1" noAdjustHandles="1" noChangeArrowheads="1" noChangeShapeType="1" noTextEdit="1"/>
              </p:cNvSpPr>
              <p:nvPr/>
            </p:nvSpPr>
            <p:spPr>
              <a:xfrm>
                <a:off x="1557717" y="3319929"/>
                <a:ext cx="5850541" cy="404983"/>
              </a:xfrm>
              <a:prstGeom prst="rect">
                <a:avLst/>
              </a:prstGeom>
              <a:blipFill>
                <a:blip r:embed="rId2"/>
                <a:stretch>
                  <a:fillRect b="-121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82AD21A-95E1-70F0-9473-3861C3CC6757}"/>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3"/>
              </a:rPr>
              <a:t>Schulman et al. 2017, Proximal Policy Optimization Algorithms</a:t>
            </a:r>
            <a:endParaRPr lang="en-US" sz="1100"/>
          </a:p>
        </p:txBody>
      </p:sp>
      <p:sp>
        <p:nvSpPr>
          <p:cNvPr id="7" name="Rounded Rectangle 6">
            <a:extLst>
              <a:ext uri="{FF2B5EF4-FFF2-40B4-BE49-F238E27FC236}">
                <a16:creationId xmlns:a16="http://schemas.microsoft.com/office/drawing/2014/main" id="{6CD07325-8EBA-C15C-8AEB-88EE1026958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8" name="Picture 7" descr="A math equations and formulas&#10;&#10;Description automatically generated with medium confidence">
            <a:extLst>
              <a:ext uri="{FF2B5EF4-FFF2-40B4-BE49-F238E27FC236}">
                <a16:creationId xmlns:a16="http://schemas.microsoft.com/office/drawing/2014/main" id="{6CB9E221-9C5E-B90E-9BB6-2B6D3B505741}"/>
              </a:ext>
            </a:extLst>
          </p:cNvPr>
          <p:cNvPicPr>
            <a:picLocks noChangeAspect="1"/>
          </p:cNvPicPr>
          <p:nvPr/>
        </p:nvPicPr>
        <p:blipFill>
          <a:blip r:embed="rId4"/>
          <a:srcRect l="29009" t="49327" b="31713"/>
          <a:stretch>
            <a:fillRect/>
          </a:stretch>
        </p:blipFill>
        <p:spPr>
          <a:xfrm>
            <a:off x="2249238" y="1823571"/>
            <a:ext cx="5517726" cy="70757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60481E-8424-79F4-51F0-3D555A9E0F69}"/>
                  </a:ext>
                </a:extLst>
              </p:cNvPr>
              <p:cNvSpPr txBox="1"/>
              <p:nvPr/>
            </p:nvSpPr>
            <p:spPr>
              <a:xfrm>
                <a:off x="2144169" y="3783338"/>
                <a:ext cx="4572000" cy="704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CA" sz="1800" b="0" i="1" smtClean="0">
                              <a:latin typeface="Cambria Math" panose="02040503050406030204" pitchFamily="18" charset="0"/>
                            </a:rPr>
                            <m:t>𝑟</m:t>
                          </m:r>
                        </m:e>
                        <m:sub>
                          <m:r>
                            <a:rPr lang="en-CA" sz="1800" b="0" i="1" smtClean="0">
                              <a:latin typeface="Cambria Math" panose="02040503050406030204" pitchFamily="18" charset="0"/>
                            </a:rPr>
                            <m:t>𝑡</m:t>
                          </m:r>
                        </m:sub>
                      </m:sSub>
                      <m:d>
                        <m:dPr>
                          <m:ctrlPr>
                            <a:rPr lang="en-CA" sz="180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f>
                        <m:fPr>
                          <m:ctrlPr>
                            <a:rPr lang="en-CA" sz="1800" i="1" smtClean="0">
                              <a:latin typeface="Cambria Math" panose="02040503050406030204" pitchFamily="18" charset="0"/>
                              <a:ea typeface="Cambria Math" panose="02040503050406030204" pitchFamily="18" charset="0"/>
                            </a:rPr>
                          </m:ctrlPr>
                        </m:fPr>
                        <m:num>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𝑎</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𝑠</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num>
                        <m:den>
                          <m:sSub>
                            <m:sSubPr>
                              <m:ctrlPr>
                                <a:rPr lang="en-CA" sz="1800" i="1" smtClean="0">
                                  <a:latin typeface="Cambria Math" panose="02040503050406030204" pitchFamily="18" charset="0"/>
                                  <a:ea typeface="Cambria Math" panose="02040503050406030204" pitchFamily="18" charset="0"/>
                                </a:rPr>
                              </m:ctrlPr>
                            </m:sSubPr>
                            <m:e>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e>
                            <m:sub>
                              <m:r>
                                <a:rPr lang="en-CA" sz="1800" b="0" i="1" smtClean="0">
                                  <a:latin typeface="Cambria Math" panose="02040503050406030204" pitchFamily="18" charset="0"/>
                                  <a:ea typeface="Cambria Math" panose="02040503050406030204" pitchFamily="18" charset="0"/>
                                </a:rPr>
                                <m:t>𝑜𝑙𝑑</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𝑎</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𝑠</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den>
                      </m:f>
                    </m:oMath>
                  </m:oMathPara>
                </a14:m>
                <a:endParaRPr lang="en-US" sz="1800" dirty="0"/>
              </a:p>
            </p:txBody>
          </p:sp>
        </mc:Choice>
        <mc:Fallback xmlns="">
          <p:sp>
            <p:nvSpPr>
              <p:cNvPr id="4" name="TextBox 3">
                <a:extLst>
                  <a:ext uri="{FF2B5EF4-FFF2-40B4-BE49-F238E27FC236}">
                    <a16:creationId xmlns:a16="http://schemas.microsoft.com/office/drawing/2014/main" id="{E860481E-8424-79F4-51F0-3D555A9E0F69}"/>
                  </a:ext>
                </a:extLst>
              </p:cNvPr>
              <p:cNvSpPr txBox="1">
                <a:spLocks noRot="1" noChangeAspect="1" noMove="1" noResize="1" noEditPoints="1" noAdjustHandles="1" noChangeArrowheads="1" noChangeShapeType="1" noTextEdit="1"/>
              </p:cNvSpPr>
              <p:nvPr/>
            </p:nvSpPr>
            <p:spPr>
              <a:xfrm>
                <a:off x="2144169" y="3783338"/>
                <a:ext cx="4572000" cy="704360"/>
              </a:xfrm>
              <a:prstGeom prst="rect">
                <a:avLst/>
              </a:prstGeom>
              <a:blipFill>
                <a:blip r:embed="rId5"/>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18799103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AF1-EC8A-C18A-D838-0C34BB6D0AFE}"/>
              </a:ext>
            </a:extLst>
          </p:cNvPr>
          <p:cNvSpPr>
            <a:spLocks noGrp="1"/>
          </p:cNvSpPr>
          <p:nvPr>
            <p:ph type="title"/>
          </p:nvPr>
        </p:nvSpPr>
        <p:spPr/>
        <p:txBody>
          <a:bodyPr/>
          <a:lstStyle/>
          <a:p>
            <a:r>
              <a:rPr lang="en-US"/>
              <a:t>PPO Objective: The Ratio Function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174B1DD-5834-84B9-647A-EC217F3A8C6D}"/>
                  </a:ext>
                </a:extLst>
              </p:cNvPr>
              <p:cNvSpPr>
                <a:spLocks noGrp="1"/>
              </p:cNvSpPr>
              <p:nvPr>
                <p:ph type="body" sz="quarter" idx="16"/>
              </p:nvPr>
            </p:nvSpPr>
            <p:spPr>
              <a:xfrm>
                <a:off x="533919" y="1390650"/>
                <a:ext cx="8521069" cy="3077573"/>
              </a:xfrm>
            </p:spPr>
            <p:txBody>
              <a:bodyPr/>
              <a:lstStyle/>
              <a:p>
                <a:r>
                  <a:rPr lang="en-CA" sz="1400"/>
                  <a:t>It’s the probability of taking action </a:t>
                </a:r>
                <a14:m>
                  <m:oMath xmlns:m="http://schemas.openxmlformats.org/officeDocument/2006/math">
                    <m:sSub>
                      <m:sSubPr>
                        <m:ctrlPr>
                          <a:rPr lang="en-CA" sz="1400" i="1" dirty="0">
                            <a:latin typeface="Cambria Math" panose="02040503050406030204" pitchFamily="18" charset="0"/>
                          </a:rPr>
                        </m:ctrlPr>
                      </m:sSubPr>
                      <m:e>
                        <m:r>
                          <a:rPr lang="en-CA" sz="1400" b="0" i="1" dirty="0" smtClean="0">
                            <a:latin typeface="Cambria Math" panose="02040503050406030204" pitchFamily="18" charset="0"/>
                          </a:rPr>
                          <m:t>𝑎</m:t>
                        </m:r>
                      </m:e>
                      <m:sub>
                        <m:r>
                          <a:rPr lang="en-CA" sz="1400" i="1" dirty="0">
                            <a:latin typeface="Cambria Math" panose="02040503050406030204" pitchFamily="18" charset="0"/>
                          </a:rPr>
                          <m:t>𝑡</m:t>
                        </m:r>
                      </m:sub>
                    </m:sSub>
                  </m:oMath>
                </a14:m>
                <a:r>
                  <a:rPr lang="en-CA" sz="1400"/>
                  <a:t>​ at state </a:t>
                </a:r>
                <a14:m>
                  <m:oMath xmlns:m="http://schemas.openxmlformats.org/officeDocument/2006/math">
                    <m:sSub>
                      <m:sSubPr>
                        <m:ctrlPr>
                          <a:rPr lang="en-CA" sz="1400" i="1" dirty="0" smtClean="0">
                            <a:latin typeface="Cambria Math" panose="02040503050406030204" pitchFamily="18" charset="0"/>
                          </a:rPr>
                        </m:ctrlPr>
                      </m:sSubPr>
                      <m:e>
                        <m:r>
                          <a:rPr lang="en-CA" sz="1400" b="0" i="1" dirty="0" smtClean="0">
                            <a:latin typeface="Cambria Math" panose="02040503050406030204" pitchFamily="18" charset="0"/>
                          </a:rPr>
                          <m:t>𝑠</m:t>
                        </m:r>
                      </m:e>
                      <m:sub>
                        <m:r>
                          <a:rPr lang="en-CA" sz="1400" b="0" i="1" dirty="0" smtClean="0">
                            <a:latin typeface="Cambria Math" panose="02040503050406030204" pitchFamily="18" charset="0"/>
                          </a:rPr>
                          <m:t>𝑡</m:t>
                        </m:r>
                      </m:sub>
                    </m:sSub>
                  </m:oMath>
                </a14:m>
                <a:r>
                  <a:rPr lang="en-CA" sz="1400"/>
                  <a:t>​ in the current policy divided by the previous one</a:t>
                </a:r>
              </a:p>
              <a:p>
                <a:pPr lvl="1"/>
                <a:r>
                  <a:rPr lang="en-CA" sz="1200"/>
                  <a:t>If </a:t>
                </a:r>
                <a14:m>
                  <m:oMath xmlns:m="http://schemas.openxmlformats.org/officeDocument/2006/math">
                    <m:sSub>
                      <m:sSubPr>
                        <m:ctrlPr>
                          <a:rPr lang="en-US" sz="1200" i="1" smtClean="0">
                            <a:latin typeface="Cambria Math" panose="02040503050406030204" pitchFamily="18" charset="0"/>
                          </a:rPr>
                        </m:ctrlPr>
                      </m:sSubPr>
                      <m:e>
                        <m:r>
                          <a:rPr lang="en-CA" sz="1200" b="0" i="1" smtClean="0">
                            <a:latin typeface="Cambria Math" panose="02040503050406030204" pitchFamily="18" charset="0"/>
                          </a:rPr>
                          <m:t>𝑟</m:t>
                        </m:r>
                      </m:e>
                      <m:sub>
                        <m:r>
                          <a:rPr lang="en-CA" sz="1200" b="0" i="1" smtClean="0">
                            <a:latin typeface="Cambria Math" panose="02040503050406030204" pitchFamily="18" charset="0"/>
                          </a:rPr>
                          <m:t>𝑡</m:t>
                        </m:r>
                      </m:sub>
                    </m:sSub>
                    <m:d>
                      <m:dPr>
                        <m:ctrlPr>
                          <a:rPr lang="en-CA" sz="1200" b="0" i="1" smtClean="0">
                            <a:latin typeface="Cambria Math" panose="02040503050406030204" pitchFamily="18" charset="0"/>
                          </a:rPr>
                        </m:ctrlPr>
                      </m:dPr>
                      <m:e>
                        <m:r>
                          <a:rPr lang="en-CA" sz="1200" b="0" i="1" smtClean="0">
                            <a:latin typeface="Cambria Math" panose="02040503050406030204" pitchFamily="18" charset="0"/>
                            <a:ea typeface="Cambria Math" panose="02040503050406030204" pitchFamily="18" charset="0"/>
                          </a:rPr>
                          <m:t>𝜃</m:t>
                        </m:r>
                      </m:e>
                    </m:d>
                    <m:r>
                      <a:rPr lang="en-CA" sz="1200" b="0" i="1" smtClean="0">
                        <a:latin typeface="Cambria Math" panose="02040503050406030204" pitchFamily="18" charset="0"/>
                        <a:ea typeface="Cambria Math" panose="02040503050406030204" pitchFamily="18" charset="0"/>
                      </a:rPr>
                      <m:t>&gt;1</m:t>
                    </m:r>
                  </m:oMath>
                </a14:m>
                <a:r>
                  <a:rPr lang="en-CA" sz="1200"/>
                  <a:t>, then the action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𝑎</m:t>
                        </m:r>
                      </m:e>
                      <m:sub>
                        <m:r>
                          <a:rPr lang="en-CA" sz="1200" i="1" dirty="0">
                            <a:latin typeface="Cambria Math" panose="02040503050406030204" pitchFamily="18" charset="0"/>
                          </a:rPr>
                          <m:t>𝑡</m:t>
                        </m:r>
                      </m:sub>
                    </m:sSub>
                  </m:oMath>
                </a14:m>
                <a:r>
                  <a:rPr lang="en-CA" sz="1200"/>
                  <a:t>​ at state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𝑠</m:t>
                        </m:r>
                      </m:e>
                      <m:sub>
                        <m:r>
                          <a:rPr lang="en-CA" sz="1200" i="1" dirty="0">
                            <a:latin typeface="Cambria Math" panose="02040503050406030204" pitchFamily="18" charset="0"/>
                          </a:rPr>
                          <m:t>𝑡</m:t>
                        </m:r>
                      </m:sub>
                    </m:sSub>
                  </m:oMath>
                </a14:m>
                <a:r>
                  <a:rPr lang="en-CA" sz="1200"/>
                  <a:t>​ is likelier in the current policy than the old one.</a:t>
                </a:r>
              </a:p>
              <a:p>
                <a:pPr lvl="1"/>
                <a:r>
                  <a:rPr lang="en-CA" sz="1200"/>
                  <a:t>If </a:t>
                </a:r>
                <a14:m>
                  <m:oMath xmlns:m="http://schemas.openxmlformats.org/officeDocument/2006/math">
                    <m:r>
                      <a:rPr lang="en-CA" sz="1200" b="0" i="0" smtClean="0">
                        <a:latin typeface="Cambria Math" panose="02040503050406030204" pitchFamily="18" charset="0"/>
                      </a:rPr>
                      <m:t>0</m:t>
                    </m:r>
                    <m:sSub>
                      <m:sSubPr>
                        <m:ctrlPr>
                          <a:rPr lang="en-US" sz="1200" i="1" smtClean="0">
                            <a:latin typeface="Cambria Math" panose="02040503050406030204" pitchFamily="18" charset="0"/>
                          </a:rPr>
                        </m:ctrlPr>
                      </m:sSubPr>
                      <m:e>
                        <m:r>
                          <a:rPr lang="en-CA" sz="1200" b="0" i="1" smtClean="0">
                            <a:latin typeface="Cambria Math" panose="02040503050406030204" pitchFamily="18" charset="0"/>
                          </a:rPr>
                          <m:t>&lt;</m:t>
                        </m:r>
                        <m:r>
                          <a:rPr lang="en-CA" sz="1200" b="0" i="1" smtClean="0">
                            <a:latin typeface="Cambria Math" panose="02040503050406030204" pitchFamily="18" charset="0"/>
                          </a:rPr>
                          <m:t>𝑟</m:t>
                        </m:r>
                      </m:e>
                      <m:sub>
                        <m:r>
                          <a:rPr lang="en-CA" sz="1200" b="0" i="1" smtClean="0">
                            <a:latin typeface="Cambria Math" panose="02040503050406030204" pitchFamily="18" charset="0"/>
                          </a:rPr>
                          <m:t>𝑡</m:t>
                        </m:r>
                      </m:sub>
                    </m:sSub>
                    <m:d>
                      <m:dPr>
                        <m:ctrlPr>
                          <a:rPr lang="en-CA" sz="1200" b="0" i="1" smtClean="0">
                            <a:latin typeface="Cambria Math" panose="02040503050406030204" pitchFamily="18" charset="0"/>
                          </a:rPr>
                        </m:ctrlPr>
                      </m:dPr>
                      <m:e>
                        <m:r>
                          <a:rPr lang="en-CA" sz="1200" b="0" i="1" smtClean="0">
                            <a:latin typeface="Cambria Math" panose="02040503050406030204" pitchFamily="18" charset="0"/>
                            <a:ea typeface="Cambria Math" panose="02040503050406030204" pitchFamily="18" charset="0"/>
                          </a:rPr>
                          <m:t>𝜃</m:t>
                        </m:r>
                      </m:e>
                    </m:d>
                    <m:r>
                      <a:rPr lang="en-CA" sz="1200" b="0" i="1" smtClean="0">
                        <a:latin typeface="Cambria Math" panose="02040503050406030204" pitchFamily="18" charset="0"/>
                        <a:ea typeface="Cambria Math" panose="02040503050406030204" pitchFamily="18" charset="0"/>
                      </a:rPr>
                      <m:t>&lt;1</m:t>
                    </m:r>
                  </m:oMath>
                </a14:m>
                <a:r>
                  <a:rPr lang="en-CA" sz="1200"/>
                  <a:t>, then the action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𝑎</m:t>
                        </m:r>
                      </m:e>
                      <m:sub>
                        <m:r>
                          <a:rPr lang="en-CA" sz="1200" i="1" dirty="0">
                            <a:latin typeface="Cambria Math" panose="02040503050406030204" pitchFamily="18" charset="0"/>
                          </a:rPr>
                          <m:t>𝑡</m:t>
                        </m:r>
                      </m:sub>
                    </m:sSub>
                  </m:oMath>
                </a14:m>
                <a:r>
                  <a:rPr lang="en-CA" sz="1200"/>
                  <a:t>​ at state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𝑠</m:t>
                        </m:r>
                      </m:e>
                      <m:sub>
                        <m:r>
                          <a:rPr lang="en-CA" sz="1200" i="1" dirty="0">
                            <a:latin typeface="Cambria Math" panose="02040503050406030204" pitchFamily="18" charset="0"/>
                          </a:rPr>
                          <m:t>𝑡</m:t>
                        </m:r>
                      </m:sub>
                    </m:sSub>
                  </m:oMath>
                </a14:m>
                <a:r>
                  <a:rPr lang="en-CA" sz="1200"/>
                  <a:t>​ is less likely in the current policy than the old policy.</a:t>
                </a:r>
              </a:p>
              <a:p>
                <a:r>
                  <a:rPr lang="en-CA" sz="1400"/>
                  <a:t>Easy way to estimate the divergence between policies:  </a:t>
                </a:r>
              </a:p>
              <a:p>
                <a:pPr marL="0" indent="0">
                  <a:buNone/>
                </a:pPr>
                <a:endParaRPr lang="en-CA" i="1">
                  <a:latin typeface="Cambria Math" panose="02040503050406030204" pitchFamily="18" charset="0"/>
                </a:endParaRP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0174B1DD-5834-84B9-647A-EC217F3A8C6D}"/>
                  </a:ext>
                </a:extLst>
              </p:cNvPr>
              <p:cNvSpPr>
                <a:spLocks noGrp="1" noRot="1" noChangeAspect="1" noMove="1" noResize="1" noEditPoints="1" noAdjustHandles="1" noChangeArrowheads="1" noChangeShapeType="1" noTextEdit="1"/>
              </p:cNvSpPr>
              <p:nvPr>
                <p:ph type="body" sz="quarter" idx="16"/>
              </p:nvPr>
            </p:nvSpPr>
            <p:spPr>
              <a:xfrm>
                <a:off x="533919" y="1390650"/>
                <a:ext cx="8521069" cy="3077573"/>
              </a:xfrm>
              <a:blipFill>
                <a:blip r:embed="rId3"/>
                <a:stretch>
                  <a:fillRect l="-298"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013F-C9E3-5DA1-57AF-5108C29DA42B}"/>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6" name="TextBox 5">
                <a:extLst>
                  <a:ext uri="{FF2B5EF4-FFF2-40B4-BE49-F238E27FC236}">
                    <a16:creationId xmlns:a16="http://schemas.microsoft.com/office/drawing/2014/main" id="{AFD4013F-C9E3-5DA1-57AF-5108C29DA42B}"/>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4"/>
                <a:stretch>
                  <a:fillRect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A88239-735F-E927-3E49-A733DC6E5635}"/>
                  </a:ext>
                </a:extLst>
              </p:cNvPr>
              <p:cNvSpPr txBox="1"/>
              <p:nvPr/>
            </p:nvSpPr>
            <p:spPr>
              <a:xfrm>
                <a:off x="2342644" y="2509392"/>
                <a:ext cx="4572000" cy="704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CA" sz="1800" b="0" i="1" smtClean="0">
                              <a:latin typeface="Cambria Math" panose="02040503050406030204" pitchFamily="18" charset="0"/>
                            </a:rPr>
                            <m:t>𝑟</m:t>
                          </m:r>
                        </m:e>
                        <m:sub>
                          <m:r>
                            <a:rPr lang="en-CA" sz="1800" b="0" i="1" smtClean="0">
                              <a:latin typeface="Cambria Math" panose="02040503050406030204" pitchFamily="18" charset="0"/>
                            </a:rPr>
                            <m:t>𝑡</m:t>
                          </m:r>
                        </m:sub>
                      </m:sSub>
                      <m:d>
                        <m:dPr>
                          <m:ctrlPr>
                            <a:rPr lang="en-CA" sz="180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f>
                        <m:fPr>
                          <m:ctrlPr>
                            <a:rPr lang="en-CA" sz="1800" i="1" smtClean="0">
                              <a:latin typeface="Cambria Math" panose="02040503050406030204" pitchFamily="18" charset="0"/>
                              <a:ea typeface="Cambria Math" panose="02040503050406030204" pitchFamily="18" charset="0"/>
                            </a:rPr>
                          </m:ctrlPr>
                        </m:fPr>
                        <m:num>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𝑎</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𝑠</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num>
                        <m:den>
                          <m:sSub>
                            <m:sSubPr>
                              <m:ctrlPr>
                                <a:rPr lang="en-CA" sz="1800" i="1" smtClean="0">
                                  <a:latin typeface="Cambria Math" panose="02040503050406030204" pitchFamily="18" charset="0"/>
                                  <a:ea typeface="Cambria Math" panose="02040503050406030204" pitchFamily="18" charset="0"/>
                                </a:rPr>
                              </m:ctrlPr>
                            </m:sSubPr>
                            <m:e>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e>
                            <m:sub>
                              <m:r>
                                <a:rPr lang="en-CA" sz="1800" b="0" i="1" smtClean="0">
                                  <a:latin typeface="Cambria Math" panose="02040503050406030204" pitchFamily="18" charset="0"/>
                                  <a:ea typeface="Cambria Math" panose="02040503050406030204" pitchFamily="18" charset="0"/>
                                </a:rPr>
                                <m:t>𝑜𝑙𝑑</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𝑎</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𝑠</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den>
                      </m:f>
                    </m:oMath>
                  </m:oMathPara>
                </a14:m>
                <a:endParaRPr lang="en-US" sz="1800" dirty="0"/>
              </a:p>
            </p:txBody>
          </p:sp>
        </mc:Choice>
        <mc:Fallback xmlns="">
          <p:sp>
            <p:nvSpPr>
              <p:cNvPr id="8" name="TextBox 7">
                <a:extLst>
                  <a:ext uri="{FF2B5EF4-FFF2-40B4-BE49-F238E27FC236}">
                    <a16:creationId xmlns:a16="http://schemas.microsoft.com/office/drawing/2014/main" id="{93A88239-735F-E927-3E49-A733DC6E5635}"/>
                  </a:ext>
                </a:extLst>
              </p:cNvPr>
              <p:cNvSpPr txBox="1">
                <a:spLocks noRot="1" noChangeAspect="1" noMove="1" noResize="1" noEditPoints="1" noAdjustHandles="1" noChangeArrowheads="1" noChangeShapeType="1" noTextEdit="1"/>
              </p:cNvSpPr>
              <p:nvPr/>
            </p:nvSpPr>
            <p:spPr>
              <a:xfrm>
                <a:off x="2342644" y="2509392"/>
                <a:ext cx="4572000" cy="704360"/>
              </a:xfrm>
              <a:prstGeom prst="rect">
                <a:avLst/>
              </a:prstGeom>
              <a:blipFill>
                <a:blip r:embed="rId5"/>
                <a:stretch>
                  <a:fillRect b="-357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BC19FCA-AF7E-9543-A19F-AD80D97E2D75}"/>
              </a:ext>
            </a:extLst>
          </p:cNvPr>
          <p:cNvSpPr/>
          <p:nvPr/>
        </p:nvSpPr>
        <p:spPr>
          <a:xfrm>
            <a:off x="3714244" y="3366075"/>
            <a:ext cx="493614"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8D9F0C-865D-7A91-90D7-9436A7CBDC9A}"/>
              </a:ext>
            </a:extLst>
          </p:cNvPr>
          <p:cNvSpPr/>
          <p:nvPr/>
        </p:nvSpPr>
        <p:spPr>
          <a:xfrm>
            <a:off x="4986716" y="3366075"/>
            <a:ext cx="493614"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B6E5A9-DDAF-D914-E89D-C2D5EA4BFE11}"/>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6"/>
              </a:rPr>
              <a:t>Schulman et al. 2017, Proximal Policy Optimization Algorithms</a:t>
            </a:r>
            <a:endParaRPr lang="en-US" sz="1100"/>
          </a:p>
        </p:txBody>
      </p:sp>
      <p:sp>
        <p:nvSpPr>
          <p:cNvPr id="12" name="Rounded Rectangle 11">
            <a:extLst>
              <a:ext uri="{FF2B5EF4-FFF2-40B4-BE49-F238E27FC236}">
                <a16:creationId xmlns:a16="http://schemas.microsoft.com/office/drawing/2014/main" id="{66E24E72-BD2A-019F-B90C-B39BBF5663E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57947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8146-8DED-80A3-7A4A-A331B62D988E}"/>
              </a:ext>
            </a:extLst>
          </p:cNvPr>
          <p:cNvSpPr>
            <a:spLocks noGrp="1"/>
          </p:cNvSpPr>
          <p:nvPr>
            <p:ph type="title"/>
          </p:nvPr>
        </p:nvSpPr>
        <p:spPr/>
        <p:txBody>
          <a:bodyPr/>
          <a:lstStyle/>
          <a:p>
            <a:r>
              <a:rPr lang="en-US"/>
              <a:t>PPO Objective: The Unclipped Part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8447D6B-C737-6ECA-ABC9-94958858EEEA}"/>
                  </a:ext>
                </a:extLst>
              </p:cNvPr>
              <p:cNvSpPr>
                <a:spLocks noGrp="1"/>
              </p:cNvSpPr>
              <p:nvPr>
                <p:ph type="body" sz="quarter" idx="16"/>
              </p:nvPr>
            </p:nvSpPr>
            <p:spPr/>
            <p:txBody>
              <a:bodyPr/>
              <a:lstStyle/>
              <a:p>
                <a:r>
                  <a:rPr lang="en-CA" sz="1400"/>
                  <a:t>Conservative Policy Iteration (CPI):    </a:t>
                </a:r>
                <a14:m>
                  <m:oMath xmlns:m="http://schemas.openxmlformats.org/officeDocument/2006/math">
                    <m:sSup>
                      <m:sSupPr>
                        <m:ctrlPr>
                          <a:rPr lang="en-CA" sz="1400" i="1" smtClean="0">
                            <a:latin typeface="Cambria Math" panose="02040503050406030204" pitchFamily="18" charset="0"/>
                          </a:rPr>
                        </m:ctrlPr>
                      </m:sSupPr>
                      <m:e>
                        <m:r>
                          <a:rPr lang="en-CA" sz="1400" b="0" i="1" smtClean="0">
                            <a:latin typeface="Cambria Math" panose="02040503050406030204" pitchFamily="18" charset="0"/>
                          </a:rPr>
                          <m:t>𝐿</m:t>
                        </m:r>
                      </m:e>
                      <m:sup>
                        <m:r>
                          <a:rPr lang="en-CA" sz="1400" b="0" i="1" smtClean="0">
                            <a:latin typeface="Cambria Math" panose="02040503050406030204" pitchFamily="18" charset="0"/>
                          </a:rPr>
                          <m:t>𝐶𝑃𝐼</m:t>
                        </m:r>
                      </m:sup>
                    </m:sSup>
                    <m:d>
                      <m:dPr>
                        <m:ctrlPr>
                          <a:rPr lang="en-CA" sz="1400" i="1" smtClean="0">
                            <a:latin typeface="Cambria Math" panose="02040503050406030204" pitchFamily="18" charset="0"/>
                          </a:rPr>
                        </m:ctrlPr>
                      </m:dPr>
                      <m:e>
                        <m:r>
                          <a:rPr lang="en-CA" sz="1400" b="0" i="1" smtClean="0">
                            <a:latin typeface="Cambria Math" panose="02040503050406030204" pitchFamily="18" charset="0"/>
                            <a:ea typeface="Cambria Math" panose="02040503050406030204" pitchFamily="18" charset="0"/>
                          </a:rPr>
                          <m:t>𝜃</m:t>
                        </m:r>
                      </m:e>
                    </m:d>
                    <m:r>
                      <a:rPr lang="en-CA" sz="1400" b="0" i="1" smtClean="0">
                        <a:latin typeface="Cambria Math" panose="02040503050406030204" pitchFamily="18" charset="0"/>
                        <a:ea typeface="Cambria Math" panose="02040503050406030204" pitchFamily="18" charset="0"/>
                      </a:rPr>
                      <m:t>= </m:t>
                    </m:r>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b="0" i="1">
                                <a:latin typeface="Cambria Math" panose="02040503050406030204" pitchFamily="18" charset="0"/>
                                <a:ea typeface="Cambria Math" panose="02040503050406030204" pitchFamily="18" charset="0"/>
                              </a:rPr>
                              <m:t>𝔼</m:t>
                            </m:r>
                          </m:e>
                        </m:acc>
                      </m:e>
                      <m:sub>
                        <m:r>
                          <a:rPr lang="en-CA" sz="1400" b="0" i="1" smtClean="0">
                            <a:latin typeface="Cambria Math" panose="02040503050406030204" pitchFamily="18" charset="0"/>
                            <a:ea typeface="Cambria Math" panose="02040503050406030204" pitchFamily="18" charset="0"/>
                          </a:rPr>
                          <m:t>𝑡</m:t>
                        </m:r>
                      </m:sub>
                    </m:sSub>
                    <m:r>
                      <a:rPr lang="en-CA" sz="1400" b="0" i="1" smtClean="0">
                        <a:latin typeface="Cambria Math" panose="02040503050406030204" pitchFamily="18" charset="0"/>
                        <a:ea typeface="Cambria Math" panose="02040503050406030204" pitchFamily="18" charset="0"/>
                      </a:rPr>
                      <m:t>[</m:t>
                    </m:r>
                    <m:sSub>
                      <m:sSubPr>
                        <m:ctrlPr>
                          <a:rPr lang="en-CA" sz="1400" i="1">
                            <a:latin typeface="Cambria Math" panose="02040503050406030204" pitchFamily="18" charset="0"/>
                            <a:ea typeface="Cambria Math" panose="02040503050406030204" pitchFamily="18" charset="0"/>
                          </a:rPr>
                        </m:ctrlPr>
                      </m:sSubPr>
                      <m:e>
                        <m:r>
                          <a:rPr lang="en-CA" sz="1400" b="0" i="1">
                            <a:latin typeface="Cambria Math" panose="02040503050406030204" pitchFamily="18" charset="0"/>
                            <a:ea typeface="Cambria Math" panose="02040503050406030204" pitchFamily="18" charset="0"/>
                          </a:rPr>
                          <m:t>𝑟</m:t>
                        </m:r>
                      </m:e>
                      <m:sub>
                        <m:r>
                          <a:rPr lang="en-CA" sz="1400" b="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b="0" i="1">
                            <a:latin typeface="Cambria Math" panose="02040503050406030204" pitchFamily="18" charset="0"/>
                            <a:ea typeface="Cambria Math" panose="02040503050406030204" pitchFamily="18" charset="0"/>
                          </a:rPr>
                          <m:t>𝜃</m:t>
                        </m:r>
                      </m:e>
                    </m:d>
                    <m:sSub>
                      <m:sSubPr>
                        <m:ctrlPr>
                          <a:rPr lang="en-CA" sz="1400" i="1">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b="0" i="1">
                                <a:latin typeface="Cambria Math" panose="02040503050406030204" pitchFamily="18" charset="0"/>
                                <a:ea typeface="Cambria Math" panose="02040503050406030204" pitchFamily="18" charset="0"/>
                              </a:rPr>
                              <m:t>𝐴</m:t>
                            </m:r>
                          </m:e>
                        </m:acc>
                      </m:e>
                      <m:sub>
                        <m:r>
                          <a:rPr lang="en-CA" sz="1400" b="0" i="1">
                            <a:latin typeface="Cambria Math" panose="02040503050406030204" pitchFamily="18" charset="0"/>
                            <a:ea typeface="Cambria Math" panose="02040503050406030204" pitchFamily="18" charset="0"/>
                          </a:rPr>
                          <m:t>𝑡</m:t>
                        </m:r>
                      </m:sub>
                    </m:sSub>
                    <m:r>
                      <a:rPr lang="en-CA" sz="1400" b="0" i="1" smtClean="0">
                        <a:latin typeface="Cambria Math" panose="02040503050406030204" pitchFamily="18" charset="0"/>
                        <a:ea typeface="Cambria Math" panose="02040503050406030204" pitchFamily="18" charset="0"/>
                      </a:rPr>
                      <m:t>]</m:t>
                    </m:r>
                  </m:oMath>
                </a14:m>
                <a:endParaRPr lang="en-US" sz="1400"/>
              </a:p>
              <a:p>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CA" sz="1400" i="1">
                        <a:latin typeface="Cambria Math" panose="02040503050406030204" pitchFamily="18" charset="0"/>
                        <a:ea typeface="Cambria Math" panose="02040503050406030204" pitchFamily="18" charset="0"/>
                      </a:rPr>
                      <m:t> </m:t>
                    </m:r>
                  </m:oMath>
                </a14:m>
                <a:r>
                  <a:rPr lang="en-CA" sz="1400"/>
                  <a:t>is the advantage and quantifies how much better </a:t>
                </a:r>
                <a:r>
                  <a:rPr lang="en-CA" sz="1400" b="1"/>
                  <a:t>an action</a:t>
                </a:r>
                <a:r>
                  <a:rPr lang="en-CA" sz="1400"/>
                  <a:t> is compared to the policy’s average action in a given state: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𝐴</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 </m:t>
                        </m:r>
                        <m:r>
                          <a:rPr lang="en-US" sz="1400" i="1">
                            <a:latin typeface="Cambria Math" panose="02040503050406030204" pitchFamily="18" charset="0"/>
                          </a:rPr>
                          <m:t>𝑎</m:t>
                        </m:r>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𝑄</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 </m:t>
                        </m:r>
                        <m:r>
                          <a:rPr lang="en-US" sz="1400" i="1">
                            <a:latin typeface="Cambria Math" panose="02040503050406030204" pitchFamily="18" charset="0"/>
                          </a:rPr>
                          <m:t>𝑎</m:t>
                        </m:r>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𝑉</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e>
                    </m:d>
                  </m:oMath>
                </a14:m>
                <a:r>
                  <a:rPr lang="en-CA" sz="1400"/>
                  <a:t> </a:t>
                </a:r>
              </a:p>
              <a:p>
                <a:pPr lvl="1"/>
                <a:r>
                  <a:rPr lang="en-CA" sz="1400"/>
                  <a:t>If </a:t>
                </a:r>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&gt;0</m:t>
                    </m:r>
                  </m:oMath>
                </a14:m>
                <a:r>
                  <a:rPr lang="en-CA" sz="1400"/>
                  <a:t>, the policy update should make such actions </a:t>
                </a:r>
                <a:r>
                  <a:rPr lang="en-CA" sz="1400" b="1" i="1"/>
                  <a:t>more</a:t>
                </a:r>
                <a:r>
                  <a:rPr lang="en-CA" sz="1400"/>
                  <a:t> </a:t>
                </a:r>
                <a:r>
                  <a:rPr lang="en-CA" sz="1400" b="1"/>
                  <a:t>likely</a:t>
                </a:r>
                <a:r>
                  <a:rPr lang="en-CA" sz="1400"/>
                  <a:t> in the future.</a:t>
                </a:r>
              </a:p>
              <a:p>
                <a:pPr lvl="1"/>
                <a:r>
                  <a:rPr lang="en-CA" sz="1400"/>
                  <a:t>If </a:t>
                </a:r>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&lt;0</m:t>
                    </m:r>
                  </m:oMath>
                </a14:m>
                <a:r>
                  <a:rPr lang="en-CA" sz="1400"/>
                  <a:t>, the policy update should make such actions </a:t>
                </a:r>
                <a:r>
                  <a:rPr lang="en-CA" sz="1400" b="1" i="1"/>
                  <a:t>less</a:t>
                </a:r>
                <a:r>
                  <a:rPr lang="en-CA" sz="1400"/>
                  <a:t> </a:t>
                </a:r>
                <a:r>
                  <a:rPr lang="en-CA" sz="1400" b="1"/>
                  <a:t>likely</a:t>
                </a:r>
                <a:r>
                  <a:rPr lang="en-CA" sz="1400"/>
                  <a:t> in the future</a:t>
                </a:r>
              </a:p>
              <a:p>
                <a:r>
                  <a:rPr lang="en-CA" sz="1400"/>
                  <a:t>CPI alone does not have any mechanism to prevent overly large policy updates. </a:t>
                </a:r>
                <a:endParaRPr lang="en-US" sz="1400"/>
              </a:p>
              <a:p>
                <a:endParaRPr lang="en-CA" sz="1400"/>
              </a:p>
              <a:p>
                <a:pPr lvl="1"/>
                <a:endParaRPr lang="en-CA" sz="1400"/>
              </a:p>
              <a:p>
                <a:pPr lvl="1"/>
                <a:endParaRPr lang="en-CA" sz="1400"/>
              </a:p>
              <a:p>
                <a:pPr lvl="1"/>
                <a:endParaRPr lang="en-CA" sz="1400"/>
              </a:p>
            </p:txBody>
          </p:sp>
        </mc:Choice>
        <mc:Fallback xmlns="">
          <p:sp>
            <p:nvSpPr>
              <p:cNvPr id="3" name="Text Placeholder 2">
                <a:extLst>
                  <a:ext uri="{FF2B5EF4-FFF2-40B4-BE49-F238E27FC236}">
                    <a16:creationId xmlns:a16="http://schemas.microsoft.com/office/drawing/2014/main" id="{C8447D6B-C737-6ECA-ABC9-94958858EEE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14" t="-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8A55B4-26A7-C385-215F-3C80ED4AFC3D}"/>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5" name="TextBox 4">
                <a:extLst>
                  <a:ext uri="{FF2B5EF4-FFF2-40B4-BE49-F238E27FC236}">
                    <a16:creationId xmlns:a16="http://schemas.microsoft.com/office/drawing/2014/main" id="{9C8A55B4-26A7-C385-215F-3C80ED4AFC3D}"/>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3"/>
                <a:stretch>
                  <a:fillRect b="-1562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9C63D81D-3A6E-46B3-DFB5-18AA22A8CCBC}"/>
              </a:ext>
            </a:extLst>
          </p:cNvPr>
          <p:cNvSpPr/>
          <p:nvPr/>
        </p:nvSpPr>
        <p:spPr>
          <a:xfrm>
            <a:off x="3685571" y="3354145"/>
            <a:ext cx="756955"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C30661E-2E6A-DA5B-DC64-1749B76F5CE5}"/>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4"/>
              </a:rPr>
              <a:t>Schulman et al. 2017, Proximal Policy Optimization Algorithms</a:t>
            </a:r>
            <a:endParaRPr lang="en-US" sz="1100"/>
          </a:p>
        </p:txBody>
      </p:sp>
      <p:sp>
        <p:nvSpPr>
          <p:cNvPr id="8" name="Rounded Rectangle 7">
            <a:extLst>
              <a:ext uri="{FF2B5EF4-FFF2-40B4-BE49-F238E27FC236}">
                <a16:creationId xmlns:a16="http://schemas.microsoft.com/office/drawing/2014/main" id="{1EDB7EBD-65E3-F0D4-00F2-53C4F11F92C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99297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D9772-6F5B-4EFE-9B42-C25E2E8902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6007D-FF43-9906-F45B-7A4A1612EAA0}"/>
              </a:ext>
            </a:extLst>
          </p:cNvPr>
          <p:cNvSpPr>
            <a:spLocks noGrp="1"/>
          </p:cNvSpPr>
          <p:nvPr>
            <p:ph type="title"/>
          </p:nvPr>
        </p:nvSpPr>
        <p:spPr/>
        <p:txBody>
          <a:bodyPr/>
          <a:lstStyle/>
          <a:p>
            <a:r>
              <a:rPr lang="en-US"/>
              <a:t>PPO Objective: The Clipped Part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C0EB637-21AA-DA5B-8939-C83FA67FE6AA}"/>
                  </a:ext>
                </a:extLst>
              </p:cNvPr>
              <p:cNvSpPr>
                <a:spLocks noGrp="1"/>
              </p:cNvSpPr>
              <p:nvPr>
                <p:ph type="body" sz="quarter" idx="16"/>
              </p:nvPr>
            </p:nvSpPr>
            <p:spPr/>
            <p:txBody>
              <a:bodyPr/>
              <a:lstStyle/>
              <a:p>
                <a:r>
                  <a:rPr lang="en-CA" sz="1400"/>
                  <a:t>Truncates the ratio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to ensure it does not fall outside the specified range </a:t>
                </a:r>
                <a14:m>
                  <m:oMath xmlns:m="http://schemas.openxmlformats.org/officeDocument/2006/math">
                    <m:r>
                      <a:rPr lang="en-CA" sz="1400">
                        <a:latin typeface="Cambria Math" panose="02040503050406030204" pitchFamily="18" charset="0"/>
                        <a:ea typeface="Cambria Math" panose="02040503050406030204" pitchFamily="18" charset="0"/>
                      </a:rPr>
                      <m:t>[</m:t>
                    </m:r>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r>
                      <a:rPr lang="en-CA" sz="1400" i="1">
                        <a:latin typeface="Cambria Math" panose="02040503050406030204" pitchFamily="18" charset="0"/>
                        <a:ea typeface="Cambria Math" panose="02040503050406030204" pitchFamily="18" charset="0"/>
                      </a:rPr>
                      <m:t>, 1+</m:t>
                    </m:r>
                    <m:r>
                      <a:rPr lang="en-CA" sz="1400" i="1">
                        <a:latin typeface="Cambria Math" panose="02040503050406030204" pitchFamily="18" charset="0"/>
                        <a:ea typeface="Cambria Math" panose="02040503050406030204" pitchFamily="18" charset="0"/>
                      </a:rPr>
                      <m:t>𝜖</m:t>
                    </m:r>
                    <m:r>
                      <a:rPr lang="en-CA" sz="1400">
                        <a:latin typeface="Cambria Math" panose="02040503050406030204" pitchFamily="18" charset="0"/>
                        <a:ea typeface="Cambria Math" panose="02040503050406030204" pitchFamily="18" charset="0"/>
                      </a:rPr>
                      <m:t>]</m:t>
                    </m:r>
                  </m:oMath>
                </a14:m>
                <a:endParaRPr lang="en-CA" sz="1400"/>
              </a:p>
              <a:p>
                <a:pPr lvl="1"/>
                <a:r>
                  <a:rPr lang="en-CA" sz="140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is within the range, then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remains unchanged</a:t>
                </a:r>
              </a:p>
              <a:p>
                <a:pPr lvl="1"/>
                <a:r>
                  <a:rPr lang="en-CA" sz="140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is less than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r>
                  <a:rPr lang="en-CA" sz="1400"/>
                  <a:t> then it is “clipped” to be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endParaRPr lang="en-CA" sz="1400"/>
              </a:p>
              <a:p>
                <a:pPr lvl="1"/>
                <a:r>
                  <a:rPr lang="en-CA" sz="140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is greater than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r>
                  <a:rPr lang="en-CA" sz="1400"/>
                  <a:t> then it is “clipped” to be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endParaRPr lang="en-CA" sz="1400"/>
              </a:p>
              <a:p>
                <a:r>
                  <a:rPr lang="en-CA" sz="1400"/>
                  <a:t>Clipping acts as a guardrail; it simply cuts off the extremes</a:t>
                </a:r>
              </a:p>
              <a:p>
                <a:r>
                  <a:rPr lang="en-CA" sz="1400"/>
                  <a:t>Taking the minimum of unclipped and clipped prevents the policy from updating too much in one step, which could lead to large, potentially unstable changes in the policy.</a:t>
                </a:r>
                <a:endParaRPr lang="en-US" sz="1400"/>
              </a:p>
            </p:txBody>
          </p:sp>
        </mc:Choice>
        <mc:Fallback xmlns="">
          <p:sp>
            <p:nvSpPr>
              <p:cNvPr id="3" name="Text Placeholder 2">
                <a:extLst>
                  <a:ext uri="{FF2B5EF4-FFF2-40B4-BE49-F238E27FC236}">
                    <a16:creationId xmlns:a16="http://schemas.microsoft.com/office/drawing/2014/main" id="{7C0EB637-21AA-DA5B-8939-C83FA67FE6AA}"/>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31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AA1915-BF62-1534-F70A-6961D909A6B5}"/>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5" name="TextBox 4">
                <a:extLst>
                  <a:ext uri="{FF2B5EF4-FFF2-40B4-BE49-F238E27FC236}">
                    <a16:creationId xmlns:a16="http://schemas.microsoft.com/office/drawing/2014/main" id="{08AA1915-BF62-1534-F70A-6961D909A6B5}"/>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4"/>
                <a:stretch>
                  <a:fillRect b="-1562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EDA89A7-E3EF-C3BE-268D-5C56345C58AF}"/>
              </a:ext>
            </a:extLst>
          </p:cNvPr>
          <p:cNvSpPr/>
          <p:nvPr/>
        </p:nvSpPr>
        <p:spPr>
          <a:xfrm>
            <a:off x="4531540" y="3362237"/>
            <a:ext cx="2265045"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3206CE-4272-061E-C62C-A176DF7357D2}"/>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5"/>
              </a:rPr>
              <a:t>Schulman et al. 2017, Proximal Policy Optimization Algorithms</a:t>
            </a:r>
            <a:endParaRPr lang="en-US" sz="1100"/>
          </a:p>
        </p:txBody>
      </p:sp>
      <p:sp>
        <p:nvSpPr>
          <p:cNvPr id="9" name="Rounded Rectangle 8">
            <a:extLst>
              <a:ext uri="{FF2B5EF4-FFF2-40B4-BE49-F238E27FC236}">
                <a16:creationId xmlns:a16="http://schemas.microsoft.com/office/drawing/2014/main" id="{29699601-AD44-BCD2-95C8-1B7883391A0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83D8362-4529-358B-78FC-FD9993D019BF}"/>
                  </a:ext>
                </a:extLst>
              </p:cNvPr>
              <p:cNvSpPr txBox="1"/>
              <p:nvPr/>
            </p:nvSpPr>
            <p:spPr>
              <a:xfrm>
                <a:off x="524666" y="3767464"/>
                <a:ext cx="7199194" cy="10040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ea typeface="Cambria Math" panose="02040503050406030204" pitchFamily="18" charset="0"/>
                        </a:rPr>
                        <m:t>𝑐𝑙𝑖𝑝</m:t>
                      </m:r>
                      <m:d>
                        <m:dPr>
                          <m:ctrlPr>
                            <a:rPr lang="en-CA" sz="1600" b="0" i="1" smtClean="0">
                              <a:latin typeface="Cambria Math" panose="02040503050406030204" pitchFamily="18" charset="0"/>
                              <a:ea typeface="Cambria Math" panose="02040503050406030204" pitchFamily="18" charset="0"/>
                            </a:rPr>
                          </m:ctrlPr>
                        </m:dPr>
                        <m:e>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r>
                            <a:rPr lang="en-CA" sz="1600" b="0" i="1" smtClean="0">
                              <a:latin typeface="Cambria Math" panose="02040503050406030204" pitchFamily="18" charset="0"/>
                              <a:ea typeface="Cambria Math" panose="02040503050406030204" pitchFamily="18" charset="0"/>
                            </a:rPr>
                            <m:t>, 1−</m:t>
                          </m:r>
                          <m:r>
                            <a:rPr lang="en-CA" sz="1600" b="0" i="1" smtClean="0">
                              <a:latin typeface="Cambria Math" panose="02040503050406030204" pitchFamily="18" charset="0"/>
                              <a:ea typeface="Cambria Math" panose="02040503050406030204" pitchFamily="18" charset="0"/>
                            </a:rPr>
                            <m:t>𝜖</m:t>
                          </m:r>
                          <m:r>
                            <a:rPr lang="en-CA" sz="1600" b="0" i="1" smtClean="0">
                              <a:latin typeface="Cambria Math" panose="02040503050406030204" pitchFamily="18" charset="0"/>
                              <a:ea typeface="Cambria Math" panose="02040503050406030204" pitchFamily="18" charset="0"/>
                            </a:rPr>
                            <m:t>, 1+</m:t>
                          </m:r>
                          <m:r>
                            <a:rPr lang="en-CA" sz="1600" i="1">
                              <a:latin typeface="Cambria Math" panose="02040503050406030204" pitchFamily="18" charset="0"/>
                              <a:ea typeface="Cambria Math" panose="02040503050406030204" pitchFamily="18" charset="0"/>
                            </a:rPr>
                            <m:t>𝜖</m:t>
                          </m:r>
                        </m:e>
                      </m:d>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𝜖</m:t>
                                </m:r>
                              </m:e>
                              <m:e>
                                <m:r>
                                  <m:rPr>
                                    <m:sty m:val="p"/>
                                  </m:rPr>
                                  <a:rPr lang="en-US" sz="1600" b="0" i="0" smtClean="0">
                                    <a:latin typeface="Cambria Math" panose="02040503050406030204" pitchFamily="18" charset="0"/>
                                    <a:ea typeface="Cambria Math" panose="02040503050406030204" pitchFamily="18" charset="0"/>
                                  </a:rPr>
                                  <m:t>if</m:t>
                                </m:r>
                                <m:r>
                                  <a:rPr lang="en-US" sz="1600" b="0" i="1" smtClean="0">
                                    <a:latin typeface="Cambria Math" panose="02040503050406030204" pitchFamily="18" charset="0"/>
                                    <a:ea typeface="Cambria Math" panose="02040503050406030204" pitchFamily="18" charset="0"/>
                                  </a:rPr>
                                  <m:t> </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r>
                                  <a:rPr lang="en-US" sz="1600" b="0" i="1" smtClean="0">
                                    <a:latin typeface="Cambria Math" panose="02040503050406030204" pitchFamily="18" charset="0"/>
                                    <a:ea typeface="Cambria Math" panose="02040503050406030204" pitchFamily="18" charset="0"/>
                                  </a:rPr>
                                  <m:t>&lt;1−</m:t>
                                </m:r>
                                <m:r>
                                  <a:rPr lang="en-US" sz="1600" b="0" i="1" smtClean="0">
                                    <a:latin typeface="Cambria Math" panose="02040503050406030204" pitchFamily="18" charset="0"/>
                                    <a:ea typeface="Cambria Math" panose="02040503050406030204" pitchFamily="18" charset="0"/>
                                  </a:rPr>
                                  <m:t>𝜖</m:t>
                                </m:r>
                              </m:e>
                            </m:mr>
                            <m:mr>
                              <m:e>
                                <m:r>
                                  <m:rPr>
                                    <m:brk m:alnAt="7"/>
                                  </m:rPr>
                                  <a:rPr lang="en-US" sz="1600" i="1">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𝜖</m:t>
                                </m:r>
                              </m:e>
                              <m:e>
                                <m:r>
                                  <m:rPr>
                                    <m:sty m:val="p"/>
                                  </m:rPr>
                                  <a:rPr lang="en-US" sz="1600">
                                    <a:latin typeface="Cambria Math" panose="02040503050406030204" pitchFamily="18" charset="0"/>
                                    <a:ea typeface="Cambria Math" panose="02040503050406030204" pitchFamily="18" charset="0"/>
                                  </a:rPr>
                                  <m:t>if</m:t>
                                </m:r>
                                <m:r>
                                  <a:rPr lang="en-US" sz="1600" i="1">
                                    <a:latin typeface="Cambria Math" panose="02040503050406030204" pitchFamily="18" charset="0"/>
                                    <a:ea typeface="Cambria Math" panose="02040503050406030204" pitchFamily="18" charset="0"/>
                                  </a:rPr>
                                  <m:t> </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r>
                                  <a:rPr lang="en-US" sz="1600" b="0" i="1" smtClean="0">
                                    <a:latin typeface="Cambria Math" panose="02040503050406030204" pitchFamily="18" charset="0"/>
                                    <a:ea typeface="Cambria Math" panose="02040503050406030204" pitchFamily="18" charset="0"/>
                                  </a:rPr>
                                  <m:t>&gt;1+</m:t>
                                </m:r>
                                <m:r>
                                  <a:rPr lang="en-US" sz="1600" i="1">
                                    <a:latin typeface="Cambria Math" panose="02040503050406030204" pitchFamily="18" charset="0"/>
                                    <a:ea typeface="Cambria Math" panose="02040503050406030204" pitchFamily="18" charset="0"/>
                                  </a:rPr>
                                  <m:t>𝜖</m:t>
                                </m:r>
                              </m:e>
                            </m:mr>
                            <m:mr>
                              <m:e>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e>
                              <m:e>
                                <m:r>
                                  <m:rPr>
                                    <m:sty m:val="p"/>
                                  </m:rPr>
                                  <a:rPr lang="en-US" sz="1600" b="0" i="0" smtClean="0">
                                    <a:latin typeface="Cambria Math" panose="02040503050406030204" pitchFamily="18" charset="0"/>
                                    <a:ea typeface="Cambria Math" panose="02040503050406030204" pitchFamily="18" charset="0"/>
                                  </a:rPr>
                                  <m:t>else</m:t>
                                </m:r>
                              </m:e>
                            </m:mr>
                          </m:m>
                        </m:e>
                      </m:d>
                    </m:oMath>
                  </m:oMathPara>
                </a14:m>
                <a:endParaRPr lang="en-US" sz="1600"/>
              </a:p>
            </p:txBody>
          </p:sp>
        </mc:Choice>
        <mc:Fallback xmlns="">
          <p:sp>
            <p:nvSpPr>
              <p:cNvPr id="10" name="TextBox 9">
                <a:extLst>
                  <a:ext uri="{FF2B5EF4-FFF2-40B4-BE49-F238E27FC236}">
                    <a16:creationId xmlns:a16="http://schemas.microsoft.com/office/drawing/2014/main" id="{F83D8362-4529-358B-78FC-FD9993D019BF}"/>
                  </a:ext>
                </a:extLst>
              </p:cNvPr>
              <p:cNvSpPr txBox="1">
                <a:spLocks noRot="1" noChangeAspect="1" noMove="1" noResize="1" noEditPoints="1" noAdjustHandles="1" noChangeArrowheads="1" noChangeShapeType="1" noTextEdit="1"/>
              </p:cNvSpPr>
              <p:nvPr/>
            </p:nvSpPr>
            <p:spPr>
              <a:xfrm>
                <a:off x="524666" y="3767464"/>
                <a:ext cx="7199194" cy="1004057"/>
              </a:xfrm>
              <a:prstGeom prst="rect">
                <a:avLst/>
              </a:prstGeom>
              <a:blipFill>
                <a:blip r:embed="rId6"/>
                <a:stretch>
                  <a:fillRect t="-207500" b="-297500"/>
                </a:stretch>
              </a:blipFill>
            </p:spPr>
            <p:txBody>
              <a:bodyPr/>
              <a:lstStyle/>
              <a:p>
                <a:r>
                  <a:rPr lang="en-US">
                    <a:noFill/>
                  </a:rPr>
                  <a:t> </a:t>
                </a:r>
              </a:p>
            </p:txBody>
          </p:sp>
        </mc:Fallback>
      </mc:AlternateContent>
    </p:spTree>
    <p:extLst>
      <p:ext uri="{BB962C8B-B14F-4D97-AF65-F5344CB8AC3E}">
        <p14:creationId xmlns:p14="http://schemas.microsoft.com/office/powerpoint/2010/main" val="28638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D08-2E54-F3EF-0C79-EAF7ED4DE007}"/>
              </a:ext>
            </a:extLst>
          </p:cNvPr>
          <p:cNvSpPr>
            <a:spLocks noGrp="1"/>
          </p:cNvSpPr>
          <p:nvPr>
            <p:ph type="title"/>
          </p:nvPr>
        </p:nvSpPr>
        <p:spPr/>
        <p:txBody>
          <a:bodyPr/>
          <a:lstStyle/>
          <a:p>
            <a:r>
              <a:rPr lang="en-US"/>
              <a:t>Proximal Policy Optimization - Objective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CA30074-D3DF-560E-1ECD-BE0983AC4672}"/>
                  </a:ext>
                </a:extLst>
              </p:cNvPr>
              <p:cNvSpPr>
                <a:spLocks noGrp="1"/>
              </p:cNvSpPr>
              <p:nvPr>
                <p:ph type="body" sz="quarter" idx="16"/>
              </p:nvPr>
            </p:nvSpPr>
            <p:spPr>
              <a:xfrm>
                <a:off x="435307" y="1148603"/>
                <a:ext cx="8511469" cy="3077573"/>
              </a:xfrm>
            </p:spPr>
            <p:txBody>
              <a:bodyPr/>
              <a:lstStyle/>
              <a:p>
                <a:r>
                  <a:rPr lang="en-US"/>
                  <a:t>Remember, the objective is maximizing </a:t>
                </a:r>
                <a14:m>
                  <m:oMath xmlns:m="http://schemas.openxmlformats.org/officeDocument/2006/math">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𝑟</m:t>
                        </m:r>
                      </m:e>
                      <m:sub>
                        <m:r>
                          <a:rPr lang="en-CA" i="1">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oMath>
                </a14:m>
                <a:r>
                  <a:rPr lang="en-US"/>
                  <a:t> without </a:t>
                </a:r>
                <a14:m>
                  <m:oMath xmlns:m="http://schemas.openxmlformats.org/officeDocument/2006/math">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𝑟</m:t>
                        </m:r>
                      </m:e>
                      <m:sub>
                        <m:r>
                          <a:rPr lang="en-CA" i="1">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oMath>
                </a14:m>
                <a:r>
                  <a:rPr lang="en-US"/>
                  <a:t> deviating too much from 1. </a:t>
                </a:r>
              </a:p>
            </p:txBody>
          </p:sp>
        </mc:Choice>
        <mc:Fallback xmlns="">
          <p:sp>
            <p:nvSpPr>
              <p:cNvPr id="3" name="Text Placeholder 2">
                <a:extLst>
                  <a:ext uri="{FF2B5EF4-FFF2-40B4-BE49-F238E27FC236}">
                    <a16:creationId xmlns:a16="http://schemas.microsoft.com/office/drawing/2014/main" id="{5CA30074-D3DF-560E-1ECD-BE0983AC4672}"/>
                  </a:ext>
                </a:extLst>
              </p:cNvPr>
              <p:cNvSpPr>
                <a:spLocks noGrp="1" noRot="1" noChangeAspect="1" noMove="1" noResize="1" noEditPoints="1" noAdjustHandles="1" noChangeArrowheads="1" noChangeShapeType="1" noTextEdit="1"/>
              </p:cNvSpPr>
              <p:nvPr>
                <p:ph type="body" sz="quarter" idx="16"/>
              </p:nvPr>
            </p:nvSpPr>
            <p:spPr>
              <a:xfrm>
                <a:off x="435307" y="1148603"/>
                <a:ext cx="8511469" cy="3077573"/>
              </a:xfrm>
              <a:blipFill>
                <a:blip r:embed="rId3"/>
                <a:stretch>
                  <a:fillRect l="-298" t="-1646"/>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232E5B9B-A4A3-B27A-36E0-F00196B623A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1028" name="Picture 4" descr="文献阅读】Proximal Policy Optimization Algorithms_trpo原文-CSDN博客">
            <a:extLst>
              <a:ext uri="{FF2B5EF4-FFF2-40B4-BE49-F238E27FC236}">
                <a16:creationId xmlns:a16="http://schemas.microsoft.com/office/drawing/2014/main" id="{A9F40F24-F84D-085B-062A-58DBF4AD4F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825"/>
          <a:stretch>
            <a:fillRect/>
          </a:stretch>
        </p:blipFill>
        <p:spPr bwMode="auto">
          <a:xfrm>
            <a:off x="8965" y="1991802"/>
            <a:ext cx="9144000" cy="30775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733686-4354-55AC-7C12-55D95FC94701}"/>
                  </a:ext>
                </a:extLst>
              </p:cNvPr>
              <p:cNvSpPr txBox="1"/>
              <p:nvPr/>
            </p:nvSpPr>
            <p:spPr>
              <a:xfrm>
                <a:off x="2288241" y="2385768"/>
                <a:ext cx="4576482" cy="37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max</m:t>
                          </m:r>
                        </m:e>
                        <m:lim>
                          <m:r>
                            <a:rPr lang="en-US" sz="1400" b="0" i="1" smtClean="0">
                              <a:latin typeface="Cambria Math" panose="02040503050406030204" pitchFamily="18" charset="0"/>
                            </a:rPr>
                            <m:t>𝜃</m:t>
                          </m:r>
                        </m:lim>
                      </m:limLow>
                    </m:oMath>
                  </m:oMathPara>
                </a14:m>
                <a:endParaRPr lang="en-US"/>
              </a:p>
            </p:txBody>
          </p:sp>
        </mc:Choice>
        <mc:Fallback xmlns="">
          <p:sp>
            <p:nvSpPr>
              <p:cNvPr id="6" name="TextBox 5">
                <a:extLst>
                  <a:ext uri="{FF2B5EF4-FFF2-40B4-BE49-F238E27FC236}">
                    <a16:creationId xmlns:a16="http://schemas.microsoft.com/office/drawing/2014/main" id="{4F733686-4354-55AC-7C12-55D95FC94701}"/>
                  </a:ext>
                </a:extLst>
              </p:cNvPr>
              <p:cNvSpPr txBox="1">
                <a:spLocks noRot="1" noChangeAspect="1" noMove="1" noResize="1" noEditPoints="1" noAdjustHandles="1" noChangeArrowheads="1" noChangeShapeType="1" noTextEdit="1"/>
              </p:cNvSpPr>
              <p:nvPr/>
            </p:nvSpPr>
            <p:spPr>
              <a:xfrm>
                <a:off x="2288241" y="2385768"/>
                <a:ext cx="4576482" cy="374205"/>
              </a:xfrm>
              <a:prstGeom prst="rect">
                <a:avLst/>
              </a:prstGeom>
              <a:blipFill>
                <a:blip r:embed="rId5"/>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C0D7DF-8605-26E7-3042-569F84AABA6D}"/>
                  </a:ext>
                </a:extLst>
              </p:cNvPr>
              <p:cNvSpPr txBox="1"/>
              <p:nvPr/>
            </p:nvSpPr>
            <p:spPr>
              <a:xfrm>
                <a:off x="1396353" y="1524640"/>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7" name="TextBox 6">
                <a:extLst>
                  <a:ext uri="{FF2B5EF4-FFF2-40B4-BE49-F238E27FC236}">
                    <a16:creationId xmlns:a16="http://schemas.microsoft.com/office/drawing/2014/main" id="{A2C0D7DF-8605-26E7-3042-569F84AABA6D}"/>
                  </a:ext>
                </a:extLst>
              </p:cNvPr>
              <p:cNvSpPr txBox="1">
                <a:spLocks noRot="1" noChangeAspect="1" noMove="1" noResize="1" noEditPoints="1" noAdjustHandles="1" noChangeArrowheads="1" noChangeShapeType="1" noTextEdit="1"/>
              </p:cNvSpPr>
              <p:nvPr/>
            </p:nvSpPr>
            <p:spPr>
              <a:xfrm>
                <a:off x="1396353" y="1524640"/>
                <a:ext cx="5850541" cy="404983"/>
              </a:xfrm>
              <a:prstGeom prst="rect">
                <a:avLst/>
              </a:prstGeom>
              <a:blipFill>
                <a:blip r:embed="rId6"/>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19377933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D868F0-D0A4-671B-0466-4052AAAA9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F1FBB-FB4A-62C4-14F4-2BA982BAD1FF}"/>
              </a:ext>
            </a:extLst>
          </p:cNvPr>
          <p:cNvSpPr>
            <a:spLocks noGrp="1"/>
          </p:cNvSpPr>
          <p:nvPr>
            <p:ph type="title"/>
          </p:nvPr>
        </p:nvSpPr>
        <p:spPr/>
        <p:txBody>
          <a:bodyPr/>
          <a:lstStyle/>
          <a:p>
            <a:r>
              <a:rPr lang="en-US"/>
              <a:t>Proximal Policy Optimization (PPO)</a:t>
            </a:r>
          </a:p>
        </p:txBody>
      </p:sp>
      <p:sp>
        <p:nvSpPr>
          <p:cNvPr id="3" name="Text Placeholder 2">
            <a:extLst>
              <a:ext uri="{FF2B5EF4-FFF2-40B4-BE49-F238E27FC236}">
                <a16:creationId xmlns:a16="http://schemas.microsoft.com/office/drawing/2014/main" id="{B9006732-D26E-AB8F-0436-26AD16A3BAF3}"/>
              </a:ext>
            </a:extLst>
          </p:cNvPr>
          <p:cNvSpPr>
            <a:spLocks noGrp="1"/>
          </p:cNvSpPr>
          <p:nvPr>
            <p:ph type="body" sz="quarter" idx="16"/>
          </p:nvPr>
        </p:nvSpPr>
        <p:spPr/>
        <p:txBody>
          <a:bodyPr/>
          <a:lstStyle/>
          <a:p>
            <a:r>
              <a:rPr lang="en-US"/>
              <a:t>Let’s say we lowered the probability of the action (</a:t>
            </a:r>
            <a:r>
              <a:rPr lang="en-US" err="1"/>
              <a:t>p_t</a:t>
            </a:r>
            <a:r>
              <a:rPr lang="en-US"/>
              <a:t>(\theta) &lt; 1-\epsilon) and the advantage A &lt; 0 is telling us to push it further down. What will PPO do? </a:t>
            </a:r>
          </a:p>
        </p:txBody>
      </p:sp>
      <p:pic>
        <p:nvPicPr>
          <p:cNvPr id="4" name="Picture 3">
            <a:extLst>
              <a:ext uri="{FF2B5EF4-FFF2-40B4-BE49-F238E27FC236}">
                <a16:creationId xmlns:a16="http://schemas.microsoft.com/office/drawing/2014/main" id="{A73251B3-DE3E-80AA-666D-E80A43B4CEFE}"/>
              </a:ext>
            </a:extLst>
          </p:cNvPr>
          <p:cNvPicPr>
            <a:picLocks noChangeAspect="1"/>
          </p:cNvPicPr>
          <p:nvPr/>
        </p:nvPicPr>
        <p:blipFill>
          <a:blip r:embed="rId3"/>
          <a:stretch>
            <a:fillRect/>
          </a:stretch>
        </p:blipFill>
        <p:spPr>
          <a:xfrm>
            <a:off x="330184" y="2117424"/>
            <a:ext cx="8813816" cy="2429563"/>
          </a:xfrm>
          <a:prstGeom prst="rect">
            <a:avLst/>
          </a:prstGeom>
        </p:spPr>
      </p:pic>
      <p:pic>
        <p:nvPicPr>
          <p:cNvPr id="5" name="Picture 4">
            <a:extLst>
              <a:ext uri="{FF2B5EF4-FFF2-40B4-BE49-F238E27FC236}">
                <a16:creationId xmlns:a16="http://schemas.microsoft.com/office/drawing/2014/main" id="{A317887A-5391-7EDE-30DC-E3354FC140BB}"/>
              </a:ext>
            </a:extLst>
          </p:cNvPr>
          <p:cNvPicPr>
            <a:picLocks noChangeAspect="1"/>
          </p:cNvPicPr>
          <p:nvPr/>
        </p:nvPicPr>
        <p:blipFill>
          <a:blip r:embed="rId4"/>
          <a:stretch>
            <a:fillRect/>
          </a:stretch>
        </p:blipFill>
        <p:spPr>
          <a:xfrm>
            <a:off x="9253" y="4165600"/>
            <a:ext cx="1104900" cy="977900"/>
          </a:xfrm>
          <a:prstGeom prst="rect">
            <a:avLst/>
          </a:prstGeom>
        </p:spPr>
      </p:pic>
      <p:sp>
        <p:nvSpPr>
          <p:cNvPr id="8" name="TextBox 7">
            <a:extLst>
              <a:ext uri="{FF2B5EF4-FFF2-40B4-BE49-F238E27FC236}">
                <a16:creationId xmlns:a16="http://schemas.microsoft.com/office/drawing/2014/main" id="{F3633736-7A2D-A8E6-0405-95C7CD2BDA5B}"/>
              </a:ext>
            </a:extLst>
          </p:cNvPr>
          <p:cNvSpPr txBox="1"/>
          <p:nvPr/>
        </p:nvSpPr>
        <p:spPr>
          <a:xfrm>
            <a:off x="2580743" y="4786201"/>
            <a:ext cx="4572000" cy="261610"/>
          </a:xfrm>
          <a:prstGeom prst="rect">
            <a:avLst/>
          </a:prstGeom>
          <a:noFill/>
        </p:spPr>
        <p:txBody>
          <a:bodyPr wrap="square">
            <a:spAutoFit/>
          </a:bodyPr>
          <a:lstStyle/>
          <a:p>
            <a:r>
              <a:rPr lang="en-US" sz="1100"/>
              <a:t>https://</a:t>
            </a:r>
            <a:r>
              <a:rPr lang="en-US" sz="1100" err="1"/>
              <a:t>fse.studenttheses.ub.rug.nl</a:t>
            </a:r>
            <a:r>
              <a:rPr lang="en-US" sz="1100"/>
              <a:t>/25709/1/mAI_2021_BickD.pdf</a:t>
            </a:r>
          </a:p>
        </p:txBody>
      </p:sp>
      <p:sp>
        <p:nvSpPr>
          <p:cNvPr id="6" name="Rounded Rectangle 5">
            <a:extLst>
              <a:ext uri="{FF2B5EF4-FFF2-40B4-BE49-F238E27FC236}">
                <a16:creationId xmlns:a16="http://schemas.microsoft.com/office/drawing/2014/main" id="{DCAF4F58-1DC3-76AF-93D2-53FBA51D170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4799775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9152-E804-EA51-BBBD-9B630FEFD7B2}"/>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BFAC1F8B-99BB-D5DE-5974-41D80D0AAE57}"/>
              </a:ext>
            </a:extLst>
          </p:cNvPr>
          <p:cNvSpPr>
            <a:spLocks noGrp="1"/>
          </p:cNvSpPr>
          <p:nvPr>
            <p:ph type="body" sz="quarter" idx="16"/>
          </p:nvPr>
        </p:nvSpPr>
        <p:spPr/>
        <p:txBody>
          <a:bodyPr/>
          <a:lstStyle/>
          <a:p>
            <a:r>
              <a:rPr lang="en-US"/>
              <a:t>Attempt 1: Policy gradient (variances are too high) </a:t>
            </a:r>
          </a:p>
          <a:p>
            <a:pPr marL="0" indent="0">
              <a:buNone/>
            </a:pPr>
            <a:endParaRPr lang="en-US"/>
          </a:p>
          <a:p>
            <a:pPr marL="0" indent="0">
              <a:buNone/>
            </a:pPr>
            <a:endParaRPr lang="en-US"/>
          </a:p>
          <a:p>
            <a:r>
              <a:rPr lang="en-US"/>
              <a:t>Attempt 2: TRPO (constrained opt; linearize the problem around the current policy) </a:t>
            </a:r>
          </a:p>
          <a:p>
            <a:endParaRPr lang="en-US"/>
          </a:p>
          <a:p>
            <a:endParaRPr lang="en-US"/>
          </a:p>
          <a:p>
            <a:pPr marL="0" indent="0">
              <a:buNone/>
            </a:pPr>
            <a:endParaRPr lang="en-US"/>
          </a:p>
          <a:p>
            <a:r>
              <a:rPr lang="en-US"/>
              <a:t>Attempt 3: PPO (clip the ratios at some eps): </a:t>
            </a:r>
          </a:p>
          <a:p>
            <a:endParaRPr lang="en-US"/>
          </a:p>
        </p:txBody>
      </p:sp>
      <p:sp>
        <p:nvSpPr>
          <p:cNvPr id="5" name="Rounded Rectangle 4">
            <a:extLst>
              <a:ext uri="{FF2B5EF4-FFF2-40B4-BE49-F238E27FC236}">
                <a16:creationId xmlns:a16="http://schemas.microsoft.com/office/drawing/2014/main" id="{3CAE273B-E2BA-AF0B-73AE-27C024D29AE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6" name="Picture 5" descr="A math equations and formulas&#10;&#10;Description automatically generated with medium confidence">
            <a:extLst>
              <a:ext uri="{FF2B5EF4-FFF2-40B4-BE49-F238E27FC236}">
                <a16:creationId xmlns:a16="http://schemas.microsoft.com/office/drawing/2014/main" id="{DFBE11E9-1C8F-0F0A-3610-3C6053097827}"/>
              </a:ext>
            </a:extLst>
          </p:cNvPr>
          <p:cNvPicPr>
            <a:picLocks noChangeAspect="1"/>
          </p:cNvPicPr>
          <p:nvPr/>
        </p:nvPicPr>
        <p:blipFill>
          <a:blip r:embed="rId2"/>
          <a:srcRect l="27564" t="2890" r="15901" b="70508"/>
          <a:stretch>
            <a:fillRect/>
          </a:stretch>
        </p:blipFill>
        <p:spPr>
          <a:xfrm>
            <a:off x="2809619" y="2646610"/>
            <a:ext cx="3898886" cy="880890"/>
          </a:xfrm>
          <a:prstGeom prst="rect">
            <a:avLst/>
          </a:prstGeom>
        </p:spPr>
      </p:pic>
      <p:pic>
        <p:nvPicPr>
          <p:cNvPr id="2050" name="Picture 2" descr="Proximal Policy Optimization (PPO): The Key to LLM Alignment">
            <a:extLst>
              <a:ext uri="{FF2B5EF4-FFF2-40B4-BE49-F238E27FC236}">
                <a16:creationId xmlns:a16="http://schemas.microsoft.com/office/drawing/2014/main" id="{A6B87529-575F-A195-9756-A082C1201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799" y="3946416"/>
            <a:ext cx="4080933" cy="104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254B7D-26BC-E04E-4FBB-7215C11E9F9B}"/>
                  </a:ext>
                </a:extLst>
              </p:cNvPr>
              <p:cNvSpPr txBox="1"/>
              <p:nvPr/>
            </p:nvSpPr>
            <p:spPr>
              <a:xfrm>
                <a:off x="2218265" y="1693351"/>
                <a:ext cx="4572000" cy="375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PG</m:t>
                          </m:r>
                        </m:sup>
                      </m:sSup>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e>
                      </m:d>
                    </m:oMath>
                  </m:oMathPara>
                </a14:m>
                <a:endParaRPr lang="en-US" sz="1800"/>
              </a:p>
            </p:txBody>
          </p:sp>
        </mc:Choice>
        <mc:Fallback xmlns="">
          <p:sp>
            <p:nvSpPr>
              <p:cNvPr id="10" name="TextBox 9">
                <a:extLst>
                  <a:ext uri="{FF2B5EF4-FFF2-40B4-BE49-F238E27FC236}">
                    <a16:creationId xmlns:a16="http://schemas.microsoft.com/office/drawing/2014/main" id="{55254B7D-26BC-E04E-4FBB-7215C11E9F9B}"/>
                  </a:ext>
                </a:extLst>
              </p:cNvPr>
              <p:cNvSpPr txBox="1">
                <a:spLocks noRot="1" noChangeAspect="1" noMove="1" noResize="1" noEditPoints="1" noAdjustHandles="1" noChangeArrowheads="1" noChangeShapeType="1" noTextEdit="1"/>
              </p:cNvSpPr>
              <p:nvPr/>
            </p:nvSpPr>
            <p:spPr>
              <a:xfrm>
                <a:off x="2218265" y="1693351"/>
                <a:ext cx="4572000" cy="375872"/>
              </a:xfrm>
              <a:prstGeom prst="rect">
                <a:avLst/>
              </a:prstGeom>
              <a:blipFill>
                <a:blip r:embed="rId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5846511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F0223-B57B-2AD0-22DA-1250AA7EF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EA64F-D533-16FC-DCCE-8B8AE780AAA2}"/>
              </a:ext>
            </a:extLst>
          </p:cNvPr>
          <p:cNvSpPr>
            <a:spLocks noGrp="1"/>
          </p:cNvSpPr>
          <p:nvPr>
            <p:ph type="title"/>
          </p:nvPr>
        </p:nvSpPr>
        <p:spPr/>
        <p:txBody>
          <a:bodyPr/>
          <a:lstStyle/>
          <a:p>
            <a:r>
              <a:rPr lang="en-US"/>
              <a:t>Proximal Policy Optimization (PPO)</a:t>
            </a:r>
          </a:p>
        </p:txBody>
      </p:sp>
      <p:sp>
        <p:nvSpPr>
          <p:cNvPr id="3" name="Text Placeholder 2">
            <a:extLst>
              <a:ext uri="{FF2B5EF4-FFF2-40B4-BE49-F238E27FC236}">
                <a16:creationId xmlns:a16="http://schemas.microsoft.com/office/drawing/2014/main" id="{EA02CF7E-BB20-974D-78B2-D5BFBC19A3FD}"/>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AE619199-EF93-61F8-14B3-DECD542E6A53}"/>
              </a:ext>
            </a:extLst>
          </p:cNvPr>
          <p:cNvPicPr>
            <a:picLocks noChangeAspect="1"/>
          </p:cNvPicPr>
          <p:nvPr/>
        </p:nvPicPr>
        <p:blipFill>
          <a:blip r:embed="rId3"/>
          <a:stretch>
            <a:fillRect/>
          </a:stretch>
        </p:blipFill>
        <p:spPr>
          <a:xfrm>
            <a:off x="411693" y="223047"/>
            <a:ext cx="7731122" cy="4932995"/>
          </a:xfrm>
          <a:prstGeom prst="rect">
            <a:avLst/>
          </a:prstGeom>
        </p:spPr>
      </p:pic>
      <p:sp>
        <p:nvSpPr>
          <p:cNvPr id="9" name="TextBox 8">
            <a:extLst>
              <a:ext uri="{FF2B5EF4-FFF2-40B4-BE49-F238E27FC236}">
                <a16:creationId xmlns:a16="http://schemas.microsoft.com/office/drawing/2014/main" id="{5B636200-70DA-E6BB-83E4-18020479FD47}"/>
              </a:ext>
            </a:extLst>
          </p:cNvPr>
          <p:cNvSpPr txBox="1"/>
          <p:nvPr/>
        </p:nvSpPr>
        <p:spPr>
          <a:xfrm>
            <a:off x="7646127" y="4835158"/>
            <a:ext cx="1537063" cy="261610"/>
          </a:xfrm>
          <a:prstGeom prst="rect">
            <a:avLst/>
          </a:prstGeom>
          <a:solidFill>
            <a:schemeClr val="bg1"/>
          </a:solidFill>
        </p:spPr>
        <p:txBody>
          <a:bodyPr wrap="square">
            <a:spAutoFit/>
          </a:bodyPr>
          <a:lstStyle/>
          <a:p>
            <a:r>
              <a:rPr lang="en-US" sz="1100">
                <a:hlinkClick r:id="rId4"/>
              </a:rPr>
              <a:t>Pseudocode source</a:t>
            </a:r>
            <a:endParaRPr lang="en-US" sz="11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13964E-2A0C-C74A-DD11-7C614713BC6E}"/>
                  </a:ext>
                </a:extLst>
              </p:cNvPr>
              <p:cNvSpPr txBox="1"/>
              <p:nvPr/>
            </p:nvSpPr>
            <p:spPr>
              <a:xfrm>
                <a:off x="2938509" y="827428"/>
                <a:ext cx="3067844" cy="50525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a:t>Previous we defined: </a:t>
                </a:r>
                <a:br>
                  <a:rPr lang="en-US" sz="1600"/>
                </a:b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𝐴</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r>
                            <a:rPr lang="en-US" sz="1600" i="1">
                              <a:latin typeface="Cambria Math" panose="02040503050406030204" pitchFamily="18" charset="0"/>
                            </a:rPr>
                            <m:t>, </m:t>
                          </m:r>
                          <m:r>
                            <a:rPr lang="en-US" sz="1600" i="1">
                              <a:latin typeface="Cambria Math" panose="02040503050406030204" pitchFamily="18" charset="0"/>
                            </a:rPr>
                            <m:t>𝑎</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𝑄</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r>
                            <a:rPr lang="en-US" sz="1600" i="1">
                              <a:latin typeface="Cambria Math" panose="02040503050406030204" pitchFamily="18" charset="0"/>
                            </a:rPr>
                            <m:t>, </m:t>
                          </m:r>
                          <m:r>
                            <a:rPr lang="en-US" sz="1600" i="1">
                              <a:latin typeface="Cambria Math" panose="02040503050406030204" pitchFamily="18" charset="0"/>
                            </a:rPr>
                            <m:t>𝑎</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𝑉</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m:oMathPara>
                </a14:m>
                <a:endParaRPr lang="en-US" sz="1600"/>
              </a:p>
            </p:txBody>
          </p:sp>
        </mc:Choice>
        <mc:Fallback xmlns="">
          <p:sp>
            <p:nvSpPr>
              <p:cNvPr id="10" name="TextBox 9">
                <a:extLst>
                  <a:ext uri="{FF2B5EF4-FFF2-40B4-BE49-F238E27FC236}">
                    <a16:creationId xmlns:a16="http://schemas.microsoft.com/office/drawing/2014/main" id="{0C13964E-2A0C-C74A-DD11-7C614713BC6E}"/>
                  </a:ext>
                </a:extLst>
              </p:cNvPr>
              <p:cNvSpPr txBox="1">
                <a:spLocks noRot="1" noChangeAspect="1" noMove="1" noResize="1" noEditPoints="1" noAdjustHandles="1" noChangeArrowheads="1" noChangeShapeType="1" noTextEdit="1"/>
              </p:cNvSpPr>
              <p:nvPr/>
            </p:nvSpPr>
            <p:spPr>
              <a:xfrm>
                <a:off x="2938509" y="827428"/>
                <a:ext cx="3067844" cy="505258"/>
              </a:xfrm>
              <a:prstGeom prst="wedgeRoundRectCallout">
                <a:avLst>
                  <a:gd name="adj1" fmla="val -35716"/>
                  <a:gd name="adj2" fmla="val 75378"/>
                  <a:gd name="adj3" fmla="val 16667"/>
                </a:avLst>
              </a:prstGeom>
              <a:blipFill>
                <a:blip r:embed="rId5"/>
                <a:stretch>
                  <a:fillRect t="-7547"/>
                </a:stretch>
              </a:blipFill>
              <a:ln w="12700"/>
            </p:spPr>
            <p:txBody>
              <a:bodyPr/>
              <a:lstStyle/>
              <a:p>
                <a:r>
                  <a:rPr lang="en-US">
                    <a:noFill/>
                  </a:rPr>
                  <a:t> </a:t>
                </a:r>
              </a:p>
            </p:txBody>
          </p:sp>
        </mc:Fallback>
      </mc:AlternateContent>
      <p:sp>
        <p:nvSpPr>
          <p:cNvPr id="11" name="TextBox 10">
            <a:extLst>
              <a:ext uri="{FF2B5EF4-FFF2-40B4-BE49-F238E27FC236}">
                <a16:creationId xmlns:a16="http://schemas.microsoft.com/office/drawing/2014/main" id="{AACF96A4-74CD-AB05-EC5D-2644C93DC93C}"/>
              </a:ext>
            </a:extLst>
          </p:cNvPr>
          <p:cNvSpPr txBox="1"/>
          <p:nvPr/>
        </p:nvSpPr>
        <p:spPr>
          <a:xfrm>
            <a:off x="5120512" y="1782701"/>
            <a:ext cx="3672197"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a:t>What does it mean that we use advantage here instead of rewards? </a:t>
            </a:r>
          </a:p>
        </p:txBody>
      </p:sp>
      <p:pic>
        <p:nvPicPr>
          <p:cNvPr id="13" name="Picture 12" descr="A black and white image of a mathematical equation&#10;&#10;Description automatically generated">
            <a:extLst>
              <a:ext uri="{FF2B5EF4-FFF2-40B4-BE49-F238E27FC236}">
                <a16:creationId xmlns:a16="http://schemas.microsoft.com/office/drawing/2014/main" id="{1F3FE3A0-B438-7DD0-0861-BFF511636863}"/>
              </a:ext>
            </a:extLst>
          </p:cNvPr>
          <p:cNvPicPr>
            <a:picLocks noChangeAspect="1"/>
          </p:cNvPicPr>
          <p:nvPr/>
        </p:nvPicPr>
        <p:blipFill>
          <a:blip r:embed="rId6"/>
          <a:stretch>
            <a:fillRect/>
          </a:stretch>
        </p:blipFill>
        <p:spPr>
          <a:xfrm>
            <a:off x="5938620" y="2912502"/>
            <a:ext cx="2334280" cy="341082"/>
          </a:xfrm>
          <a:prstGeom prst="rect">
            <a:avLst/>
          </a:prstGeom>
        </p:spPr>
      </p:pic>
      <p:sp>
        <p:nvSpPr>
          <p:cNvPr id="4" name="TextBox 3">
            <a:extLst>
              <a:ext uri="{FF2B5EF4-FFF2-40B4-BE49-F238E27FC236}">
                <a16:creationId xmlns:a16="http://schemas.microsoft.com/office/drawing/2014/main" id="{57BBB862-CE28-9FA9-3FB0-0FD39DE07D32}"/>
              </a:ext>
            </a:extLst>
          </p:cNvPr>
          <p:cNvSpPr txBox="1"/>
          <p:nvPr/>
        </p:nvSpPr>
        <p:spPr>
          <a:xfrm>
            <a:off x="2384611" y="4862616"/>
            <a:ext cx="4572000" cy="261610"/>
          </a:xfrm>
          <a:prstGeom prst="rect">
            <a:avLst/>
          </a:prstGeom>
          <a:noFill/>
        </p:spPr>
        <p:txBody>
          <a:bodyPr wrap="square">
            <a:spAutoFit/>
          </a:bodyPr>
          <a:lstStyle/>
          <a:p>
            <a:pPr algn="ctr"/>
            <a:r>
              <a:rPr lang="en-US" sz="1100">
                <a:hlinkClick r:id="rId7"/>
              </a:rPr>
              <a:t>Schulman et al. 2017, Proximal Policy Optimization Algorithms</a:t>
            </a:r>
            <a:endParaRPr lang="en-US" sz="1100"/>
          </a:p>
        </p:txBody>
      </p:sp>
      <p:sp>
        <p:nvSpPr>
          <p:cNvPr id="5" name="Rounded Rectangle 4">
            <a:extLst>
              <a:ext uri="{FF2B5EF4-FFF2-40B4-BE49-F238E27FC236}">
                <a16:creationId xmlns:a16="http://schemas.microsoft.com/office/drawing/2014/main" id="{A6CC398C-F951-039A-101A-2103AF9EF83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6" name="TextBox 5">
            <a:extLst>
              <a:ext uri="{FF2B5EF4-FFF2-40B4-BE49-F238E27FC236}">
                <a16:creationId xmlns:a16="http://schemas.microsoft.com/office/drawing/2014/main" id="{936B59E6-0444-96D6-1D11-A40C98A8490A}"/>
              </a:ext>
            </a:extLst>
          </p:cNvPr>
          <p:cNvSpPr txBox="1"/>
          <p:nvPr/>
        </p:nvSpPr>
        <p:spPr>
          <a:xfrm>
            <a:off x="6641044" y="3679573"/>
            <a:ext cx="2334280" cy="566578"/>
          </a:xfrm>
          <a:prstGeom prst="wedgeRoundRectCallout">
            <a:avLst>
              <a:gd name="adj1" fmla="val -44463"/>
              <a:gd name="adj2" fmla="val -828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a:t>Question: where do we compute Q </a:t>
            </a:r>
            <a:r>
              <a:rPr lang="en-US" sz="1600" err="1"/>
              <a:t>func</a:t>
            </a:r>
            <a:r>
              <a:rPr lang="en-US" sz="1600"/>
              <a:t>? </a:t>
            </a:r>
          </a:p>
        </p:txBody>
      </p:sp>
    </p:spTree>
    <p:extLst>
      <p:ext uri="{BB962C8B-B14F-4D97-AF65-F5344CB8AC3E}">
        <p14:creationId xmlns:p14="http://schemas.microsoft.com/office/powerpoint/2010/main" val="11733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746624"/>
            <a:ext cx="8519582"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hlinkClick r:id="rId2"/>
              </a:rPr>
              <a:t>Super-NaturalInstructions: Generalization via Declarative Instructions on 1600+ NLP Tasks, Wang et al. 2022</a:t>
            </a:r>
            <a:endParaRPr lang="en-US" sz="1050">
              <a:solidFill>
                <a:srgbClr val="595959"/>
              </a:solidFill>
              <a:latin typeface="Corbel"/>
              <a:cs typeface="Arial"/>
            </a:endParaRPr>
          </a:p>
          <a:p>
            <a:pPr algn="ctr"/>
            <a:r>
              <a:rPr lang="en-US" sz="1050" spc="-10">
                <a:latin typeface="Calibri"/>
                <a:cs typeface="Calibri"/>
              </a:rPr>
              <a:t>Cross-</a:t>
            </a:r>
            <a:r>
              <a:rPr lang="en-US" sz="1050" spc="-20">
                <a:latin typeface="Calibri"/>
                <a:cs typeface="Calibri"/>
              </a:rPr>
              <a:t>Task</a:t>
            </a:r>
            <a:r>
              <a:rPr lang="en-US" sz="1050" spc="-30">
                <a:latin typeface="Calibri"/>
                <a:cs typeface="Calibri"/>
              </a:rPr>
              <a:t> </a:t>
            </a:r>
            <a:r>
              <a:rPr lang="en-US" sz="1050">
                <a:latin typeface="Calibri"/>
                <a:cs typeface="Calibri"/>
              </a:rPr>
              <a:t>Generalization</a:t>
            </a:r>
            <a:r>
              <a:rPr lang="en-US" sz="1050" spc="-15">
                <a:latin typeface="Calibri"/>
                <a:cs typeface="Calibri"/>
              </a:rPr>
              <a:t> </a:t>
            </a:r>
            <a:r>
              <a:rPr lang="en-US" sz="1050">
                <a:latin typeface="Calibri"/>
                <a:cs typeface="Calibri"/>
              </a:rPr>
              <a:t>via</a:t>
            </a:r>
            <a:r>
              <a:rPr lang="en-US" sz="1050" spc="-15">
                <a:latin typeface="Calibri"/>
                <a:cs typeface="Calibri"/>
              </a:rPr>
              <a:t> </a:t>
            </a:r>
            <a:r>
              <a:rPr lang="en-US" sz="1050">
                <a:latin typeface="Calibri"/>
                <a:cs typeface="Calibri"/>
              </a:rPr>
              <a:t>Natural</a:t>
            </a:r>
            <a:r>
              <a:rPr lang="en-US" sz="1050" spc="-15">
                <a:latin typeface="Calibri"/>
                <a:cs typeface="Calibri"/>
              </a:rPr>
              <a:t> </a:t>
            </a:r>
            <a:r>
              <a:rPr lang="en-US" sz="1050">
                <a:latin typeface="Calibri"/>
                <a:cs typeface="Calibri"/>
              </a:rPr>
              <a:t>Language</a:t>
            </a:r>
            <a:r>
              <a:rPr lang="en-US" sz="1050" spc="-15">
                <a:latin typeface="Calibri"/>
                <a:cs typeface="Calibri"/>
              </a:rPr>
              <a:t> </a:t>
            </a:r>
            <a:r>
              <a:rPr lang="en-US" sz="1050" spc="-10">
                <a:latin typeface="Calibri"/>
                <a:cs typeface="Calibri"/>
              </a:rPr>
              <a:t>Crowdsourcing</a:t>
            </a:r>
            <a:r>
              <a:rPr lang="en-US" sz="1050" spc="-20">
                <a:latin typeface="Calibri"/>
                <a:cs typeface="Calibri"/>
              </a:rPr>
              <a:t> </a:t>
            </a:r>
            <a:r>
              <a:rPr lang="en-US" sz="1050">
                <a:latin typeface="Calibri"/>
                <a:cs typeface="Calibri"/>
              </a:rPr>
              <a:t>Instructions</a:t>
            </a:r>
            <a:r>
              <a:rPr lang="en-US" sz="1050" spc="-15">
                <a:latin typeface="Calibri"/>
                <a:cs typeface="Calibri"/>
              </a:rPr>
              <a:t> </a:t>
            </a:r>
            <a:r>
              <a:rPr lang="en-US" sz="1050">
                <a:latin typeface="Calibri"/>
                <a:cs typeface="Calibri"/>
              </a:rPr>
              <a:t>(Mishra</a:t>
            </a:r>
            <a:r>
              <a:rPr lang="en-US" sz="1050" spc="-15">
                <a:latin typeface="Calibri"/>
                <a:cs typeface="Calibri"/>
              </a:rPr>
              <a:t> </a:t>
            </a:r>
            <a:r>
              <a:rPr lang="en-US" sz="1050">
                <a:latin typeface="Calibri"/>
                <a:cs typeface="Calibri"/>
              </a:rPr>
              <a:t>et</a:t>
            </a:r>
            <a:r>
              <a:rPr lang="en-US" sz="1050" spc="-15">
                <a:latin typeface="Calibri"/>
                <a:cs typeface="Calibri"/>
              </a:rPr>
              <a:t> </a:t>
            </a:r>
            <a:r>
              <a:rPr lang="en-US" sz="1050">
                <a:latin typeface="Calibri"/>
                <a:cs typeface="Calibri"/>
              </a:rPr>
              <a:t>al.,</a:t>
            </a:r>
            <a:r>
              <a:rPr lang="en-US" sz="1050" spc="-15">
                <a:latin typeface="Calibri"/>
                <a:cs typeface="Calibri"/>
              </a:rPr>
              <a:t> </a:t>
            </a:r>
            <a:r>
              <a:rPr lang="en-US" sz="1050" spc="-10">
                <a:latin typeface="Calibri"/>
                <a:cs typeface="Calibri"/>
              </a:rPr>
              <a:t>2022)</a:t>
            </a:r>
            <a:endParaRPr lang="en-US" sz="1050">
              <a:latin typeface="Calibri"/>
              <a:cs typeface="Calibri"/>
            </a:endParaRPr>
          </a:p>
        </p:txBody>
      </p:sp>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3"/>
          <a:srcRect r="67457"/>
          <a:stretch/>
        </p:blipFill>
        <p:spPr>
          <a:xfrm>
            <a:off x="1321357" y="1214588"/>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3"/>
          <a:srcRect l="68587"/>
          <a:stretch/>
        </p:blipFill>
        <p:spPr>
          <a:xfrm>
            <a:off x="4400176" y="1214587"/>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1090791" y="3721079"/>
            <a:ext cx="7024509" cy="892245"/>
          </a:xfrm>
          <a:prstGeom prst="wedgeRoundRectCallout">
            <a:avLst>
              <a:gd name="adj1" fmla="val -9817"/>
              <a:gd name="adj2" fmla="val -4472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Linear growth</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of model performance </a:t>
            </a:r>
            <a:b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with </a:t>
            </a: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exponential</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increase in </a:t>
            </a: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observed tasks</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and </a:t>
            </a: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model size</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957933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03F9-9FEB-60A6-F2DD-79AF96B09C7F}"/>
              </a:ext>
            </a:extLst>
          </p:cNvPr>
          <p:cNvSpPr>
            <a:spLocks noGrp="1"/>
          </p:cNvSpPr>
          <p:nvPr>
            <p:ph type="title"/>
          </p:nvPr>
        </p:nvSpPr>
        <p:spPr/>
        <p:txBody>
          <a:bodyPr/>
          <a:lstStyle/>
          <a:p>
            <a:r>
              <a:rPr lang="en-US"/>
              <a:t>PPO: The Overall Objective</a:t>
            </a:r>
          </a:p>
        </p:txBody>
      </p:sp>
      <p:sp>
        <p:nvSpPr>
          <p:cNvPr id="3" name="Text Placeholder 2">
            <a:extLst>
              <a:ext uri="{FF2B5EF4-FFF2-40B4-BE49-F238E27FC236}">
                <a16:creationId xmlns:a16="http://schemas.microsoft.com/office/drawing/2014/main" id="{506EB7FB-19DD-1F40-BADC-CDBEB45462FE}"/>
              </a:ext>
            </a:extLst>
          </p:cNvPr>
          <p:cNvSpPr>
            <a:spLocks noGrp="1"/>
          </p:cNvSpPr>
          <p:nvPr>
            <p:ph type="body" sz="quarter" idx="16"/>
          </p:nvPr>
        </p:nvSpPr>
        <p:spPr/>
        <p:txBody>
          <a:bodyPr/>
          <a:lstStyle/>
          <a:p>
            <a:endParaRPr lang="en-US"/>
          </a:p>
        </p:txBody>
      </p:sp>
      <p:pic>
        <p:nvPicPr>
          <p:cNvPr id="5" name="Picture 4" descr="A diagram of equations and formulas&#10;&#10;Description automatically generated with medium confidence">
            <a:extLst>
              <a:ext uri="{FF2B5EF4-FFF2-40B4-BE49-F238E27FC236}">
                <a16:creationId xmlns:a16="http://schemas.microsoft.com/office/drawing/2014/main" id="{7302FFE5-5E59-9A46-4663-9AF9B810A7F6}"/>
              </a:ext>
            </a:extLst>
          </p:cNvPr>
          <p:cNvPicPr>
            <a:picLocks noChangeAspect="1"/>
          </p:cNvPicPr>
          <p:nvPr/>
        </p:nvPicPr>
        <p:blipFill>
          <a:blip r:embed="rId3"/>
          <a:stretch>
            <a:fillRect/>
          </a:stretch>
        </p:blipFill>
        <p:spPr>
          <a:xfrm>
            <a:off x="846934" y="1319810"/>
            <a:ext cx="7772400" cy="3148413"/>
          </a:xfrm>
          <a:prstGeom prst="rect">
            <a:avLst/>
          </a:prstGeom>
        </p:spPr>
      </p:pic>
      <p:sp>
        <p:nvSpPr>
          <p:cNvPr id="4" name="Rounded Rectangle 3">
            <a:extLst>
              <a:ext uri="{FF2B5EF4-FFF2-40B4-BE49-F238E27FC236}">
                <a16:creationId xmlns:a16="http://schemas.microsoft.com/office/drawing/2014/main" id="{5D2C04F0-D671-3426-FDCA-1473A3C19DC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26462744"/>
      </p:ext>
    </p:extLst>
  </p:cSld>
  <p:clrMapOvr>
    <a:masterClrMapping/>
  </p:clrMapOvr>
  <p:extLst>
    <p:ext uri="{6950BFC3-D8DA-4A85-94F7-54DA5524770B}">
      <p188:commentRel xmlns:p188="http://schemas.microsoft.com/office/powerpoint/2018/8/main" r:id="rId2"/>
    </p:ext>
  </p:extLs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F9BE-BA43-BE15-8C5D-C8384956E301}"/>
              </a:ext>
            </a:extLst>
          </p:cNvPr>
          <p:cNvSpPr>
            <a:spLocks noGrp="1"/>
          </p:cNvSpPr>
          <p:nvPr>
            <p:ph type="title"/>
          </p:nvPr>
        </p:nvSpPr>
        <p:spPr/>
        <p:txBody>
          <a:bodyPr/>
          <a:lstStyle/>
          <a:p>
            <a:r>
              <a:rPr lang="en-US"/>
              <a:t>Generalized Advantage Estimate</a:t>
            </a:r>
          </a:p>
        </p:txBody>
      </p:sp>
      <p:sp>
        <p:nvSpPr>
          <p:cNvPr id="3" name="Text Placeholder 2">
            <a:extLst>
              <a:ext uri="{FF2B5EF4-FFF2-40B4-BE49-F238E27FC236}">
                <a16:creationId xmlns:a16="http://schemas.microsoft.com/office/drawing/2014/main" id="{82CD00AD-CEDC-3FF9-C233-60724AB34BA2}"/>
              </a:ext>
            </a:extLst>
          </p:cNvPr>
          <p:cNvSpPr>
            <a:spLocks noGrp="1"/>
          </p:cNvSpPr>
          <p:nvPr>
            <p:ph type="body" sz="quarter" idx="16"/>
          </p:nvPr>
        </p:nvSpPr>
        <p:spPr/>
        <p:txBody>
          <a:bodyPr/>
          <a:lstStyle/>
          <a:p>
            <a:r>
              <a:rPr lang="en-US"/>
              <a:t>Another technique for reducing variance. </a:t>
            </a:r>
          </a:p>
          <a:p>
            <a:r>
              <a:rPr lang="en-US"/>
              <a:t>Idea: Use a weighted sum of k-step advantage estimates.</a:t>
            </a:r>
          </a:p>
          <a:p>
            <a:endParaRPr lang="en-US"/>
          </a:p>
          <a:p>
            <a:endParaRPr lang="en-US"/>
          </a:p>
          <a:p>
            <a:endParaRPr lang="en-US"/>
          </a:p>
          <a:p>
            <a:endParaRPr lang="en-US"/>
          </a:p>
          <a:p>
            <a:endParaRPr lang="en-US"/>
          </a:p>
          <a:p>
            <a:endParaRPr lang="en-US"/>
          </a:p>
          <a:p>
            <a:pPr>
              <a:buFont typeface="Arial" panose="020B0604020202020204" pitchFamily="34" charset="0"/>
              <a:buChar char="•"/>
            </a:pPr>
            <a:r>
              <a:rPr lang="el-GR"/>
              <a:t>λ: </a:t>
            </a:r>
            <a:r>
              <a:rPr lang="en-US"/>
              <a:t>GAE parameter that controls </a:t>
            </a:r>
            <a:r>
              <a:rPr lang="en-US" b="1"/>
              <a:t>bias-variance tradeoff</a:t>
            </a:r>
            <a:endParaRPr lang="en-US"/>
          </a:p>
          <a:p>
            <a:pPr marL="742950" lvl="1" indent="-285750">
              <a:buFont typeface="Arial" panose="020B0604020202020204" pitchFamily="34" charset="0"/>
              <a:buChar char="•"/>
            </a:pPr>
            <a:r>
              <a:rPr lang="el-GR"/>
              <a:t>λ =1: </a:t>
            </a:r>
            <a:r>
              <a:rPr lang="en-US"/>
              <a:t>recovers Monte Carlo estimate (high variance, low bias)</a:t>
            </a:r>
          </a:p>
          <a:p>
            <a:pPr marL="742950" lvl="1" indent="-285750">
              <a:buFont typeface="Arial" panose="020B0604020202020204" pitchFamily="34" charset="0"/>
              <a:buChar char="•"/>
            </a:pPr>
            <a:r>
              <a:rPr lang="el-GR"/>
              <a:t>λ =0: </a:t>
            </a:r>
            <a:r>
              <a:rPr lang="en-US"/>
              <a:t>uses 1-step TD only (low variance, high bias)</a:t>
            </a:r>
          </a:p>
          <a:p>
            <a:endParaRPr lang="en-US"/>
          </a:p>
        </p:txBody>
      </p:sp>
      <p:pic>
        <p:nvPicPr>
          <p:cNvPr id="6" name="Picture 5" descr="A mathematical symbols and symbols&#10;&#10;AI-generated content may be incorrect.">
            <a:extLst>
              <a:ext uri="{FF2B5EF4-FFF2-40B4-BE49-F238E27FC236}">
                <a16:creationId xmlns:a16="http://schemas.microsoft.com/office/drawing/2014/main" id="{4369D833-6A52-E60B-8342-24FA9ED9FBC8}"/>
              </a:ext>
            </a:extLst>
          </p:cNvPr>
          <p:cNvPicPr>
            <a:picLocks noChangeAspect="1"/>
          </p:cNvPicPr>
          <p:nvPr/>
        </p:nvPicPr>
        <p:blipFill>
          <a:blip r:embed="rId2"/>
          <a:stretch>
            <a:fillRect/>
          </a:stretch>
        </p:blipFill>
        <p:spPr>
          <a:xfrm>
            <a:off x="1407885" y="1961060"/>
            <a:ext cx="2702379" cy="825872"/>
          </a:xfrm>
          <a:prstGeom prst="rect">
            <a:avLst/>
          </a:prstGeom>
        </p:spPr>
      </p:pic>
      <p:pic>
        <p:nvPicPr>
          <p:cNvPr id="8" name="Picture 7" descr="A black text on a white background&#10;&#10;AI-generated content may be incorrect.">
            <a:extLst>
              <a:ext uri="{FF2B5EF4-FFF2-40B4-BE49-F238E27FC236}">
                <a16:creationId xmlns:a16="http://schemas.microsoft.com/office/drawing/2014/main" id="{755268A8-A6DB-F258-F284-EB02E8EE772B}"/>
              </a:ext>
            </a:extLst>
          </p:cNvPr>
          <p:cNvPicPr>
            <a:picLocks noChangeAspect="1"/>
          </p:cNvPicPr>
          <p:nvPr/>
        </p:nvPicPr>
        <p:blipFill>
          <a:blip r:embed="rId3"/>
          <a:stretch>
            <a:fillRect/>
          </a:stretch>
        </p:blipFill>
        <p:spPr>
          <a:xfrm>
            <a:off x="4749799" y="2060902"/>
            <a:ext cx="3503048" cy="655683"/>
          </a:xfrm>
          <a:prstGeom prst="rect">
            <a:avLst/>
          </a:prstGeom>
        </p:spPr>
      </p:pic>
      <p:sp>
        <p:nvSpPr>
          <p:cNvPr id="10" name="TextBox 9">
            <a:extLst>
              <a:ext uri="{FF2B5EF4-FFF2-40B4-BE49-F238E27FC236}">
                <a16:creationId xmlns:a16="http://schemas.microsoft.com/office/drawing/2014/main" id="{F76C857C-1EA8-C3E5-08FA-34C3A42F6C17}"/>
              </a:ext>
            </a:extLst>
          </p:cNvPr>
          <p:cNvSpPr txBox="1"/>
          <p:nvPr/>
        </p:nvSpPr>
        <p:spPr>
          <a:xfrm>
            <a:off x="5043716" y="2673043"/>
            <a:ext cx="3243942" cy="307777"/>
          </a:xfrm>
          <a:prstGeom prst="rect">
            <a:avLst/>
          </a:prstGeom>
          <a:noFill/>
        </p:spPr>
        <p:txBody>
          <a:bodyPr wrap="square">
            <a:spAutoFit/>
          </a:bodyPr>
          <a:lstStyle/>
          <a:p>
            <a:r>
              <a:rPr lang="en-US"/>
              <a:t>(the </a:t>
            </a:r>
            <a:r>
              <a:rPr lang="en-US" b="1"/>
              <a:t>temporal difference (TD) error)</a:t>
            </a:r>
            <a:endParaRPr lang="en-US"/>
          </a:p>
        </p:txBody>
      </p:sp>
      <p:pic>
        <p:nvPicPr>
          <p:cNvPr id="11" name="Picture 10">
            <a:extLst>
              <a:ext uri="{FF2B5EF4-FFF2-40B4-BE49-F238E27FC236}">
                <a16:creationId xmlns:a16="http://schemas.microsoft.com/office/drawing/2014/main" id="{60C6880C-EED2-DF89-B7FB-721754574D57}"/>
              </a:ext>
            </a:extLst>
          </p:cNvPr>
          <p:cNvPicPr>
            <a:picLocks noChangeAspect="1"/>
          </p:cNvPicPr>
          <p:nvPr/>
        </p:nvPicPr>
        <p:blipFill>
          <a:blip r:embed="rId4"/>
          <a:stretch>
            <a:fillRect/>
          </a:stretch>
        </p:blipFill>
        <p:spPr>
          <a:xfrm>
            <a:off x="2105964" y="3031812"/>
            <a:ext cx="4932071" cy="593828"/>
          </a:xfrm>
          <a:prstGeom prst="rect">
            <a:avLst/>
          </a:prstGeom>
        </p:spPr>
      </p:pic>
    </p:spTree>
    <p:extLst>
      <p:ext uri="{BB962C8B-B14F-4D97-AF65-F5344CB8AC3E}">
        <p14:creationId xmlns:p14="http://schemas.microsoft.com/office/powerpoint/2010/main" val="17732085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170AF-957B-CF44-ADC1-E44F7229925A}"/>
              </a:ext>
            </a:extLst>
          </p:cNvPr>
          <p:cNvSpPr>
            <a:spLocks noGrp="1"/>
          </p:cNvSpPr>
          <p:nvPr>
            <p:ph type="title"/>
          </p:nvPr>
        </p:nvSpPr>
        <p:spPr/>
        <p:txBody>
          <a:bodyPr/>
          <a:lstStyle/>
          <a:p>
            <a:r>
              <a:rPr lang="en-US"/>
              <a:t>GAE’s correctness </a:t>
            </a:r>
          </a:p>
        </p:txBody>
      </p:sp>
      <p:sp>
        <p:nvSpPr>
          <p:cNvPr id="3" name="Text Placeholder 2">
            <a:extLst>
              <a:ext uri="{FF2B5EF4-FFF2-40B4-BE49-F238E27FC236}">
                <a16:creationId xmlns:a16="http://schemas.microsoft.com/office/drawing/2014/main" id="{E10C776D-8ABC-969D-D4B6-A0A51BB6D3DF}"/>
              </a:ext>
            </a:extLst>
          </p:cNvPr>
          <p:cNvSpPr>
            <a:spLocks noGrp="1"/>
          </p:cNvSpPr>
          <p:nvPr>
            <p:ph type="body" sz="quarter" idx="16"/>
          </p:nvPr>
        </p:nvSpPr>
        <p:spPr/>
        <p:txBody>
          <a:bodyPr/>
          <a:lstStyle/>
          <a:p>
            <a:r>
              <a:rPr lang="en-US"/>
              <a:t>Previously we defined</a:t>
            </a:r>
          </a:p>
          <a:p>
            <a:endParaRPr lang="en-US"/>
          </a:p>
          <a:p>
            <a:r>
              <a:rPr lang="en-US"/>
              <a:t>We can approximate Q with 1-step temporal difference (TD):  </a:t>
            </a:r>
          </a:p>
          <a:p>
            <a:endParaRPr lang="en-US"/>
          </a:p>
          <a:p>
            <a:endParaRPr lang="en-US"/>
          </a:p>
          <a:p>
            <a:r>
              <a:rPr lang="en-US"/>
              <a:t>We can re-write Advantage with this approximation: </a:t>
            </a:r>
          </a:p>
          <a:p>
            <a:endParaRPr lang="en-US"/>
          </a:p>
          <a:p>
            <a:pPr marL="0" indent="0">
              <a:buNone/>
            </a:pPr>
            <a:endParaRPr lang="en-US"/>
          </a:p>
          <a:p>
            <a:r>
              <a:rPr lang="en-US"/>
              <a:t>We can extend it to multi-step advantage function. </a:t>
            </a:r>
          </a:p>
        </p:txBody>
      </p:sp>
      <p:pic>
        <p:nvPicPr>
          <p:cNvPr id="4" name="Picture 3">
            <a:extLst>
              <a:ext uri="{FF2B5EF4-FFF2-40B4-BE49-F238E27FC236}">
                <a16:creationId xmlns:a16="http://schemas.microsoft.com/office/drawing/2014/main" id="{D42E64FF-047E-551C-DAEE-CBA6CC0606F4}"/>
              </a:ext>
            </a:extLst>
          </p:cNvPr>
          <p:cNvPicPr>
            <a:picLocks noChangeAspect="1"/>
          </p:cNvPicPr>
          <p:nvPr/>
        </p:nvPicPr>
        <p:blipFill>
          <a:blip r:embed="rId2"/>
          <a:stretch>
            <a:fillRect/>
          </a:stretch>
        </p:blipFill>
        <p:spPr>
          <a:xfrm>
            <a:off x="3133752" y="1302789"/>
            <a:ext cx="2984500" cy="533400"/>
          </a:xfrm>
          <a:prstGeom prst="rect">
            <a:avLst/>
          </a:prstGeom>
        </p:spPr>
      </p:pic>
      <p:pic>
        <p:nvPicPr>
          <p:cNvPr id="5" name="Picture 4">
            <a:extLst>
              <a:ext uri="{FF2B5EF4-FFF2-40B4-BE49-F238E27FC236}">
                <a16:creationId xmlns:a16="http://schemas.microsoft.com/office/drawing/2014/main" id="{54670C9F-A4FC-2850-9D34-3DAB60A848FA}"/>
              </a:ext>
            </a:extLst>
          </p:cNvPr>
          <p:cNvPicPr>
            <a:picLocks noChangeAspect="1"/>
          </p:cNvPicPr>
          <p:nvPr/>
        </p:nvPicPr>
        <p:blipFill>
          <a:blip r:embed="rId3"/>
          <a:stretch>
            <a:fillRect/>
          </a:stretch>
        </p:blipFill>
        <p:spPr>
          <a:xfrm>
            <a:off x="3218151" y="2433415"/>
            <a:ext cx="3568700" cy="622300"/>
          </a:xfrm>
          <a:prstGeom prst="rect">
            <a:avLst/>
          </a:prstGeom>
        </p:spPr>
      </p:pic>
      <p:pic>
        <p:nvPicPr>
          <p:cNvPr id="7" name="Picture 6">
            <a:extLst>
              <a:ext uri="{FF2B5EF4-FFF2-40B4-BE49-F238E27FC236}">
                <a16:creationId xmlns:a16="http://schemas.microsoft.com/office/drawing/2014/main" id="{60636D59-03BA-394F-F4D3-72FEDD11AC84}"/>
              </a:ext>
            </a:extLst>
          </p:cNvPr>
          <p:cNvPicPr>
            <a:picLocks noChangeAspect="1"/>
          </p:cNvPicPr>
          <p:nvPr/>
        </p:nvPicPr>
        <p:blipFill>
          <a:blip r:embed="rId4"/>
          <a:stretch>
            <a:fillRect/>
          </a:stretch>
        </p:blipFill>
        <p:spPr>
          <a:xfrm>
            <a:off x="1797379" y="3398941"/>
            <a:ext cx="5930900" cy="508000"/>
          </a:xfrm>
          <a:prstGeom prst="rect">
            <a:avLst/>
          </a:prstGeom>
        </p:spPr>
      </p:pic>
    </p:spTree>
    <p:extLst>
      <p:ext uri="{BB962C8B-B14F-4D97-AF65-F5344CB8AC3E}">
        <p14:creationId xmlns:p14="http://schemas.microsoft.com/office/powerpoint/2010/main" val="12198642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1EBE3-2288-4DD8-4D45-E0592CF7EC2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63733F4-1491-9E4A-C5F6-8B300113DF21}"/>
              </a:ext>
            </a:extLst>
          </p:cNvPr>
          <p:cNvSpPr>
            <a:spLocks noGrp="1"/>
          </p:cNvSpPr>
          <p:nvPr>
            <p:ph type="body" sz="quarter" idx="16"/>
          </p:nvPr>
        </p:nvSpPr>
        <p:spPr/>
        <p:txBody>
          <a:bodyPr/>
          <a:lstStyle/>
          <a:p>
            <a:pPr marL="0" indent="0">
              <a:buNone/>
            </a:pPr>
            <a:endParaRPr lang="en-US"/>
          </a:p>
        </p:txBody>
      </p:sp>
      <p:sp>
        <p:nvSpPr>
          <p:cNvPr id="14" name="TextBox 13">
            <a:extLst>
              <a:ext uri="{FF2B5EF4-FFF2-40B4-BE49-F238E27FC236}">
                <a16:creationId xmlns:a16="http://schemas.microsoft.com/office/drawing/2014/main" id="{92282F6A-6237-0549-9631-8C57C5B1385E}"/>
              </a:ext>
            </a:extLst>
          </p:cNvPr>
          <p:cNvSpPr txBox="1"/>
          <p:nvPr/>
        </p:nvSpPr>
        <p:spPr>
          <a:xfrm>
            <a:off x="1427259" y="4937868"/>
            <a:ext cx="6571752" cy="261610"/>
          </a:xfrm>
          <a:prstGeom prst="rect">
            <a:avLst/>
          </a:prstGeom>
          <a:noFill/>
        </p:spPr>
        <p:txBody>
          <a:bodyPr wrap="square">
            <a:spAutoFit/>
          </a:bodyPr>
          <a:lstStyle/>
          <a:p>
            <a:pPr algn="ctr"/>
            <a:r>
              <a:rPr lang="en-US" sz="1100"/>
              <a:t>High-Dimensional Continuous Control Using Generalized Advantage Estimation, 2015 </a:t>
            </a:r>
          </a:p>
        </p:txBody>
      </p:sp>
      <p:pic>
        <p:nvPicPr>
          <p:cNvPr id="15" name="Picture 14">
            <a:extLst>
              <a:ext uri="{FF2B5EF4-FFF2-40B4-BE49-F238E27FC236}">
                <a16:creationId xmlns:a16="http://schemas.microsoft.com/office/drawing/2014/main" id="{6E58DD2B-DB56-AF1C-0A91-0E75C727D927}"/>
              </a:ext>
            </a:extLst>
          </p:cNvPr>
          <p:cNvPicPr>
            <a:picLocks noChangeAspect="1"/>
          </p:cNvPicPr>
          <p:nvPr/>
        </p:nvPicPr>
        <p:blipFill>
          <a:blip r:embed="rId3"/>
          <a:srcRect b="2127"/>
          <a:stretch>
            <a:fillRect/>
          </a:stretch>
        </p:blipFill>
        <p:spPr>
          <a:xfrm>
            <a:off x="818698" y="15981"/>
            <a:ext cx="7508555" cy="4893371"/>
          </a:xfrm>
          <a:prstGeom prst="rect">
            <a:avLst/>
          </a:prstGeom>
        </p:spPr>
      </p:pic>
    </p:spTree>
    <p:extLst>
      <p:ext uri="{BB962C8B-B14F-4D97-AF65-F5344CB8AC3E}">
        <p14:creationId xmlns:p14="http://schemas.microsoft.com/office/powerpoint/2010/main" val="30503263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0D85-F009-9B20-70B7-5AEAAAAB4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E646C-5F18-9BA7-1D8A-54E4D9FF3327}"/>
              </a:ext>
            </a:extLst>
          </p:cNvPr>
          <p:cNvSpPr>
            <a:spLocks noGrp="1"/>
          </p:cNvSpPr>
          <p:nvPr>
            <p:ph type="title"/>
          </p:nvPr>
        </p:nvSpPr>
        <p:spPr/>
        <p:txBody>
          <a:bodyPr>
            <a:normAutofit/>
          </a:bodyPr>
          <a:lstStyle/>
          <a:p>
            <a:r>
              <a:rPr lang="en-US"/>
              <a:t>PPO Failures</a:t>
            </a:r>
          </a:p>
        </p:txBody>
      </p:sp>
      <p:sp>
        <p:nvSpPr>
          <p:cNvPr id="3" name="Content Placeholder 2">
            <a:extLst>
              <a:ext uri="{FF2B5EF4-FFF2-40B4-BE49-F238E27FC236}">
                <a16:creationId xmlns:a16="http://schemas.microsoft.com/office/drawing/2014/main" id="{DC6DB728-AE24-11BE-EC68-D6FBCADDD8FD}"/>
              </a:ext>
            </a:extLst>
          </p:cNvPr>
          <p:cNvSpPr>
            <a:spLocks noGrp="1"/>
          </p:cNvSpPr>
          <p:nvPr>
            <p:ph type="body" sz="quarter" idx="16"/>
          </p:nvPr>
        </p:nvSpPr>
        <p:spPr/>
        <p:txBody>
          <a:bodyPr/>
          <a:lstStyle/>
          <a:p>
            <a:r>
              <a:rPr lang="en-US"/>
              <a:t>PPO is notoriously complex to work with. </a:t>
            </a:r>
          </a:p>
          <a:p>
            <a:pPr lvl="1"/>
            <a:r>
              <a:rPr lang="en-US"/>
              <a:t>Has quite a few hyper-parameters, and turns out PPO is very sensitive to them.</a:t>
            </a:r>
          </a:p>
          <a:p>
            <a:pPr lvl="1"/>
            <a:r>
              <a:rPr lang="en-US"/>
              <a:t>See: </a:t>
            </a:r>
            <a:r>
              <a:rPr lang="en-US">
                <a:hlinkClick r:id="rId2"/>
              </a:rPr>
              <a:t>The 37 Implementation Details of Proximal Policy Optimization </a:t>
            </a:r>
            <a:endParaRPr lang="en-US"/>
          </a:p>
          <a:p>
            <a:pPr lvl="1"/>
            <a:r>
              <a:rPr lang="en-US">
                <a:latin typeface="Tahoma" panose="020B0604030504040204" pitchFamily="34" charset="0"/>
                <a:ea typeface="Tahoma" panose="020B0604030504040204" pitchFamily="34" charset="0"/>
                <a:cs typeface="Tahoma" panose="020B0604030504040204" pitchFamily="34" charset="0"/>
              </a:rPr>
              <a:t>See </a:t>
            </a:r>
            <a:r>
              <a:rPr lang="en-US">
                <a:latin typeface="Tahoma" panose="020B0604030504040204" pitchFamily="34" charset="0"/>
                <a:ea typeface="Tahoma" panose="020B0604030504040204" pitchFamily="34" charset="0"/>
                <a:cs typeface="Tahoma" panose="020B0604030504040204" pitchFamily="34" charset="0"/>
                <a:hlinkClick r:id="rId3"/>
              </a:rPr>
              <a:t>The N Implementation Details of RLHF with PPO </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8EB5443E-7229-F0E5-186A-644B12C9F44A}"/>
              </a:ext>
            </a:extLst>
          </p:cNvPr>
          <p:cNvSpPr txBox="1"/>
          <p:nvPr/>
        </p:nvSpPr>
        <p:spPr>
          <a:xfrm>
            <a:off x="556592" y="4045655"/>
            <a:ext cx="7901608" cy="307777"/>
          </a:xfrm>
          <a:prstGeom prst="rect">
            <a:avLst/>
          </a:prstGeom>
          <a:noFill/>
        </p:spPr>
        <p:txBody>
          <a:bodyPr wrap="square">
            <a:spAutoFit/>
          </a:bodyPr>
          <a:lstStyle/>
          <a:p>
            <a:pPr algn="ctr"/>
            <a:r>
              <a:rPr lang="en-US">
                <a:hlinkClick r:id="rId2"/>
              </a:rPr>
              <a:t>https://iclr-blog-track.github.io/2022/03/25/ppo-implementation-details/</a:t>
            </a:r>
            <a:r>
              <a:rPr lang="en-US"/>
              <a:t> </a:t>
            </a:r>
          </a:p>
        </p:txBody>
      </p:sp>
      <p:sp>
        <p:nvSpPr>
          <p:cNvPr id="4" name="Rounded Rectangle 3">
            <a:extLst>
              <a:ext uri="{FF2B5EF4-FFF2-40B4-BE49-F238E27FC236}">
                <a16:creationId xmlns:a16="http://schemas.microsoft.com/office/drawing/2014/main" id="{4A47174D-A7F1-4375-42A6-816598C71CF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0701965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2A01-9552-6929-D698-227C0B21AB2F}"/>
              </a:ext>
            </a:extLst>
          </p:cNvPr>
          <p:cNvSpPr>
            <a:spLocks noGrp="1"/>
          </p:cNvSpPr>
          <p:nvPr>
            <p:ph type="title"/>
          </p:nvPr>
        </p:nvSpPr>
        <p:spPr>
          <a:xfrm>
            <a:off x="533919" y="107119"/>
            <a:ext cx="8439165" cy="857542"/>
          </a:xfrm>
        </p:spPr>
        <p:txBody>
          <a:bodyPr/>
          <a:lstStyle/>
          <a:p>
            <a:r>
              <a:rPr lang="en-US" sz="1600"/>
              <a:t>Recent Extension: </a:t>
            </a:r>
            <a:br>
              <a:rPr lang="en-US" sz="1600"/>
            </a:br>
            <a:r>
              <a:rPr lang="en-US"/>
              <a:t>Group Relative Policy Optimization (GRPO)</a:t>
            </a:r>
          </a:p>
        </p:txBody>
      </p:sp>
      <p:sp>
        <p:nvSpPr>
          <p:cNvPr id="3" name="Text Placeholder 2">
            <a:extLst>
              <a:ext uri="{FF2B5EF4-FFF2-40B4-BE49-F238E27FC236}">
                <a16:creationId xmlns:a16="http://schemas.microsoft.com/office/drawing/2014/main" id="{FE82A3A8-6974-F4BC-1C3D-2017EC7A22C4}"/>
              </a:ext>
            </a:extLst>
          </p:cNvPr>
          <p:cNvSpPr>
            <a:spLocks noGrp="1"/>
          </p:cNvSpPr>
          <p:nvPr>
            <p:ph type="body" sz="quarter" idx="16"/>
          </p:nvPr>
        </p:nvSpPr>
        <p:spPr/>
        <p:txBody>
          <a:bodyPr/>
          <a:lstStyle/>
          <a:p>
            <a:r>
              <a:rPr lang="en-US"/>
              <a:t>PPO has 4 LLMs in the mix: reward, value, policy and reference policy. </a:t>
            </a:r>
          </a:p>
          <a:p>
            <a:pPr lvl="1"/>
            <a:r>
              <a:rPr lang="en-US"/>
              <a:t>Massive memory footprint. </a:t>
            </a:r>
          </a:p>
          <a:p>
            <a:r>
              <a:rPr lang="en-US" b="1"/>
              <a:t>GRPO </a:t>
            </a:r>
            <a:r>
              <a:rPr lang="en-US"/>
              <a:t>drops the value model. </a:t>
            </a:r>
            <a:r>
              <a:rPr lang="en-US">
                <a:sym typeface="Wingdings" pitchFamily="2" charset="2"/>
              </a:rPr>
              <a:t></a:t>
            </a:r>
            <a:r>
              <a:rPr lang="en-US"/>
              <a:t> Significant reduction of memory usage. </a:t>
            </a:r>
          </a:p>
          <a:p>
            <a:r>
              <a:rPr lang="en-US"/>
              <a:t>Remember the reason that we had value function in PPO is to estimate ”advantage” values. </a:t>
            </a:r>
          </a:p>
          <a:p>
            <a:pPr lvl="1"/>
            <a:r>
              <a:rPr lang="en-US"/>
              <a:t>If we find alternative way of estimating advantage, we can drop value function. </a:t>
            </a:r>
          </a:p>
        </p:txBody>
      </p:sp>
      <p:sp>
        <p:nvSpPr>
          <p:cNvPr id="4" name="Rounded Rectangle 3">
            <a:extLst>
              <a:ext uri="{FF2B5EF4-FFF2-40B4-BE49-F238E27FC236}">
                <a16:creationId xmlns:a16="http://schemas.microsoft.com/office/drawing/2014/main" id="{8C7010F6-98DE-52EA-5AB1-D9DFF84A30A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5687363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2CD6-55C6-F1AD-6376-CAD0EF986A48}"/>
              </a:ext>
            </a:extLst>
          </p:cNvPr>
          <p:cNvSpPr>
            <a:spLocks noGrp="1"/>
          </p:cNvSpPr>
          <p:nvPr>
            <p:ph type="title"/>
          </p:nvPr>
        </p:nvSpPr>
        <p:spPr/>
        <p:txBody>
          <a:bodyPr/>
          <a:lstStyle/>
          <a:p>
            <a:r>
              <a:rPr lang="en-US"/>
              <a:t>GRPO: Key Idea </a:t>
            </a:r>
          </a:p>
        </p:txBody>
      </p:sp>
      <p:sp>
        <p:nvSpPr>
          <p:cNvPr id="3" name="Text Placeholder 2">
            <a:extLst>
              <a:ext uri="{FF2B5EF4-FFF2-40B4-BE49-F238E27FC236}">
                <a16:creationId xmlns:a16="http://schemas.microsoft.com/office/drawing/2014/main" id="{10D76017-F739-E3A3-53FC-23B0A18113BF}"/>
              </a:ext>
            </a:extLst>
          </p:cNvPr>
          <p:cNvSpPr>
            <a:spLocks noGrp="1"/>
          </p:cNvSpPr>
          <p:nvPr>
            <p:ph type="body" sz="quarter" idx="16"/>
          </p:nvPr>
        </p:nvSpPr>
        <p:spPr/>
        <p:txBody>
          <a:bodyPr/>
          <a:lstStyle/>
          <a:p>
            <a:pPr>
              <a:lnSpc>
                <a:spcPct val="100000"/>
              </a:lnSpc>
            </a:pPr>
            <a:r>
              <a:rPr lang="en-US"/>
              <a:t>Execute multiple rollouts from each. </a:t>
            </a:r>
          </a:p>
          <a:p>
            <a:pPr>
              <a:lnSpc>
                <a:spcPct val="100000"/>
              </a:lnSpc>
            </a:pPr>
            <a:r>
              <a:rPr lang="en-US"/>
              <a:t>Given these rollouts, we can estimate the </a:t>
            </a:r>
            <a:br>
              <a:rPr lang="en-US"/>
            </a:br>
            <a:r>
              <a:rPr lang="en-US"/>
              <a:t>“advantage” function based on </a:t>
            </a:r>
            <a:r>
              <a:rPr lang="en-US">
                <a:solidFill>
                  <a:srgbClr val="C00000"/>
                </a:solidFill>
              </a:rPr>
              <a:t>the relative </a:t>
            </a:r>
            <a:br>
              <a:rPr lang="en-US">
                <a:solidFill>
                  <a:srgbClr val="C00000"/>
                </a:solidFill>
              </a:rPr>
            </a:br>
            <a:r>
              <a:rPr lang="en-US">
                <a:solidFill>
                  <a:srgbClr val="C00000"/>
                </a:solidFill>
              </a:rPr>
              <a:t>goodness of these responses.</a:t>
            </a:r>
            <a:r>
              <a:rPr lang="en-US"/>
              <a:t>  </a:t>
            </a:r>
          </a:p>
          <a:p>
            <a:pPr>
              <a:lnSpc>
                <a:spcPct val="100000"/>
              </a:lnSpc>
            </a:pPr>
            <a:endParaRPr lang="en-US"/>
          </a:p>
          <a:p>
            <a:pPr>
              <a:lnSpc>
                <a:spcPct val="100000"/>
              </a:lnSpc>
            </a:pPr>
            <a:endParaRPr lang="en-US"/>
          </a:p>
          <a:p>
            <a:pPr>
              <a:lnSpc>
                <a:spcPct val="100000"/>
              </a:lnSpc>
            </a:pPr>
            <a:endParaRPr lang="en-US"/>
          </a:p>
          <a:p>
            <a:pPr>
              <a:lnSpc>
                <a:spcPct val="100000"/>
              </a:lnSpc>
            </a:pPr>
            <a:r>
              <a:rPr lang="en-US"/>
              <a:t>Advantage of each rollout is simply the gap between its reward compared to the mean reward of other responses, normalized with std.</a:t>
            </a:r>
          </a:p>
        </p:txBody>
      </p:sp>
      <p:pic>
        <p:nvPicPr>
          <p:cNvPr id="4" name="Picture 3">
            <a:extLst>
              <a:ext uri="{FF2B5EF4-FFF2-40B4-BE49-F238E27FC236}">
                <a16:creationId xmlns:a16="http://schemas.microsoft.com/office/drawing/2014/main" id="{CCA68F9F-F5BB-2CEB-FF60-83AF3C99BBEA}"/>
              </a:ext>
            </a:extLst>
          </p:cNvPr>
          <p:cNvPicPr>
            <a:picLocks noChangeAspect="1"/>
          </p:cNvPicPr>
          <p:nvPr/>
        </p:nvPicPr>
        <p:blipFill>
          <a:blip r:embed="rId2"/>
          <a:stretch>
            <a:fillRect/>
          </a:stretch>
        </p:blipFill>
        <p:spPr>
          <a:xfrm>
            <a:off x="5488694" y="1085028"/>
            <a:ext cx="3130640" cy="1844408"/>
          </a:xfrm>
          <a:prstGeom prst="rect">
            <a:avLst/>
          </a:prstGeom>
          <a:ln>
            <a:solidFill>
              <a:schemeClr val="tx1"/>
            </a:solidFill>
          </a:ln>
        </p:spPr>
      </p:pic>
      <p:pic>
        <p:nvPicPr>
          <p:cNvPr id="5" name="Picture 4">
            <a:extLst>
              <a:ext uri="{FF2B5EF4-FFF2-40B4-BE49-F238E27FC236}">
                <a16:creationId xmlns:a16="http://schemas.microsoft.com/office/drawing/2014/main" id="{E8CE0BDC-19BD-4981-AE71-9BEA077FCDD4}"/>
              </a:ext>
            </a:extLst>
          </p:cNvPr>
          <p:cNvPicPr>
            <a:picLocks noChangeAspect="1"/>
          </p:cNvPicPr>
          <p:nvPr/>
        </p:nvPicPr>
        <p:blipFill>
          <a:blip r:embed="rId3"/>
          <a:stretch>
            <a:fillRect/>
          </a:stretch>
        </p:blipFill>
        <p:spPr>
          <a:xfrm>
            <a:off x="1204955" y="2703452"/>
            <a:ext cx="3064617" cy="605796"/>
          </a:xfrm>
          <a:prstGeom prst="rect">
            <a:avLst/>
          </a:prstGeom>
        </p:spPr>
      </p:pic>
      <p:sp>
        <p:nvSpPr>
          <p:cNvPr id="7" name="TextBox 6">
            <a:extLst>
              <a:ext uri="{FF2B5EF4-FFF2-40B4-BE49-F238E27FC236}">
                <a16:creationId xmlns:a16="http://schemas.microsoft.com/office/drawing/2014/main" id="{D002D8B5-54B5-7675-E499-E25BC68AD060}"/>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4"/>
              </a:rPr>
              <a:t>DeepSeekMath</a:t>
            </a:r>
            <a:r>
              <a:rPr lang="en-US" sz="1100">
                <a:hlinkClick r:id="rId4"/>
              </a:rPr>
              <a:t>: Pushing the Limits of Mathematical Reasoning in Open Language Models, 2024</a:t>
            </a:r>
            <a:endParaRPr lang="en-US" sz="1100"/>
          </a:p>
        </p:txBody>
      </p:sp>
      <p:sp>
        <p:nvSpPr>
          <p:cNvPr id="8" name="Rounded Rectangle 7">
            <a:extLst>
              <a:ext uri="{FF2B5EF4-FFF2-40B4-BE49-F238E27FC236}">
                <a16:creationId xmlns:a16="http://schemas.microsoft.com/office/drawing/2014/main" id="{B83E7FF5-02D0-126C-6F34-B42BF3E3A21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6281457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34E3-C30C-580A-4D16-DF761443B4F7}"/>
              </a:ext>
            </a:extLst>
          </p:cNvPr>
          <p:cNvSpPr>
            <a:spLocks noGrp="1"/>
          </p:cNvSpPr>
          <p:nvPr>
            <p:ph type="title"/>
          </p:nvPr>
        </p:nvSpPr>
        <p:spPr/>
        <p:txBody>
          <a:bodyPr/>
          <a:lstStyle/>
          <a:p>
            <a:r>
              <a:rPr lang="en-US"/>
              <a:t>GRPO</a:t>
            </a:r>
          </a:p>
        </p:txBody>
      </p:sp>
      <p:sp>
        <p:nvSpPr>
          <p:cNvPr id="3" name="Text Placeholder 2">
            <a:extLst>
              <a:ext uri="{FF2B5EF4-FFF2-40B4-BE49-F238E27FC236}">
                <a16:creationId xmlns:a16="http://schemas.microsoft.com/office/drawing/2014/main" id="{A53DF36E-7B56-9A63-93B6-747DF03EDA99}"/>
              </a:ext>
            </a:extLst>
          </p:cNvPr>
          <p:cNvSpPr>
            <a:spLocks noGrp="1"/>
          </p:cNvSpPr>
          <p:nvPr>
            <p:ph type="body" sz="quarter" idx="16"/>
          </p:nvPr>
        </p:nvSpPr>
        <p:spPr/>
        <p:txBody>
          <a:bodyPr/>
          <a:lstStyle/>
          <a:p>
            <a:endParaRPr lang="en-US"/>
          </a:p>
        </p:txBody>
      </p:sp>
      <p:pic>
        <p:nvPicPr>
          <p:cNvPr id="6146" name="Picture 2">
            <a:extLst>
              <a:ext uri="{FF2B5EF4-FFF2-40B4-BE49-F238E27FC236}">
                <a16:creationId xmlns:a16="http://schemas.microsoft.com/office/drawing/2014/main" id="{E284C14E-A778-C50D-17B4-6323343E1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718" y="1136525"/>
            <a:ext cx="6820524" cy="36009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13B1AA-3CF3-A887-43B3-424C372D6B3E}"/>
              </a:ext>
            </a:extLst>
          </p:cNvPr>
          <p:cNvPicPr>
            <a:picLocks noChangeAspect="1"/>
          </p:cNvPicPr>
          <p:nvPr/>
        </p:nvPicPr>
        <p:blipFill>
          <a:blip r:embed="rId3"/>
          <a:stretch>
            <a:fillRect/>
          </a:stretch>
        </p:blipFill>
        <p:spPr>
          <a:xfrm>
            <a:off x="3392680" y="171090"/>
            <a:ext cx="3886200" cy="983318"/>
          </a:xfrm>
          <a:prstGeom prst="rect">
            <a:avLst/>
          </a:prstGeom>
        </p:spPr>
      </p:pic>
      <p:sp>
        <p:nvSpPr>
          <p:cNvPr id="7" name="TextBox 6">
            <a:extLst>
              <a:ext uri="{FF2B5EF4-FFF2-40B4-BE49-F238E27FC236}">
                <a16:creationId xmlns:a16="http://schemas.microsoft.com/office/drawing/2014/main" id="{B0F40280-3AC5-6B29-31CA-EC16DF54A45C}"/>
              </a:ext>
            </a:extLst>
          </p:cNvPr>
          <p:cNvSpPr txBox="1"/>
          <p:nvPr/>
        </p:nvSpPr>
        <p:spPr>
          <a:xfrm>
            <a:off x="1331007" y="4774771"/>
            <a:ext cx="6481985" cy="261610"/>
          </a:xfrm>
          <a:prstGeom prst="rect">
            <a:avLst/>
          </a:prstGeom>
          <a:noFill/>
        </p:spPr>
        <p:txBody>
          <a:bodyPr wrap="square">
            <a:spAutoFit/>
          </a:bodyPr>
          <a:lstStyle/>
          <a:p>
            <a:pPr algn="ctr"/>
            <a:r>
              <a:rPr lang="en-US" sz="1100">
                <a:hlinkClick r:id="rId4"/>
              </a:rPr>
              <a:t>https://huggingface.co/docs/trl/main/en/grpo_trainer</a:t>
            </a:r>
            <a:r>
              <a:rPr lang="en-US" sz="1100"/>
              <a:t> </a:t>
            </a:r>
          </a:p>
        </p:txBody>
      </p:sp>
      <p:sp>
        <p:nvSpPr>
          <p:cNvPr id="8" name="Rounded Rectangle 7">
            <a:extLst>
              <a:ext uri="{FF2B5EF4-FFF2-40B4-BE49-F238E27FC236}">
                <a16:creationId xmlns:a16="http://schemas.microsoft.com/office/drawing/2014/main" id="{278A22B0-BD7E-520A-B4C4-5BDCBA09838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124304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1C3E-3208-3B2D-E877-30DC20DC6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805CC-780C-0989-077C-65E88CF1B04A}"/>
              </a:ext>
            </a:extLst>
          </p:cNvPr>
          <p:cNvSpPr>
            <a:spLocks noGrp="1"/>
          </p:cNvSpPr>
          <p:nvPr>
            <p:ph type="title"/>
          </p:nvPr>
        </p:nvSpPr>
        <p:spPr/>
        <p:txBody>
          <a:bodyPr/>
          <a:lstStyle/>
          <a:p>
            <a:r>
              <a:rPr lang="en-US"/>
              <a:t>GRPO vs PPO: The objectives </a:t>
            </a:r>
          </a:p>
        </p:txBody>
      </p:sp>
      <p:sp>
        <p:nvSpPr>
          <p:cNvPr id="3" name="Text Placeholder 2">
            <a:extLst>
              <a:ext uri="{FF2B5EF4-FFF2-40B4-BE49-F238E27FC236}">
                <a16:creationId xmlns:a16="http://schemas.microsoft.com/office/drawing/2014/main" id="{AD5E4FCA-A1C3-525A-4894-66CCAC957407}"/>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099D5AD8-BF03-548F-C686-F016401CE674}"/>
              </a:ext>
            </a:extLst>
          </p:cNvPr>
          <p:cNvPicPr>
            <a:picLocks noChangeAspect="1"/>
          </p:cNvPicPr>
          <p:nvPr/>
        </p:nvPicPr>
        <p:blipFill>
          <a:blip r:embed="rId2"/>
          <a:srcRect t="18136"/>
          <a:stretch/>
        </p:blipFill>
        <p:spPr>
          <a:xfrm>
            <a:off x="685800" y="1880074"/>
            <a:ext cx="7772400" cy="591433"/>
          </a:xfrm>
          <a:prstGeom prst="rect">
            <a:avLst/>
          </a:prstGeom>
        </p:spPr>
      </p:pic>
      <p:pic>
        <p:nvPicPr>
          <p:cNvPr id="6" name="Picture 5">
            <a:extLst>
              <a:ext uri="{FF2B5EF4-FFF2-40B4-BE49-F238E27FC236}">
                <a16:creationId xmlns:a16="http://schemas.microsoft.com/office/drawing/2014/main" id="{0893B238-7B0D-D7F2-B242-DEBD5253894A}"/>
              </a:ext>
            </a:extLst>
          </p:cNvPr>
          <p:cNvPicPr>
            <a:picLocks noChangeAspect="1"/>
          </p:cNvPicPr>
          <p:nvPr/>
        </p:nvPicPr>
        <p:blipFill>
          <a:blip r:embed="rId3"/>
          <a:stretch>
            <a:fillRect/>
          </a:stretch>
        </p:blipFill>
        <p:spPr>
          <a:xfrm>
            <a:off x="685800" y="2821830"/>
            <a:ext cx="7772400" cy="985993"/>
          </a:xfrm>
          <a:prstGeom prst="rect">
            <a:avLst/>
          </a:prstGeom>
        </p:spPr>
      </p:pic>
      <p:sp>
        <p:nvSpPr>
          <p:cNvPr id="7" name="TextBox 6">
            <a:extLst>
              <a:ext uri="{FF2B5EF4-FFF2-40B4-BE49-F238E27FC236}">
                <a16:creationId xmlns:a16="http://schemas.microsoft.com/office/drawing/2014/main" id="{CB156122-01FE-CF3D-003C-250C57116C66}"/>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4"/>
              </a:rPr>
              <a:t>DeepSeekMath</a:t>
            </a:r>
            <a:r>
              <a:rPr lang="en-US" sz="1100">
                <a:hlinkClick r:id="rId4"/>
              </a:rPr>
              <a:t>: Pushing the Limits of Mathematical Reasoning in Open Language Models, 2024</a:t>
            </a:r>
            <a:endParaRPr lang="en-US" sz="1100"/>
          </a:p>
        </p:txBody>
      </p:sp>
      <p:sp>
        <p:nvSpPr>
          <p:cNvPr id="8" name="Rounded Rectangle 7">
            <a:extLst>
              <a:ext uri="{FF2B5EF4-FFF2-40B4-BE49-F238E27FC236}">
                <a16:creationId xmlns:a16="http://schemas.microsoft.com/office/drawing/2014/main" id="{2B0E4CFD-ECD4-A89B-E026-8EC01CDBE1B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2964339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A30C-C73D-5220-2D0A-07294FAEDD38}"/>
              </a:ext>
            </a:extLst>
          </p:cNvPr>
          <p:cNvSpPr>
            <a:spLocks noGrp="1"/>
          </p:cNvSpPr>
          <p:nvPr>
            <p:ph type="title"/>
          </p:nvPr>
        </p:nvSpPr>
        <p:spPr/>
        <p:txBody>
          <a:bodyPr/>
          <a:lstStyle/>
          <a:p>
            <a:r>
              <a:rPr lang="en-US"/>
              <a:t>GRPO vs PPO</a:t>
            </a:r>
          </a:p>
        </p:txBody>
      </p:sp>
      <p:sp>
        <p:nvSpPr>
          <p:cNvPr id="3" name="Text Placeholder 2">
            <a:extLst>
              <a:ext uri="{FF2B5EF4-FFF2-40B4-BE49-F238E27FC236}">
                <a16:creationId xmlns:a16="http://schemas.microsoft.com/office/drawing/2014/main" id="{54A7AA65-8265-DE23-FD55-3D2ABFAF8843}"/>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0766249E-7F3E-8F7F-68B6-AC7140F11A78}"/>
              </a:ext>
            </a:extLst>
          </p:cNvPr>
          <p:cNvPicPr>
            <a:picLocks noChangeAspect="1"/>
          </p:cNvPicPr>
          <p:nvPr/>
        </p:nvPicPr>
        <p:blipFill>
          <a:blip r:embed="rId2"/>
          <a:stretch>
            <a:fillRect/>
          </a:stretch>
        </p:blipFill>
        <p:spPr>
          <a:xfrm>
            <a:off x="685800" y="1264462"/>
            <a:ext cx="7772400" cy="3329947"/>
          </a:xfrm>
          <a:prstGeom prst="rect">
            <a:avLst/>
          </a:prstGeom>
        </p:spPr>
      </p:pic>
      <p:sp>
        <p:nvSpPr>
          <p:cNvPr id="5" name="TextBox 4">
            <a:extLst>
              <a:ext uri="{FF2B5EF4-FFF2-40B4-BE49-F238E27FC236}">
                <a16:creationId xmlns:a16="http://schemas.microsoft.com/office/drawing/2014/main" id="{23726D2B-9C6A-CAB8-2A96-47BFC70D9756}"/>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3"/>
              </a:rPr>
              <a:t>DeepSeekMath</a:t>
            </a:r>
            <a:r>
              <a:rPr lang="en-US" sz="1100">
                <a:hlinkClick r:id="rId3"/>
              </a:rPr>
              <a:t>: Pushing the Limits of Mathematical Reasoning in Open Language Models, 2024</a:t>
            </a:r>
            <a:endParaRPr lang="en-US" sz="1100"/>
          </a:p>
        </p:txBody>
      </p:sp>
      <p:sp>
        <p:nvSpPr>
          <p:cNvPr id="6" name="Rounded Rectangle 5">
            <a:extLst>
              <a:ext uri="{FF2B5EF4-FFF2-40B4-BE49-F238E27FC236}">
                <a16:creationId xmlns:a16="http://schemas.microsoft.com/office/drawing/2014/main" id="{6A1562D9-0763-D0C0-3150-0D68370D62C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1907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a:t>Scaling Instruction-Tuning</a:t>
            </a:r>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type="body" sz="quarter" idx="16"/>
          </p:nvPr>
        </p:nvSpPr>
        <p:spPr>
          <a:xfrm>
            <a:off x="533920" y="1390650"/>
            <a:ext cx="4473510" cy="3077573"/>
          </a:xfrm>
        </p:spPr>
        <p:txBody>
          <a:bodyPr>
            <a:normAutofit/>
          </a:bodyPr>
          <a:lstStyle/>
          <a:p>
            <a:r>
              <a:rPr lang="en-US">
                <a:solidFill>
                  <a:srgbClr val="C00000"/>
                </a:solidFill>
              </a:rPr>
              <a:t>Instruction finetuning </a:t>
            </a:r>
            <a:r>
              <a:rPr lang="en-US"/>
              <a:t>improves performance by a large margin compared to </a:t>
            </a:r>
            <a:r>
              <a:rPr lang="en-US">
                <a:solidFill>
                  <a:srgbClr val="C00000"/>
                </a:solidFill>
              </a:rPr>
              <a:t>no finetuning</a:t>
            </a:r>
          </a:p>
          <a:p>
            <a:endParaRPr lang="en-US"/>
          </a:p>
          <a:p>
            <a:r>
              <a:rPr lang="en-US">
                <a:solidFill>
                  <a:srgbClr val="C00000"/>
                </a:solidFill>
              </a:rPr>
              <a:t>Increasing the number of finetuning tasks improves performance</a:t>
            </a:r>
          </a:p>
          <a:p>
            <a:endParaRPr lang="en-US"/>
          </a:p>
          <a:p>
            <a:r>
              <a:rPr lang="en-US">
                <a:solidFill>
                  <a:srgbClr val="C00000"/>
                </a:solidFill>
              </a:rPr>
              <a:t>Increasing model scale </a:t>
            </a:r>
            <a:r>
              <a:rPr lang="en-US"/>
              <a:t>by an order of magnitude (i.e., 8B → 62B or 62B → 540B) </a:t>
            </a:r>
            <a:r>
              <a:rPr lang="en-US">
                <a:solidFill>
                  <a:srgbClr val="C00000"/>
                </a:solidFill>
              </a:rPr>
              <a:t>improves performance</a:t>
            </a:r>
            <a:r>
              <a:rPr lang="en-US"/>
              <a:t> substantially for both finetuned and non-finetuned models</a:t>
            </a:r>
          </a:p>
          <a:p>
            <a:endParaRPr lang="en-US"/>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Scaling Instruction-Finetuned Language Models, Chung et al. 2022</a:t>
            </a:r>
            <a:r>
              <a:rPr lang="en-US" sz="1050">
                <a:solidFill>
                  <a:srgbClr val="595959"/>
                </a:solidFill>
                <a:latin typeface="Corbel"/>
                <a:cs typeface="Arial"/>
              </a:rPr>
              <a:t>]</a:t>
            </a:r>
            <a:endParaRPr lang="en-US" sz="105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5007429" y="957255"/>
            <a:ext cx="3828784" cy="3716718"/>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EDA4-C6B4-AD97-1912-85690F038275}"/>
              </a:ext>
            </a:extLst>
          </p:cNvPr>
          <p:cNvSpPr>
            <a:spLocks noGrp="1"/>
          </p:cNvSpPr>
          <p:nvPr>
            <p:ph type="title"/>
          </p:nvPr>
        </p:nvSpPr>
        <p:spPr/>
        <p:txBody>
          <a:bodyPr/>
          <a:lstStyle/>
          <a:p>
            <a:r>
              <a:rPr lang="en-US"/>
              <a:t>GRPO Objective and Gradient</a:t>
            </a:r>
          </a:p>
        </p:txBody>
      </p:sp>
      <p:sp>
        <p:nvSpPr>
          <p:cNvPr id="3" name="Text Placeholder 2">
            <a:extLst>
              <a:ext uri="{FF2B5EF4-FFF2-40B4-BE49-F238E27FC236}">
                <a16:creationId xmlns:a16="http://schemas.microsoft.com/office/drawing/2014/main" id="{93477581-48CA-D2BD-48C8-76D4771B9C8C}"/>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7E8A148-0C42-36D1-FDF5-7B9CAC8C8438}"/>
              </a:ext>
            </a:extLst>
          </p:cNvPr>
          <p:cNvPicPr>
            <a:picLocks noChangeAspect="1"/>
          </p:cNvPicPr>
          <p:nvPr/>
        </p:nvPicPr>
        <p:blipFill>
          <a:blip r:embed="rId4"/>
          <a:stretch>
            <a:fillRect/>
          </a:stretch>
        </p:blipFill>
        <p:spPr>
          <a:xfrm>
            <a:off x="163646" y="1232464"/>
            <a:ext cx="8713931" cy="1105434"/>
          </a:xfrm>
          <a:prstGeom prst="rect">
            <a:avLst/>
          </a:prstGeom>
        </p:spPr>
      </p:pic>
      <p:pic>
        <p:nvPicPr>
          <p:cNvPr id="5" name="Picture 4">
            <a:extLst>
              <a:ext uri="{FF2B5EF4-FFF2-40B4-BE49-F238E27FC236}">
                <a16:creationId xmlns:a16="http://schemas.microsoft.com/office/drawing/2014/main" id="{C538ED67-EA47-E740-4471-10E49CC67F92}"/>
              </a:ext>
            </a:extLst>
          </p:cNvPr>
          <p:cNvPicPr>
            <a:picLocks noChangeAspect="1"/>
          </p:cNvPicPr>
          <p:nvPr/>
        </p:nvPicPr>
        <p:blipFill>
          <a:blip r:embed="rId5"/>
          <a:stretch>
            <a:fillRect/>
          </a:stretch>
        </p:blipFill>
        <p:spPr>
          <a:xfrm>
            <a:off x="685799" y="2496084"/>
            <a:ext cx="7772400" cy="1365547"/>
          </a:xfrm>
          <a:prstGeom prst="rect">
            <a:avLst/>
          </a:prstGeom>
        </p:spPr>
      </p:pic>
      <p:sp>
        <p:nvSpPr>
          <p:cNvPr id="6" name="TextBox 5">
            <a:extLst>
              <a:ext uri="{FF2B5EF4-FFF2-40B4-BE49-F238E27FC236}">
                <a16:creationId xmlns:a16="http://schemas.microsoft.com/office/drawing/2014/main" id="{8E1E3373-628C-A6DA-8FED-ED6C71BAD7FB}"/>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6"/>
              </a:rPr>
              <a:t>DeepSeekMath</a:t>
            </a:r>
            <a:r>
              <a:rPr lang="en-US" sz="1100">
                <a:hlinkClick r:id="rId6"/>
              </a:rPr>
              <a:t>: Pushing the Limits of Mathematical Reasoning in Open Language Models, 2024</a:t>
            </a:r>
            <a:endParaRPr lang="en-US" sz="1100"/>
          </a:p>
        </p:txBody>
      </p:sp>
      <p:sp>
        <p:nvSpPr>
          <p:cNvPr id="7" name="Rounded Rectangle 6">
            <a:extLst>
              <a:ext uri="{FF2B5EF4-FFF2-40B4-BE49-F238E27FC236}">
                <a16:creationId xmlns:a16="http://schemas.microsoft.com/office/drawing/2014/main" id="{972FF8DC-A38E-7DF7-5E4E-700041D5A6D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C8EF26-245D-2074-1DD2-2E6BB96DECA2}"/>
                  </a:ext>
                </a:extLst>
              </p:cNvPr>
              <p:cNvSpPr txBox="1"/>
              <p:nvPr/>
            </p:nvSpPr>
            <p:spPr>
              <a:xfrm>
                <a:off x="1890456" y="3990720"/>
                <a:ext cx="4572000" cy="4775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m:rPr>
                              <m:sty m:val="p"/>
                            </m:rPr>
                            <a:rPr lang="en-US" sz="2000" b="0" i="0" smtClean="0">
                              <a:latin typeface="Cambria Math" panose="02040503050406030204" pitchFamily="18" charset="0"/>
                            </a:rPr>
                            <m:t>∇</m:t>
                          </m:r>
                        </m:e>
                        <m:sub>
                          <m:r>
                            <a:rPr lang="en-US" sz="2000" b="0" i="1" smtClean="0">
                              <a:latin typeface="Cambria Math" panose="02040503050406030204" pitchFamily="18" charset="0"/>
                            </a:rPr>
                            <m:t>𝜃</m:t>
                          </m:r>
                        </m:sub>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m:rPr>
                              <m:sty m:val="p"/>
                            </m:rPr>
                            <a:rPr lang="en-US" sz="2000">
                              <a:latin typeface="Cambria Math" panose="02040503050406030204" pitchFamily="18" charset="0"/>
                            </a:rPr>
                            <m:t>PG</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e>
                      </m:d>
                    </m:oMath>
                  </m:oMathPara>
                </a14:m>
                <a:endParaRPr lang="en-US" sz="2000" dirty="0"/>
              </a:p>
            </p:txBody>
          </p:sp>
        </mc:Choice>
        <mc:Fallback xmlns="">
          <p:sp>
            <p:nvSpPr>
              <p:cNvPr id="9" name="TextBox 8">
                <a:extLst>
                  <a:ext uri="{FF2B5EF4-FFF2-40B4-BE49-F238E27FC236}">
                    <a16:creationId xmlns:a16="http://schemas.microsoft.com/office/drawing/2014/main" id="{C6C8EF26-245D-2074-1DD2-2E6BB96DECA2}"/>
                  </a:ext>
                </a:extLst>
              </p:cNvPr>
              <p:cNvSpPr txBox="1">
                <a:spLocks noRot="1" noChangeAspect="1" noMove="1" noResize="1" noEditPoints="1" noAdjustHandles="1" noChangeArrowheads="1" noChangeShapeType="1" noTextEdit="1"/>
              </p:cNvSpPr>
              <p:nvPr/>
            </p:nvSpPr>
            <p:spPr>
              <a:xfrm>
                <a:off x="1890456" y="3990720"/>
                <a:ext cx="4572000" cy="477503"/>
              </a:xfrm>
              <a:prstGeom prst="rect">
                <a:avLst/>
              </a:prstGeom>
              <a:blipFill>
                <a:blip r:embed="rId7"/>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243108852"/>
      </p:ext>
    </p:extLst>
  </p:cSld>
  <p:clrMapOvr>
    <a:masterClrMapping/>
  </p:clrMapOvr>
  <p:extLst>
    <p:ext uri="{6950BFC3-D8DA-4A85-94F7-54DA5524770B}">
      <p188:commentRel xmlns:p188="http://schemas.microsoft.com/office/powerpoint/2018/8/main" r:id="rId3"/>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C8D5-F50A-6C33-3BEF-2A9752D4D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C77A9-3AE6-8C89-D0DF-B214FDAACE22}"/>
              </a:ext>
            </a:extLst>
          </p:cNvPr>
          <p:cNvSpPr>
            <a:spLocks noGrp="1"/>
          </p:cNvSpPr>
          <p:nvPr>
            <p:ph type="title"/>
          </p:nvPr>
        </p:nvSpPr>
        <p:spPr/>
        <p:txBody>
          <a:bodyPr/>
          <a:lstStyle/>
          <a:p>
            <a:r>
              <a:rPr lang="en-US"/>
              <a:t>GRPO</a:t>
            </a:r>
          </a:p>
        </p:txBody>
      </p:sp>
      <p:sp>
        <p:nvSpPr>
          <p:cNvPr id="3" name="Text Placeholder 2">
            <a:extLst>
              <a:ext uri="{FF2B5EF4-FFF2-40B4-BE49-F238E27FC236}">
                <a16:creationId xmlns:a16="http://schemas.microsoft.com/office/drawing/2014/main" id="{26E63817-BCE2-5253-0334-787943E1EBAD}"/>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F9BF2B65-FD84-0F91-57B8-B4413D7D641A}"/>
              </a:ext>
            </a:extLst>
          </p:cNvPr>
          <p:cNvPicPr>
            <a:picLocks noChangeAspect="1"/>
          </p:cNvPicPr>
          <p:nvPr/>
        </p:nvPicPr>
        <p:blipFill>
          <a:blip r:embed="rId2"/>
          <a:stretch>
            <a:fillRect/>
          </a:stretch>
        </p:blipFill>
        <p:spPr>
          <a:xfrm>
            <a:off x="940036" y="1248411"/>
            <a:ext cx="7415614" cy="3552525"/>
          </a:xfrm>
          <a:prstGeom prst="rect">
            <a:avLst/>
          </a:prstGeom>
        </p:spPr>
      </p:pic>
      <p:pic>
        <p:nvPicPr>
          <p:cNvPr id="7" name="Picture 6">
            <a:extLst>
              <a:ext uri="{FF2B5EF4-FFF2-40B4-BE49-F238E27FC236}">
                <a16:creationId xmlns:a16="http://schemas.microsoft.com/office/drawing/2014/main" id="{0096753E-C82B-7933-BEAA-1DA54B4DD273}"/>
              </a:ext>
            </a:extLst>
          </p:cNvPr>
          <p:cNvPicPr>
            <a:picLocks noChangeAspect="1"/>
          </p:cNvPicPr>
          <p:nvPr/>
        </p:nvPicPr>
        <p:blipFill>
          <a:blip r:embed="rId3"/>
          <a:stretch>
            <a:fillRect/>
          </a:stretch>
        </p:blipFill>
        <p:spPr>
          <a:xfrm>
            <a:off x="3392680" y="171090"/>
            <a:ext cx="3886200" cy="983318"/>
          </a:xfrm>
          <a:prstGeom prst="rect">
            <a:avLst/>
          </a:prstGeom>
        </p:spPr>
      </p:pic>
      <p:sp>
        <p:nvSpPr>
          <p:cNvPr id="8" name="TextBox 7">
            <a:extLst>
              <a:ext uri="{FF2B5EF4-FFF2-40B4-BE49-F238E27FC236}">
                <a16:creationId xmlns:a16="http://schemas.microsoft.com/office/drawing/2014/main" id="{1CE944EC-4AAA-ADC9-55F6-00D516F468E3}"/>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4"/>
              </a:rPr>
              <a:t>DeepSeekMath</a:t>
            </a:r>
            <a:r>
              <a:rPr lang="en-US" sz="1100">
                <a:hlinkClick r:id="rId4"/>
              </a:rPr>
              <a:t>: Pushing the Limits of Mathematical Reasoning in Open Language Models, 2024</a:t>
            </a:r>
            <a:endParaRPr lang="en-US" sz="1100"/>
          </a:p>
        </p:txBody>
      </p:sp>
      <p:sp>
        <p:nvSpPr>
          <p:cNvPr id="9" name="Rounded Rectangle 8">
            <a:extLst>
              <a:ext uri="{FF2B5EF4-FFF2-40B4-BE49-F238E27FC236}">
                <a16:creationId xmlns:a16="http://schemas.microsoft.com/office/drawing/2014/main" id="{78D8F8A7-1F90-2BCA-1AE1-B06524ADB82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8990029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E568-CF93-FA02-77E1-BE0116C7D1B3}"/>
              </a:ext>
            </a:extLst>
          </p:cNvPr>
          <p:cNvSpPr>
            <a:spLocks noGrp="1"/>
          </p:cNvSpPr>
          <p:nvPr>
            <p:ph type="title"/>
          </p:nvPr>
        </p:nvSpPr>
        <p:spPr/>
        <p:txBody>
          <a:bodyPr/>
          <a:lstStyle/>
          <a:p>
            <a:r>
              <a:rPr lang="en-US"/>
              <a:t>GRPO with rule-based rewards </a:t>
            </a:r>
            <a:br>
              <a:rPr lang="en-US"/>
            </a:br>
            <a:r>
              <a:rPr lang="en-US"/>
              <a:t>(RL with Verifiable Feedback: RLVR) </a:t>
            </a:r>
          </a:p>
        </p:txBody>
      </p:sp>
      <p:sp>
        <p:nvSpPr>
          <p:cNvPr id="3" name="Text Placeholder 2">
            <a:extLst>
              <a:ext uri="{FF2B5EF4-FFF2-40B4-BE49-F238E27FC236}">
                <a16:creationId xmlns:a16="http://schemas.microsoft.com/office/drawing/2014/main" id="{3EAB3C81-B7AF-9748-B214-17F644332A02}"/>
              </a:ext>
            </a:extLst>
          </p:cNvPr>
          <p:cNvSpPr>
            <a:spLocks noGrp="1"/>
          </p:cNvSpPr>
          <p:nvPr>
            <p:ph type="body" sz="quarter" idx="16"/>
          </p:nvPr>
        </p:nvSpPr>
        <p:spPr>
          <a:xfrm>
            <a:off x="457718" y="1390650"/>
            <a:ext cx="8348062" cy="3077573"/>
          </a:xfrm>
        </p:spPr>
        <p:txBody>
          <a:bodyPr/>
          <a:lstStyle/>
          <a:p>
            <a:r>
              <a:rPr lang="en-US" b="1"/>
              <a:t>GRPO-Zero</a:t>
            </a:r>
            <a:r>
              <a:rPr lang="en-US"/>
              <a:t> drops both real-valued reward and value models. Uses rule-based reward.</a:t>
            </a:r>
          </a:p>
        </p:txBody>
      </p:sp>
      <p:pic>
        <p:nvPicPr>
          <p:cNvPr id="4" name="Picture 3">
            <a:extLst>
              <a:ext uri="{FF2B5EF4-FFF2-40B4-BE49-F238E27FC236}">
                <a16:creationId xmlns:a16="http://schemas.microsoft.com/office/drawing/2014/main" id="{CA013008-341D-2439-0AEB-A184D71CE74D}"/>
              </a:ext>
            </a:extLst>
          </p:cNvPr>
          <p:cNvPicPr>
            <a:picLocks noChangeAspect="1"/>
          </p:cNvPicPr>
          <p:nvPr/>
        </p:nvPicPr>
        <p:blipFill>
          <a:blip r:embed="rId2"/>
          <a:stretch>
            <a:fillRect/>
          </a:stretch>
        </p:blipFill>
        <p:spPr>
          <a:xfrm>
            <a:off x="100709" y="1921178"/>
            <a:ext cx="4731041" cy="2526240"/>
          </a:xfrm>
          <a:prstGeom prst="rect">
            <a:avLst/>
          </a:prstGeom>
          <a:ln>
            <a:solidFill>
              <a:schemeClr val="tx1"/>
            </a:solidFill>
          </a:ln>
        </p:spPr>
      </p:pic>
      <p:sp>
        <p:nvSpPr>
          <p:cNvPr id="6" name="TextBox 5">
            <a:extLst>
              <a:ext uri="{FF2B5EF4-FFF2-40B4-BE49-F238E27FC236}">
                <a16:creationId xmlns:a16="http://schemas.microsoft.com/office/drawing/2014/main" id="{B3B2CFB2-1CC7-EB56-142F-A609A4AC2C8C}"/>
              </a:ext>
            </a:extLst>
          </p:cNvPr>
          <p:cNvSpPr txBox="1"/>
          <p:nvPr/>
        </p:nvSpPr>
        <p:spPr>
          <a:xfrm>
            <a:off x="1587381" y="4804066"/>
            <a:ext cx="6003421" cy="261610"/>
          </a:xfrm>
          <a:prstGeom prst="rect">
            <a:avLst/>
          </a:prstGeom>
          <a:noFill/>
        </p:spPr>
        <p:txBody>
          <a:bodyPr wrap="square">
            <a:spAutoFit/>
          </a:bodyPr>
          <a:lstStyle/>
          <a:p>
            <a:pPr algn="ctr"/>
            <a:r>
              <a:rPr lang="en-US" sz="1100">
                <a:hlinkClick r:id="rId3"/>
              </a:rPr>
              <a:t>DeepSeek-R1: Incentivizing Reasoning Capability in LLMs via Reinforcement Learning, 2025</a:t>
            </a:r>
            <a:endParaRPr lang="en-US" sz="1100"/>
          </a:p>
        </p:txBody>
      </p:sp>
      <p:sp>
        <p:nvSpPr>
          <p:cNvPr id="8" name="TextBox 7">
            <a:extLst>
              <a:ext uri="{FF2B5EF4-FFF2-40B4-BE49-F238E27FC236}">
                <a16:creationId xmlns:a16="http://schemas.microsoft.com/office/drawing/2014/main" id="{5F20F064-A698-F87A-9E20-74184F54E326}"/>
              </a:ext>
            </a:extLst>
          </p:cNvPr>
          <p:cNvSpPr txBox="1"/>
          <p:nvPr/>
        </p:nvSpPr>
        <p:spPr>
          <a:xfrm>
            <a:off x="5457824" y="4464669"/>
            <a:ext cx="3161509" cy="338554"/>
          </a:xfrm>
          <a:prstGeom prst="rect">
            <a:avLst/>
          </a:prstGeom>
          <a:noFill/>
        </p:spPr>
        <p:txBody>
          <a:bodyPr wrap="square">
            <a:spAutoFit/>
          </a:bodyPr>
          <a:lstStyle/>
          <a:p>
            <a:pPr algn="ctr"/>
            <a:r>
              <a:rPr lang="en-US" sz="800" dirty="0">
                <a:hlinkClick r:id="rId4"/>
              </a:rPr>
              <a:t>https://gist.github.com/willccbb/4676755236bb08cab5f4e54a0475d6fb#file-grpo_demo-py-L64-L88</a:t>
            </a:r>
            <a:r>
              <a:rPr lang="en-US" sz="800" dirty="0"/>
              <a:t> </a:t>
            </a:r>
          </a:p>
        </p:txBody>
      </p:sp>
      <p:pic>
        <p:nvPicPr>
          <p:cNvPr id="12" name="Picture 11" descr="A computer screen shot of a code&#10;&#10;Description automatically generated">
            <a:extLst>
              <a:ext uri="{FF2B5EF4-FFF2-40B4-BE49-F238E27FC236}">
                <a16:creationId xmlns:a16="http://schemas.microsoft.com/office/drawing/2014/main" id="{FF95C02F-A279-C316-DA0E-6EB956DD0508}"/>
              </a:ext>
            </a:extLst>
          </p:cNvPr>
          <p:cNvPicPr>
            <a:picLocks noChangeAspect="1"/>
          </p:cNvPicPr>
          <p:nvPr/>
        </p:nvPicPr>
        <p:blipFill>
          <a:blip r:embed="rId5"/>
          <a:srcRect l="5902" r="7533"/>
          <a:stretch/>
        </p:blipFill>
        <p:spPr>
          <a:xfrm>
            <a:off x="5144568" y="1931604"/>
            <a:ext cx="3737413" cy="2536619"/>
          </a:xfrm>
          <a:prstGeom prst="rect">
            <a:avLst/>
          </a:prstGeom>
          <a:ln>
            <a:solidFill>
              <a:schemeClr val="tx1"/>
            </a:solidFill>
          </a:ln>
        </p:spPr>
      </p:pic>
      <p:sp>
        <p:nvSpPr>
          <p:cNvPr id="13" name="Rounded Rectangle 12">
            <a:extLst>
              <a:ext uri="{FF2B5EF4-FFF2-40B4-BE49-F238E27FC236}">
                <a16:creationId xmlns:a16="http://schemas.microsoft.com/office/drawing/2014/main" id="{FFB62556-49A3-B1C5-E22D-51CD797BD54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4353220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4868-A307-B1C8-6772-7C5F7E7FFC83}"/>
              </a:ext>
            </a:extLst>
          </p:cNvPr>
          <p:cNvSpPr>
            <a:spLocks noGrp="1"/>
          </p:cNvSpPr>
          <p:nvPr>
            <p:ph type="title"/>
          </p:nvPr>
        </p:nvSpPr>
        <p:spPr/>
        <p:txBody>
          <a:bodyPr/>
          <a:lstStyle/>
          <a:p>
            <a:r>
              <a:rPr lang="en-US"/>
              <a:t>Rule-based reward incentivizes </a:t>
            </a:r>
            <a:br>
              <a:rPr lang="en-US"/>
            </a:br>
            <a:r>
              <a:rPr lang="en-US"/>
              <a:t>creative reasoning? </a:t>
            </a:r>
          </a:p>
        </p:txBody>
      </p:sp>
      <p:sp>
        <p:nvSpPr>
          <p:cNvPr id="3" name="Text Placeholder 2">
            <a:extLst>
              <a:ext uri="{FF2B5EF4-FFF2-40B4-BE49-F238E27FC236}">
                <a16:creationId xmlns:a16="http://schemas.microsoft.com/office/drawing/2014/main" id="{78F43425-B518-A56B-9132-5CA41053823D}"/>
              </a:ext>
            </a:extLst>
          </p:cNvPr>
          <p:cNvSpPr>
            <a:spLocks noGrp="1"/>
          </p:cNvSpPr>
          <p:nvPr>
            <p:ph type="body" sz="quarter" idx="16"/>
          </p:nvPr>
        </p:nvSpPr>
        <p:spPr/>
        <p:txBody>
          <a:bodyPr/>
          <a:lstStyle/>
          <a:p>
            <a:r>
              <a:rPr lang="en-US" altLang="ja-JP" dirty="0"/>
              <a:t>¯\_(</a:t>
            </a:r>
            <a:r>
              <a:rPr lang="ja-JP" altLang="en-US"/>
              <a:t>ツ</a:t>
            </a:r>
            <a:r>
              <a:rPr lang="en-US" altLang="ja-JP" dirty="0"/>
              <a:t>)_/¯ </a:t>
            </a:r>
            <a:endParaRPr lang="en-US" dirty="0"/>
          </a:p>
        </p:txBody>
      </p:sp>
    </p:spTree>
    <p:extLst>
      <p:ext uri="{BB962C8B-B14F-4D97-AF65-F5344CB8AC3E}">
        <p14:creationId xmlns:p14="http://schemas.microsoft.com/office/powerpoint/2010/main" val="22615715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0AFD-1F44-AF2B-1206-DAA4F4784667}"/>
              </a:ext>
            </a:extLst>
          </p:cNvPr>
          <p:cNvSpPr>
            <a:spLocks noGrp="1"/>
          </p:cNvSpPr>
          <p:nvPr>
            <p:ph type="title"/>
          </p:nvPr>
        </p:nvSpPr>
        <p:spPr/>
        <p:txBody>
          <a:bodyPr/>
          <a:lstStyle/>
          <a:p>
            <a:r>
              <a:rPr lang="en-US" dirty="0"/>
              <a:t>Incorporate: </a:t>
            </a:r>
          </a:p>
        </p:txBody>
      </p:sp>
      <p:sp>
        <p:nvSpPr>
          <p:cNvPr id="3" name="Text Placeholder 2">
            <a:extLst>
              <a:ext uri="{FF2B5EF4-FFF2-40B4-BE49-F238E27FC236}">
                <a16:creationId xmlns:a16="http://schemas.microsoft.com/office/drawing/2014/main" id="{2A9ACE8C-960B-7AB8-0751-51AF52382CF4}"/>
              </a:ext>
            </a:extLst>
          </p:cNvPr>
          <p:cNvSpPr>
            <a:spLocks noGrp="1"/>
          </p:cNvSpPr>
          <p:nvPr>
            <p:ph type="body" sz="quarter" idx="16"/>
          </p:nvPr>
        </p:nvSpPr>
        <p:spPr/>
        <p:txBody>
          <a:bodyPr/>
          <a:lstStyle/>
          <a:p>
            <a:r>
              <a:rPr lang="en-US" dirty="0"/>
              <a:t>Actually, this group normalization trick applied to REINFORCE was invented in 2019: </a:t>
            </a:r>
            <a:r>
              <a:rPr lang="en-US" dirty="0">
                <a:hlinkClick r:id="rId2"/>
              </a:rPr>
              <a:t>https://openreview.net/forum?id</a:t>
            </a:r>
            <a:r>
              <a:rPr lang="en-US">
                <a:hlinkClick r:id="rId2"/>
              </a:rPr>
              <a:t>=r1lgTGL5DE</a:t>
            </a:r>
            <a:r>
              <a:rPr lang="en-US"/>
              <a:t>, 5 years earlier than GRPO. </a:t>
            </a:r>
          </a:p>
        </p:txBody>
      </p:sp>
    </p:spTree>
    <p:extLst>
      <p:ext uri="{BB962C8B-B14F-4D97-AF65-F5344CB8AC3E}">
        <p14:creationId xmlns:p14="http://schemas.microsoft.com/office/powerpoint/2010/main" val="7543797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CB0F-6B63-8C55-DEE7-769C387A71AB}"/>
              </a:ext>
            </a:extLst>
          </p:cNvPr>
          <p:cNvSpPr>
            <a:spLocks noGrp="1"/>
          </p:cNvSpPr>
          <p:nvPr>
            <p:ph type="title"/>
          </p:nvPr>
        </p:nvSpPr>
        <p:spPr/>
        <p:txBody>
          <a:bodyPr/>
          <a:lstStyle/>
          <a:p>
            <a:r>
              <a:rPr lang="en-US"/>
              <a:t>Incorporate: an example of GRPO</a:t>
            </a:r>
          </a:p>
        </p:txBody>
      </p:sp>
      <p:sp>
        <p:nvSpPr>
          <p:cNvPr id="3" name="Text Placeholder 2">
            <a:extLst>
              <a:ext uri="{FF2B5EF4-FFF2-40B4-BE49-F238E27FC236}">
                <a16:creationId xmlns:a16="http://schemas.microsoft.com/office/drawing/2014/main" id="{3A52C34F-748F-895B-7CBF-096803ABA677}"/>
              </a:ext>
            </a:extLst>
          </p:cNvPr>
          <p:cNvSpPr>
            <a:spLocks noGrp="1"/>
          </p:cNvSpPr>
          <p:nvPr>
            <p:ph type="body" sz="quarter" idx="16"/>
          </p:nvPr>
        </p:nvSpPr>
        <p:spPr/>
        <p:txBody>
          <a:bodyPr/>
          <a:lstStyle/>
          <a:p>
            <a:r>
              <a:rPr lang="en-US">
                <a:hlinkClick r:id="rId2"/>
              </a:rPr>
              <a:t>https://arxiv.org/pdf/2505.02156</a:t>
            </a:r>
            <a:endParaRPr lang="en-US"/>
          </a:p>
          <a:p>
            <a:r>
              <a:rPr lang="en-US"/>
              <a:t>ALSO NEED TO REWATCH PIETR ABEEL’S LECTURES.  </a:t>
            </a:r>
          </a:p>
        </p:txBody>
      </p:sp>
    </p:spTree>
    <p:extLst>
      <p:ext uri="{BB962C8B-B14F-4D97-AF65-F5344CB8AC3E}">
        <p14:creationId xmlns:p14="http://schemas.microsoft.com/office/powerpoint/2010/main" val="12433839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A1DF-49A4-6A7E-7DC8-33610F40B0CF}"/>
              </a:ext>
            </a:extLst>
          </p:cNvPr>
          <p:cNvSpPr>
            <a:spLocks noGrp="1"/>
          </p:cNvSpPr>
          <p:nvPr>
            <p:ph type="title"/>
          </p:nvPr>
        </p:nvSpPr>
        <p:spPr/>
        <p:txBody>
          <a:bodyPr/>
          <a:lstStyle/>
          <a:p>
            <a:r>
              <a:rPr lang="en-US"/>
              <a:t>REINFORCE Leave One Out (RLOO)</a:t>
            </a:r>
          </a:p>
        </p:txBody>
      </p:sp>
      <p:sp>
        <p:nvSpPr>
          <p:cNvPr id="3" name="Text Placeholder 2">
            <a:extLst>
              <a:ext uri="{FF2B5EF4-FFF2-40B4-BE49-F238E27FC236}">
                <a16:creationId xmlns:a16="http://schemas.microsoft.com/office/drawing/2014/main" id="{3297A96E-DCD4-5772-0821-1549301F8BB8}"/>
              </a:ext>
            </a:extLst>
          </p:cNvPr>
          <p:cNvSpPr>
            <a:spLocks noGrp="1"/>
          </p:cNvSpPr>
          <p:nvPr>
            <p:ph type="body" sz="quarter" idx="16"/>
          </p:nvPr>
        </p:nvSpPr>
        <p:spPr/>
        <p:txBody>
          <a:bodyPr/>
          <a:lstStyle/>
          <a:p>
            <a:r>
              <a:rPr lang="en-US"/>
              <a:t>Takes the average reward of the </a:t>
            </a:r>
            <a:r>
              <a:rPr lang="en-US" i="1"/>
              <a:t>other </a:t>
            </a:r>
            <a:r>
              <a:rPr lang="en-US"/>
              <a:t>samples in the batch to compute the baseline – rather than averaging over all rewards in the batch. </a:t>
            </a:r>
          </a:p>
        </p:txBody>
      </p:sp>
      <p:sp>
        <p:nvSpPr>
          <p:cNvPr id="4" name="Rounded Rectangle 3">
            <a:extLst>
              <a:ext uri="{FF2B5EF4-FFF2-40B4-BE49-F238E27FC236}">
                <a16:creationId xmlns:a16="http://schemas.microsoft.com/office/drawing/2014/main" id="{D9C06D2C-2A6B-968B-DFF0-806B364ED4D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5242851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3CBC-C60E-82A1-7862-527DE733CD07}"/>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251E5D73-B5B5-D58D-8B4B-D52C1F4EB132}"/>
              </a:ext>
            </a:extLst>
          </p:cNvPr>
          <p:cNvSpPr>
            <a:spLocks noGrp="1"/>
          </p:cNvSpPr>
          <p:nvPr>
            <p:ph type="body" sz="quarter" idx="16"/>
          </p:nvPr>
        </p:nvSpPr>
        <p:spPr/>
        <p:txBody>
          <a:bodyPr/>
          <a:lstStyle/>
          <a:p>
            <a:r>
              <a:rPr lang="en-US"/>
              <a:t>RL has many model variants. </a:t>
            </a:r>
          </a:p>
          <a:p>
            <a:r>
              <a:rPr lang="en-US"/>
              <a:t>Thus far we have seen: </a:t>
            </a:r>
          </a:p>
          <a:p>
            <a:pPr lvl="1"/>
            <a:r>
              <a:rPr lang="en-US"/>
              <a:t>Policy Gradient </a:t>
            </a:r>
          </a:p>
          <a:p>
            <a:pPr lvl="1"/>
            <a:r>
              <a:rPr lang="en-US"/>
              <a:t>TRPO</a:t>
            </a:r>
          </a:p>
          <a:p>
            <a:pPr lvl="1"/>
            <a:r>
              <a:rPr lang="en-US"/>
              <a:t>PPO </a:t>
            </a:r>
          </a:p>
          <a:p>
            <a:pPr lvl="1"/>
            <a:r>
              <a:rPr lang="en-US"/>
              <a:t>GRPO</a:t>
            </a:r>
          </a:p>
          <a:p>
            <a:endParaRPr lang="en-US"/>
          </a:p>
          <a:p>
            <a:r>
              <a:rPr lang="en-US"/>
              <a:t>See implementation of alignment algorithms: </a:t>
            </a:r>
            <a:r>
              <a:rPr lang="en-US">
                <a:hlinkClick r:id="rId2"/>
              </a:rPr>
              <a:t>https://huggingface.co/docs/trl/index</a:t>
            </a:r>
            <a:r>
              <a:rPr lang="en-US"/>
              <a:t> </a:t>
            </a:r>
          </a:p>
        </p:txBody>
      </p:sp>
      <p:sp>
        <p:nvSpPr>
          <p:cNvPr id="4" name="Rounded Rectangle 3">
            <a:extLst>
              <a:ext uri="{FF2B5EF4-FFF2-40B4-BE49-F238E27FC236}">
                <a16:creationId xmlns:a16="http://schemas.microsoft.com/office/drawing/2014/main" id="{32BB2D96-6D34-9BE3-C0EB-B4016330966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184801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400"/>
              <a:t>Aligning Language Models: </a:t>
            </a:r>
          </a:p>
          <a:p>
            <a:pPr algn="ctr"/>
            <a:r>
              <a:rPr lang="en-US" sz="4400"/>
              <a:t>Failures and Challenges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5050700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48141"/>
            <a:ext cx="8085415" cy="3077573"/>
          </a:xfrm>
        </p:spPr>
        <p:txBody>
          <a:bodyPr/>
          <a:lstStyle/>
          <a:p>
            <a:r>
              <a:rPr lang="en-US" sz="1800" spc="-4">
                <a:latin typeface="Corbel" panose="020B0503020204020204" pitchFamily="34" charset="0"/>
                <a:cs typeface="Calibri"/>
              </a:rPr>
              <a:t>”Reward hacking” is a common problem in RL</a:t>
            </a:r>
            <a:endParaRPr lang="en-US"/>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a:solidFill>
                  <a:srgbClr val="007B92"/>
                </a:solidFill>
                <a:uFill>
                  <a:solidFill>
                    <a:srgbClr val="007B92"/>
                  </a:solidFill>
                </a:uFill>
                <a:latin typeface="Corbel" panose="020B0503020204020204" pitchFamily="34" charset="0"/>
                <a:cs typeface="Calibri"/>
              </a:rPr>
              <a:t>[</a:t>
            </a:r>
            <a:r>
              <a:rPr sz="1500" u="sng" spc="-4">
                <a:solidFill>
                  <a:srgbClr val="007B92"/>
                </a:solidFill>
                <a:uFill>
                  <a:solidFill>
                    <a:srgbClr val="007B92"/>
                  </a:solidFill>
                </a:uFill>
                <a:latin typeface="Corbel" panose="020B0503020204020204" pitchFamily="34" charset="0"/>
                <a:cs typeface="Calibri"/>
              </a:rPr>
              <a:t>https://openai.com/blog/faulty-reward-functions/</a:t>
            </a:r>
            <a:r>
              <a:rPr lang="en-US" sz="1500" u="sng" spc="-4">
                <a:solidFill>
                  <a:srgbClr val="007B92"/>
                </a:solidFill>
                <a:uFill>
                  <a:solidFill>
                    <a:srgbClr val="007B92"/>
                  </a:solidFill>
                </a:uFill>
                <a:latin typeface="Corbel" panose="020B0503020204020204" pitchFamily="34" charset="0"/>
                <a:cs typeface="Calibri"/>
              </a:rPr>
              <a:t>]</a:t>
            </a:r>
            <a:endParaRPr sz="150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solidFill>
                  <a:srgbClr val="595959"/>
                </a:solidFill>
                <a:latin typeface="Corbel"/>
                <a:cs typeface="Arial"/>
              </a:rPr>
              <a:t>[</a:t>
            </a:r>
            <a:r>
              <a:rPr lang="en-US">
                <a:solidFill>
                  <a:srgbClr val="595959"/>
                </a:solidFill>
                <a:latin typeface="Corbel"/>
                <a:cs typeface="Arial"/>
                <a:hlinkClick r:id="rId5"/>
              </a:rPr>
              <a:t>Concrete Problems in AI Safety, 2016</a:t>
            </a:r>
            <a:r>
              <a:rPr lang="en-US">
                <a:solidFill>
                  <a:srgbClr val="595959"/>
                </a:solidFill>
                <a:latin typeface="Corbel"/>
                <a:cs typeface="Arial"/>
              </a:rPr>
              <a:t>]</a:t>
            </a:r>
            <a:endParaRPr lang="en-US"/>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15785" y="1444224"/>
            <a:ext cx="5680831" cy="3195467"/>
          </a:xfrm>
          <a:prstGeom prst="rect">
            <a:avLst/>
          </a:prstGeom>
        </p:spPr>
      </p:pic>
    </p:spTree>
    <p:extLst>
      <p:ext uri="{BB962C8B-B14F-4D97-AF65-F5344CB8AC3E}">
        <p14:creationId xmlns:p14="http://schemas.microsoft.com/office/powerpoint/2010/main" val="406638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9325-F6EB-23FD-FD0E-468B1EBE1C0B}"/>
              </a:ext>
            </a:extLst>
          </p:cNvPr>
          <p:cNvSpPr>
            <a:spLocks noGrp="1"/>
          </p:cNvSpPr>
          <p:nvPr>
            <p:ph type="title"/>
          </p:nvPr>
        </p:nvSpPr>
        <p:spPr/>
        <p:txBody>
          <a:bodyPr/>
          <a:lstStyle/>
          <a:p>
            <a:r>
              <a:rPr lang="en-US"/>
              <a:t>Recap: Instruction tuning </a:t>
            </a:r>
          </a:p>
        </p:txBody>
      </p:sp>
      <p:sp>
        <p:nvSpPr>
          <p:cNvPr id="3" name="Text Placeholder 2">
            <a:extLst>
              <a:ext uri="{FF2B5EF4-FFF2-40B4-BE49-F238E27FC236}">
                <a16:creationId xmlns:a16="http://schemas.microsoft.com/office/drawing/2014/main" id="{0EE88CBB-FF5D-7B41-B6A2-D69A8057B13D}"/>
              </a:ext>
            </a:extLst>
          </p:cNvPr>
          <p:cNvSpPr>
            <a:spLocks noGrp="1"/>
          </p:cNvSpPr>
          <p:nvPr>
            <p:ph type="body" sz="quarter" idx="16"/>
          </p:nvPr>
        </p:nvSpPr>
        <p:spPr/>
        <p:txBody>
          <a:bodyPr/>
          <a:lstStyle/>
          <a:p>
            <a:r>
              <a:rPr lang="en-US"/>
              <a:t>Here is the recipe:  </a:t>
            </a:r>
          </a:p>
          <a:p>
            <a:pPr lvl="1"/>
            <a:r>
              <a:rPr lang="en-US"/>
              <a:t>Prepare the data: diverse annotated data (instructions </a:t>
            </a:r>
            <a:r>
              <a:rPr lang="en-US">
                <a:sym typeface="Wingdings" pitchFamily="2" charset="2"/>
              </a:rPr>
              <a:t> desired responses) </a:t>
            </a:r>
            <a:endParaRPr lang="en-US"/>
          </a:p>
          <a:p>
            <a:pPr lvl="1"/>
            <a:r>
              <a:rPr lang="en-US"/>
              <a:t>Split along tasks to train and test</a:t>
            </a:r>
          </a:p>
          <a:p>
            <a:pPr lvl="1"/>
            <a:r>
              <a:rPr lang="en-US"/>
              <a:t>Train on data of all training tasks: </a:t>
            </a:r>
          </a:p>
          <a:p>
            <a:pPr lvl="2"/>
            <a:r>
              <a:rPr lang="en-US"/>
              <a:t>Optimize the per-token likelihood of the target (desired) responses</a:t>
            </a:r>
          </a:p>
          <a:p>
            <a:pPr lvl="1"/>
            <a:r>
              <a:rPr lang="en-US"/>
              <a:t>Test: zero-shot on new tasks</a:t>
            </a:r>
          </a:p>
        </p:txBody>
      </p:sp>
      <p:grpSp>
        <p:nvGrpSpPr>
          <p:cNvPr id="4" name="Group 3">
            <a:extLst>
              <a:ext uri="{FF2B5EF4-FFF2-40B4-BE49-F238E27FC236}">
                <a16:creationId xmlns:a16="http://schemas.microsoft.com/office/drawing/2014/main" id="{574C8440-1BD3-BF49-1A1F-08B18540A004}"/>
              </a:ext>
            </a:extLst>
          </p:cNvPr>
          <p:cNvGrpSpPr/>
          <p:nvPr/>
        </p:nvGrpSpPr>
        <p:grpSpPr>
          <a:xfrm>
            <a:off x="882561" y="3070112"/>
            <a:ext cx="6975019" cy="1884506"/>
            <a:chOff x="6779400" y="2491115"/>
            <a:chExt cx="9300025" cy="2512674"/>
          </a:xfrm>
        </p:grpSpPr>
        <p:grpSp>
          <p:nvGrpSpPr>
            <p:cNvPr id="5" name="object 3">
              <a:extLst>
                <a:ext uri="{FF2B5EF4-FFF2-40B4-BE49-F238E27FC236}">
                  <a16:creationId xmlns:a16="http://schemas.microsoft.com/office/drawing/2014/main" id="{94225CC9-7766-78FD-6321-DD372A20CFBC}"/>
                </a:ext>
              </a:extLst>
            </p:cNvPr>
            <p:cNvGrpSpPr/>
            <p:nvPr/>
          </p:nvGrpSpPr>
          <p:grpSpPr>
            <a:xfrm>
              <a:off x="6779400" y="2745004"/>
              <a:ext cx="9300025" cy="2063134"/>
              <a:chOff x="1254263" y="2699004"/>
              <a:chExt cx="9394839" cy="2063577"/>
            </a:xfrm>
          </p:grpSpPr>
          <p:pic>
            <p:nvPicPr>
              <p:cNvPr id="11" name="object 4">
                <a:extLst>
                  <a:ext uri="{FF2B5EF4-FFF2-40B4-BE49-F238E27FC236}">
                    <a16:creationId xmlns:a16="http://schemas.microsoft.com/office/drawing/2014/main" id="{644AC7A7-CFAF-1A57-8398-112164DB492A}"/>
                  </a:ext>
                </a:extLst>
              </p:cNvPr>
              <p:cNvPicPr/>
              <p:nvPr/>
            </p:nvPicPr>
            <p:blipFill rotWithShape="1">
              <a:blip r:embed="rId2" cstate="print"/>
              <a:srcRect t="45441"/>
              <a:stretch/>
            </p:blipFill>
            <p:spPr>
              <a:xfrm>
                <a:off x="1441851" y="2948849"/>
                <a:ext cx="9207251" cy="1784694"/>
              </a:xfrm>
              <a:prstGeom prst="rect">
                <a:avLst/>
              </a:prstGeom>
            </p:spPr>
          </p:pic>
          <p:sp>
            <p:nvSpPr>
              <p:cNvPr id="12" name="object 7">
                <a:extLst>
                  <a:ext uri="{FF2B5EF4-FFF2-40B4-BE49-F238E27FC236}">
                    <a16:creationId xmlns:a16="http://schemas.microsoft.com/office/drawing/2014/main" id="{C916847A-2123-B616-2EFC-AF2A1DFE2544}"/>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sp>
            <p:nvSpPr>
              <p:cNvPr id="13" name="object 8">
                <a:extLst>
                  <a:ext uri="{FF2B5EF4-FFF2-40B4-BE49-F238E27FC236}">
                    <a16:creationId xmlns:a16="http://schemas.microsoft.com/office/drawing/2014/main" id="{78C27578-E28C-98A6-9661-C6D24B48B6A2}"/>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latin typeface="Avenir Book" panose="02000503020000020003" pitchFamily="2" charset="0"/>
                </a:endParaRPr>
              </a:p>
            </p:txBody>
          </p:sp>
          <p:sp>
            <p:nvSpPr>
              <p:cNvPr id="14" name="object 9">
                <a:extLst>
                  <a:ext uri="{FF2B5EF4-FFF2-40B4-BE49-F238E27FC236}">
                    <a16:creationId xmlns:a16="http://schemas.microsoft.com/office/drawing/2014/main" id="{00148593-B9D1-5A9E-6125-4273132F05E6}"/>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grpSp>
        <p:sp>
          <p:nvSpPr>
            <p:cNvPr id="6" name="Rectangle 5">
              <a:extLst>
                <a:ext uri="{FF2B5EF4-FFF2-40B4-BE49-F238E27FC236}">
                  <a16:creationId xmlns:a16="http://schemas.microsoft.com/office/drawing/2014/main" id="{F972E5DC-9BBF-422F-90CC-187285933F2C}"/>
                </a:ext>
              </a:extLst>
            </p:cNvPr>
            <p:cNvSpPr/>
            <p:nvPr/>
          </p:nvSpPr>
          <p:spPr>
            <a:xfrm>
              <a:off x="10977560" y="4276453"/>
              <a:ext cx="2079437" cy="727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Trapezoid 6">
              <a:extLst>
                <a:ext uri="{FF2B5EF4-FFF2-40B4-BE49-F238E27FC236}">
                  <a16:creationId xmlns:a16="http://schemas.microsoft.com/office/drawing/2014/main" id="{C6B3C764-BD93-37F0-235F-F8D4E58C420B}"/>
                </a:ext>
              </a:extLst>
            </p:cNvPr>
            <p:cNvSpPr/>
            <p:nvPr/>
          </p:nvSpPr>
          <p:spPr>
            <a:xfrm rot="10800000">
              <a:off x="10286614" y="2491115"/>
              <a:ext cx="3364992" cy="1689367"/>
            </a:xfrm>
            <a:prstGeom prst="trapezoid">
              <a:avLst>
                <a:gd name="adj" fmla="val 48634"/>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041E81D0-DCC5-1446-3B78-CEDE7CD780E9}"/>
                </a:ext>
              </a:extLst>
            </p:cNvPr>
            <p:cNvGrpSpPr/>
            <p:nvPr/>
          </p:nvGrpSpPr>
          <p:grpSpPr>
            <a:xfrm>
              <a:off x="10994657" y="3612530"/>
              <a:ext cx="1967125" cy="1262671"/>
              <a:chOff x="5070375" y="3814719"/>
              <a:chExt cx="1967125" cy="1262671"/>
            </a:xfrm>
          </p:grpSpPr>
          <p:sp>
            <p:nvSpPr>
              <p:cNvPr id="9" name="Rounded Rectangle 8">
                <a:extLst>
                  <a:ext uri="{FF2B5EF4-FFF2-40B4-BE49-F238E27FC236}">
                    <a16:creationId xmlns:a16="http://schemas.microsoft.com/office/drawing/2014/main" id="{23FA5DB9-E761-19D8-686A-18D95AA74888}"/>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10" name="TextBox 9">
                <a:extLst>
                  <a:ext uri="{FF2B5EF4-FFF2-40B4-BE49-F238E27FC236}">
                    <a16:creationId xmlns:a16="http://schemas.microsoft.com/office/drawing/2014/main" id="{34D4FE0D-A348-F1F2-C948-11B1936751A3}"/>
                  </a:ext>
                </a:extLst>
              </p:cNvPr>
              <p:cNvSpPr txBox="1"/>
              <p:nvPr/>
            </p:nvSpPr>
            <p:spPr>
              <a:xfrm>
                <a:off x="5070375" y="3978328"/>
                <a:ext cx="1967125" cy="1046439"/>
              </a:xfrm>
              <a:prstGeom prst="rect">
                <a:avLst/>
              </a:prstGeom>
              <a:noFill/>
            </p:spPr>
            <p:txBody>
              <a:bodyPr wrap="square">
                <a:spAutoFit/>
              </a:bodyPr>
              <a:lstStyle/>
              <a:p>
                <a:pPr algn="ctr"/>
                <a:r>
                  <a:rPr lang="en-US" sz="4500" b="1">
                    <a:latin typeface="Avenir Book" panose="02000503020000020003" pitchFamily="2" charset="0"/>
                  </a:rPr>
                  <a:t>LM</a:t>
                </a:r>
              </a:p>
            </p:txBody>
          </p:sp>
        </p:grpSp>
      </p:grpSp>
    </p:spTree>
    <p:extLst>
      <p:ext uri="{BB962C8B-B14F-4D97-AF65-F5344CB8AC3E}">
        <p14:creationId xmlns:p14="http://schemas.microsoft.com/office/powerpoint/2010/main" val="4084302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20988"/>
            <a:ext cx="8085415" cy="3077573"/>
          </a:xfrm>
        </p:spPr>
        <p:txBody>
          <a:bodyPr/>
          <a:lstStyle/>
          <a:p>
            <a:r>
              <a:rPr lang="en-US" sz="1800" spc="-4">
                <a:latin typeface="Corbel" panose="020B0503020204020204" pitchFamily="34" charset="0"/>
                <a:cs typeface="Calibri"/>
              </a:rPr>
              <a:t>”Reward hacking” is a common problem in RL</a:t>
            </a:r>
            <a:endParaRPr lang="en-US"/>
          </a:p>
        </p:txBody>
      </p:sp>
      <p:sp>
        <p:nvSpPr>
          <p:cNvPr id="4" name="TextBox 3">
            <a:extLst>
              <a:ext uri="{FF2B5EF4-FFF2-40B4-BE49-F238E27FC236}">
                <a16:creationId xmlns:a16="http://schemas.microsoft.com/office/drawing/2014/main" id="{6F123D5B-881B-0C20-641E-2BE66B90843D}"/>
              </a:ext>
            </a:extLst>
          </p:cNvPr>
          <p:cNvSpPr txBox="1"/>
          <p:nvPr/>
        </p:nvSpPr>
        <p:spPr>
          <a:xfrm>
            <a:off x="3186820" y="4843276"/>
            <a:ext cx="564446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solidFill>
                  <a:srgbClr val="595959"/>
                </a:solidFill>
                <a:latin typeface="Corbel"/>
                <a:cs typeface="Arial"/>
              </a:rPr>
              <a:t>[Video credit: Jack Clark]</a:t>
            </a:r>
            <a:endParaRPr lang="en-US"/>
          </a:p>
        </p:txBody>
      </p:sp>
      <p:sp>
        <p:nvSpPr>
          <p:cNvPr id="8" name="TextBox 7">
            <a:extLst>
              <a:ext uri="{FF2B5EF4-FFF2-40B4-BE49-F238E27FC236}">
                <a16:creationId xmlns:a16="http://schemas.microsoft.com/office/drawing/2014/main" id="{04EE3EFA-55AD-E926-4394-290D4EA53879}"/>
              </a:ext>
            </a:extLst>
          </p:cNvPr>
          <p:cNvSpPr txBox="1"/>
          <p:nvPr/>
        </p:nvSpPr>
        <p:spPr>
          <a:xfrm>
            <a:off x="6096000" y="135003"/>
            <a:ext cx="2907196" cy="10551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a:latin typeface="Corbel" panose="020B0503020204020204" pitchFamily="34" charset="0"/>
                <a:cs typeface="Cambria Math"/>
              </a:rPr>
              <a:t>Open question: will reward hacking go away with enough scale? 🤔</a:t>
            </a:r>
            <a:endParaRPr lang="fa-IR" sz="2000">
              <a:latin typeface="Corbel" panose="020B0503020204020204" pitchFamily="34" charset="0"/>
              <a:cs typeface="Cambria Math"/>
            </a:endParaRPr>
          </a:p>
        </p:txBody>
      </p:sp>
      <p:pic>
        <p:nvPicPr>
          <p:cNvPr id="6" name="Online Media 5" descr="CoastRunners 7">
            <a:hlinkClick r:id="" action="ppaction://media"/>
            <a:extLst>
              <a:ext uri="{FF2B5EF4-FFF2-40B4-BE49-F238E27FC236}">
                <a16:creationId xmlns:a16="http://schemas.microsoft.com/office/drawing/2014/main" id="{4297C6EC-AE66-9F70-4E70-B6749302925E}"/>
              </a:ext>
            </a:extLst>
          </p:cNvPr>
          <p:cNvPicPr>
            <a:picLocks noRot="1" noChangeAspect="1"/>
          </p:cNvPicPr>
          <p:nvPr>
            <a:videoFile r:link="rId1"/>
          </p:nvPr>
        </p:nvPicPr>
        <p:blipFill>
          <a:blip r:embed="rId4"/>
          <a:stretch>
            <a:fillRect/>
          </a:stretch>
        </p:blipFill>
        <p:spPr>
          <a:xfrm>
            <a:off x="3724782" y="1418063"/>
            <a:ext cx="4559707" cy="3419781"/>
          </a:xfrm>
          <a:prstGeom prst="rect">
            <a:avLst/>
          </a:prstGeom>
        </p:spPr>
      </p:pic>
      <p:sp>
        <p:nvSpPr>
          <p:cNvPr id="9" name="TextBox 8">
            <a:extLst>
              <a:ext uri="{FF2B5EF4-FFF2-40B4-BE49-F238E27FC236}">
                <a16:creationId xmlns:a16="http://schemas.microsoft.com/office/drawing/2014/main" id="{D01AD798-40BC-0AEF-5526-688C6AC59FA2}"/>
              </a:ext>
            </a:extLst>
          </p:cNvPr>
          <p:cNvSpPr txBox="1"/>
          <p:nvPr/>
        </p:nvSpPr>
        <p:spPr>
          <a:xfrm>
            <a:off x="576930" y="1674689"/>
            <a:ext cx="2666890" cy="706668"/>
          </a:xfrm>
          <a:prstGeom prst="wedgeRoundRectCallout">
            <a:avLst>
              <a:gd name="adj1" fmla="val 45094"/>
              <a:gd name="adj2" fmla="val 8234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a:latin typeface="Corbel" panose="020B0503020204020204" pitchFamily="34" charset="0"/>
                <a:cs typeface="Cambria Math"/>
              </a:rPr>
              <a:t>The goal of this agent is to maximize scores</a:t>
            </a:r>
            <a:endParaRPr lang="fa-IR" sz="2000">
              <a:latin typeface="Corbel" panose="020B0503020204020204" pitchFamily="34" charset="0"/>
              <a:cs typeface="Cambria Math"/>
            </a:endParaRPr>
          </a:p>
        </p:txBody>
      </p:sp>
      <p:sp>
        <p:nvSpPr>
          <p:cNvPr id="10" name="TextBox 9">
            <a:extLst>
              <a:ext uri="{FF2B5EF4-FFF2-40B4-BE49-F238E27FC236}">
                <a16:creationId xmlns:a16="http://schemas.microsoft.com/office/drawing/2014/main" id="{DC4849BF-38FD-1E66-E219-B4C7EAFE3A7E}"/>
              </a:ext>
            </a:extLst>
          </p:cNvPr>
          <p:cNvSpPr txBox="1"/>
          <p:nvPr/>
        </p:nvSpPr>
        <p:spPr>
          <a:xfrm>
            <a:off x="576930" y="3009990"/>
            <a:ext cx="2666890" cy="1423426"/>
          </a:xfrm>
          <a:prstGeom prst="wedgeRoundRectCallout">
            <a:avLst>
              <a:gd name="adj1" fmla="val 43057"/>
              <a:gd name="adj2" fmla="val -6648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a:latin typeface="Corbel" panose="020B0503020204020204" pitchFamily="34" charset="0"/>
                <a:cs typeface="Cambria Math"/>
              </a:rPr>
              <a:t>It might seem like it’s failing miserably it’s actually maximizing its score!! </a:t>
            </a:r>
            <a:endParaRPr lang="fa-IR" sz="2000">
              <a:latin typeface="Corbel" panose="020B0503020204020204" pitchFamily="34" charset="0"/>
              <a:cs typeface="Cambria Math"/>
            </a:endParaRPr>
          </a:p>
        </p:txBody>
      </p:sp>
      <p:sp>
        <p:nvSpPr>
          <p:cNvPr id="12" name="TextBox 11">
            <a:extLst>
              <a:ext uri="{FF2B5EF4-FFF2-40B4-BE49-F238E27FC236}">
                <a16:creationId xmlns:a16="http://schemas.microsoft.com/office/drawing/2014/main" id="{66855B07-C2A7-1D16-65DA-0FF9C2642886}"/>
              </a:ext>
            </a:extLst>
          </p:cNvPr>
          <p:cNvSpPr txBox="1"/>
          <p:nvPr/>
        </p:nvSpPr>
        <p:spPr>
          <a:xfrm>
            <a:off x="533919" y="4805261"/>
            <a:ext cx="4572000" cy="307777"/>
          </a:xfrm>
          <a:prstGeom prst="rect">
            <a:avLst/>
          </a:prstGeom>
          <a:noFill/>
        </p:spPr>
        <p:txBody>
          <a:bodyPr wrap="square">
            <a:spAutoFit/>
          </a:bodyPr>
          <a:lstStyle/>
          <a:p>
            <a:r>
              <a:rPr lang="en-US">
                <a:hlinkClick r:id="rId5"/>
              </a:rPr>
              <a:t>https://openai.com/research/faulty-reward-functions</a:t>
            </a:r>
            <a:r>
              <a:rPr lang="en-US"/>
              <a:t> </a:t>
            </a:r>
          </a:p>
        </p:txBody>
      </p:sp>
    </p:spTree>
    <p:extLst>
      <p:ext uri="{BB962C8B-B14F-4D97-AF65-F5344CB8AC3E}">
        <p14:creationId xmlns:p14="http://schemas.microsoft.com/office/powerpoint/2010/main" val="72423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fontScale="90000"/>
          </a:bodyPr>
          <a:lstStyle/>
          <a:p>
            <a:r>
              <a:rPr lang="en-US"/>
              <a:t>A Special Case: Reward Over-Optimization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420749" y="1383393"/>
            <a:ext cx="7932222" cy="3077573"/>
          </a:xfrm>
        </p:spPr>
        <p:txBody>
          <a:bodyPr/>
          <a:lstStyle/>
          <a:p>
            <a:r>
              <a:rPr lang="en-US"/>
              <a:t>Goodhart’s law— when a measure becomes a target, it ceases to be a good measure. </a:t>
            </a:r>
          </a:p>
          <a:p>
            <a:pPr lvl="1"/>
            <a:r>
              <a:rPr lang="en-US"/>
              <a:t>(i.e., the proxy ceases to track the actual thing that you care about)</a:t>
            </a:r>
          </a:p>
          <a:p>
            <a:endParaRPr lang="en-US"/>
          </a:p>
          <a:p>
            <a:r>
              <a:rPr lang="en-US"/>
              <a:t>Cobra effective: </a:t>
            </a:r>
          </a:p>
          <a:p>
            <a:pPr lvl="1"/>
            <a:r>
              <a:rPr lang="en-US"/>
              <a:t>Colonial British in India placed a bounty for cobras to reduce their population.</a:t>
            </a:r>
          </a:p>
          <a:p>
            <a:pPr lvl="1"/>
            <a:r>
              <a:rPr lang="en-US"/>
              <a:t>People began feeding cobras to claim reward! </a:t>
            </a:r>
          </a:p>
          <a:p>
            <a:pPr lvl="1"/>
            <a:endParaRPr lang="en-US"/>
          </a:p>
          <a:p>
            <a:pPr lvl="1"/>
            <a:endParaRPr lang="en-US"/>
          </a:p>
        </p:txBody>
      </p:sp>
      <p:sp>
        <p:nvSpPr>
          <p:cNvPr id="6" name="TextBox 5">
            <a:extLst>
              <a:ext uri="{FF2B5EF4-FFF2-40B4-BE49-F238E27FC236}">
                <a16:creationId xmlns:a16="http://schemas.microsoft.com/office/drawing/2014/main" id="{9EA9ECC2-281B-A7F2-D9EF-3F45A23C3563}"/>
              </a:ext>
            </a:extLst>
          </p:cNvPr>
          <p:cNvSpPr txBox="1"/>
          <p:nvPr/>
        </p:nvSpPr>
        <p:spPr>
          <a:xfrm>
            <a:off x="1319212" y="4866501"/>
            <a:ext cx="6505575" cy="276999"/>
          </a:xfrm>
          <a:prstGeom prst="rect">
            <a:avLst/>
          </a:prstGeom>
          <a:noFill/>
        </p:spPr>
        <p:txBody>
          <a:bodyPr wrap="square">
            <a:spAutoFit/>
          </a:bodyPr>
          <a:lstStyle/>
          <a:p>
            <a:pPr algn="ctr"/>
            <a:r>
              <a:rPr lang="en-US" sz="1200"/>
              <a:t>John Schulman 2023: </a:t>
            </a:r>
            <a:r>
              <a:rPr lang="en-US" sz="1200">
                <a:solidFill>
                  <a:schemeClr val="bg1">
                    <a:lumMod val="50000"/>
                  </a:schemeClr>
                </a:solidFill>
                <a:hlinkClick r:id="rId2"/>
              </a:rPr>
              <a:t> https://www.youtube.com/watch?v=hhiLw5Q_UFg</a:t>
            </a:r>
            <a:r>
              <a:rPr lang="en-US" sz="1200">
                <a:solidFill>
                  <a:schemeClr val="bg1">
                    <a:lumMod val="50000"/>
                  </a:schemeClr>
                </a:solidFill>
              </a:rPr>
              <a:t> </a:t>
            </a:r>
          </a:p>
        </p:txBody>
      </p:sp>
    </p:spTree>
    <p:extLst>
      <p:ext uri="{BB962C8B-B14F-4D97-AF65-F5344CB8AC3E}">
        <p14:creationId xmlns:p14="http://schemas.microsoft.com/office/powerpoint/2010/main" val="36286929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a:bodyPr>
          <a:lstStyle/>
          <a:p>
            <a:r>
              <a:rPr lang="en-US"/>
              <a:t>Reward 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391721" y="1390650"/>
            <a:ext cx="3913443" cy="3077573"/>
          </a:xfrm>
        </p:spPr>
        <p:txBody>
          <a:bodyPr/>
          <a:lstStyle/>
          <a:p>
            <a:r>
              <a:rPr lang="en-US"/>
              <a:t>Regularizing reward model is a delicate dance balancing: </a:t>
            </a:r>
          </a:p>
          <a:p>
            <a:pPr lvl="1"/>
            <a:r>
              <a:rPr lang="en-US"/>
              <a:t>Distance to the prior </a:t>
            </a:r>
          </a:p>
          <a:p>
            <a:pPr lvl="1"/>
            <a:r>
              <a:rPr lang="en-US"/>
              <a:t>Following human preferences  </a:t>
            </a:r>
          </a:p>
          <a:p>
            <a:pPr lvl="1"/>
            <a:endParaRPr lang="en-US"/>
          </a:p>
          <a:p>
            <a:pPr lvl="1"/>
            <a:endParaRPr lang="en-US"/>
          </a:p>
          <a:p>
            <a:pPr lvl="1"/>
            <a:endParaRPr lang="en-US"/>
          </a:p>
          <a:p>
            <a:pPr marL="6350" lvl="1" indent="0">
              <a:buNone/>
            </a:pPr>
            <a:r>
              <a:rPr lang="en-US"/>
              <a:t>The reward might be over-optimized, i.e., we might be increasing the reward but: </a:t>
            </a:r>
          </a:p>
          <a:p>
            <a:pPr marL="292100" lvl="1" indent="-285750"/>
            <a:r>
              <a:rPr lang="en-US"/>
              <a:t>KL-</a:t>
            </a:r>
            <a:r>
              <a:rPr lang="en-US" err="1"/>
              <a:t>dist</a:t>
            </a:r>
            <a:r>
              <a:rPr lang="en-US"/>
              <a:t> might go down </a:t>
            </a:r>
          </a:p>
          <a:p>
            <a:pPr marL="292100" lvl="1" indent="-285750"/>
            <a:r>
              <a:rPr lang="en-US"/>
              <a:t>Output preference might not change, or even degrade </a:t>
            </a:r>
          </a:p>
          <a:p>
            <a:pPr marL="292100" lvl="1" indent="-285750"/>
            <a:endParaRPr lang="en-US"/>
          </a:p>
          <a:p>
            <a:pPr marL="6350" lvl="1" indent="0">
              <a:buNone/>
            </a:pPr>
            <a:endParaRPr lang="en-US"/>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a:latin typeface="Corbel" panose="020B0503020204020204" pitchFamily="34" charset="0"/>
                <a:cs typeface="Tahoma" panose="020B0604030504040204" pitchFamily="34" charset="0"/>
              </a:rPr>
              <a:t>Reward</a:t>
            </a:r>
            <a:r>
              <a:rPr lang="en-US" sz="1800" spc="-11">
                <a:latin typeface="Corbel" panose="020B0503020204020204" pitchFamily="34" charset="0"/>
                <a:cs typeface="Tahoma" panose="020B0604030504040204" pitchFamily="34" charset="0"/>
              </a:rPr>
              <a:t> </a:t>
            </a:r>
            <a:r>
              <a:rPr lang="en-US" sz="1800" spc="-4">
                <a:latin typeface="Corbel" panose="020B0503020204020204" pitchFamily="34" charset="0"/>
                <a:cs typeface="Tahoma" panose="020B0604030504040204" pitchFamily="34" charset="0"/>
              </a:rPr>
              <a:t>model</a:t>
            </a:r>
            <a:r>
              <a:rPr lang="en-US" sz="1800" spc="-15">
                <a:latin typeface="Corbel" panose="020B0503020204020204" pitchFamily="34" charset="0"/>
                <a:cs typeface="Tahoma" panose="020B0604030504040204" pitchFamily="34" charset="0"/>
              </a:rPr>
              <a:t> </a:t>
            </a:r>
            <a:r>
              <a:rPr lang="en-US" sz="1800">
                <a:latin typeface="Corbel" panose="020B0503020204020204" pitchFamily="34" charset="0"/>
                <a:cs typeface="Tahoma" panose="020B0604030504040204" pitchFamily="34" charset="0"/>
              </a:rPr>
              <a:t>over-optimization</a:t>
            </a:r>
            <a:endParaRPr sz="1800">
              <a:latin typeface="Corbel" panose="020B050302020402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3"/>
              </a:rPr>
              <a:t>Scaling Laws for Reward Model Overoptimization, 2022</a:t>
            </a:r>
            <a:r>
              <a:rPr lang="en-US" sz="1050">
                <a:solidFill>
                  <a:srgbClr val="595959"/>
                </a:solidFill>
                <a:latin typeface="Corbel"/>
                <a:cs typeface="Arial"/>
              </a:rPr>
              <a:t>]</a:t>
            </a:r>
            <a:endParaRPr lang="en-US" sz="105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D6F973-99A4-66CD-E6ED-75463AB1897F}"/>
                  </a:ext>
                </a:extLst>
              </p:cNvPr>
              <p:cNvSpPr txBox="1"/>
              <p:nvPr/>
            </p:nvSpPr>
            <p:spPr>
              <a:xfrm>
                <a:off x="524666" y="2773555"/>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𝐾𝐿</m:t>
                          </m:r>
                        </m:sub>
                      </m:sSub>
                      <m:r>
                        <a:rPr lang="en-US" b="0" i="1" smtClean="0">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m:rPr>
                              <m:sty m:val="p"/>
                            </m:rPr>
                            <a:rPr lang="en-US" b="0" i="1" smtClean="0">
                              <a:latin typeface="Cambria Math" panose="02040503050406030204" pitchFamily="18" charset="0"/>
                              <a:ea typeface="Cambria Math" panose="02040503050406030204" pitchFamily="18" charset="0"/>
                            </a:rPr>
                            <m:t>ref</m:t>
                          </m:r>
                        </m:sub>
                      </m:sSub>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F6D6F973-99A4-66CD-E6ED-75463AB1897F}"/>
                  </a:ext>
                </a:extLst>
              </p:cNvPr>
              <p:cNvSpPr txBox="1">
                <a:spLocks noRot="1" noChangeAspect="1" noMove="1" noResize="1" noEditPoints="1" noAdjustHandles="1" noChangeArrowheads="1" noChangeShapeType="1" noTextEdit="1"/>
              </p:cNvSpPr>
              <p:nvPr/>
            </p:nvSpPr>
            <p:spPr>
              <a:xfrm>
                <a:off x="524666" y="2773555"/>
                <a:ext cx="3780498" cy="330219"/>
              </a:xfrm>
              <a:prstGeom prst="rect">
                <a:avLst/>
              </a:prstGeom>
              <a:blipFill>
                <a:blip r:embed="rId4"/>
                <a:stretch>
                  <a:fillRect t="-3704"/>
                </a:stretch>
              </a:blipFill>
            </p:spPr>
            <p:txBody>
              <a:bodyPr/>
              <a:lstStyle/>
              <a:p>
                <a:r>
                  <a:rPr lang="en-US">
                    <a:noFill/>
                  </a:rPr>
                  <a:t> </a:t>
                </a:r>
              </a:p>
            </p:txBody>
          </p:sp>
        </mc:Fallback>
      </mc:AlternateContent>
    </p:spTree>
    <p:extLst>
      <p:ext uri="{BB962C8B-B14F-4D97-AF65-F5344CB8AC3E}">
        <p14:creationId xmlns:p14="http://schemas.microsoft.com/office/powerpoint/2010/main" val="17307554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A817-806D-379E-5CAA-AB55F0862D89}"/>
              </a:ext>
            </a:extLst>
          </p:cNvPr>
          <p:cNvSpPr>
            <a:spLocks noGrp="1"/>
          </p:cNvSpPr>
          <p:nvPr>
            <p:ph type="title"/>
          </p:nvPr>
        </p:nvSpPr>
        <p:spPr/>
        <p:txBody>
          <a:bodyPr/>
          <a:lstStyle/>
          <a:p>
            <a:r>
              <a:rPr lang="en-US"/>
              <a:t>Incorporate</a:t>
            </a:r>
          </a:p>
        </p:txBody>
      </p:sp>
      <p:sp>
        <p:nvSpPr>
          <p:cNvPr id="3" name="Text Placeholder 2">
            <a:extLst>
              <a:ext uri="{FF2B5EF4-FFF2-40B4-BE49-F238E27FC236}">
                <a16:creationId xmlns:a16="http://schemas.microsoft.com/office/drawing/2014/main" id="{73446952-7B3E-866B-2021-D715ADFDECF8}"/>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EA99717-7E70-121A-C0DF-0ED2DF09CAFE}"/>
              </a:ext>
            </a:extLst>
          </p:cNvPr>
          <p:cNvPicPr>
            <a:picLocks noChangeAspect="1"/>
          </p:cNvPicPr>
          <p:nvPr/>
        </p:nvPicPr>
        <p:blipFill>
          <a:blip r:embed="rId2"/>
          <a:stretch>
            <a:fillRect/>
          </a:stretch>
        </p:blipFill>
        <p:spPr>
          <a:xfrm>
            <a:off x="1462754" y="1390650"/>
            <a:ext cx="6218491" cy="3440016"/>
          </a:xfrm>
          <a:prstGeom prst="rect">
            <a:avLst/>
          </a:prstGeom>
        </p:spPr>
      </p:pic>
    </p:spTree>
    <p:extLst>
      <p:ext uri="{BB962C8B-B14F-4D97-AF65-F5344CB8AC3E}">
        <p14:creationId xmlns:p14="http://schemas.microsoft.com/office/powerpoint/2010/main" val="21281075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D66A-A50D-DAC3-72B7-08D2F8D04173}"/>
              </a:ext>
            </a:extLst>
          </p:cNvPr>
          <p:cNvSpPr>
            <a:spLocks noGrp="1"/>
          </p:cNvSpPr>
          <p:nvPr>
            <p:ph type="title"/>
          </p:nvPr>
        </p:nvSpPr>
        <p:spPr/>
        <p:txBody>
          <a:bodyPr/>
          <a:lstStyle/>
          <a:p>
            <a:r>
              <a:rPr lang="en-US"/>
              <a:t>Reward Optimization in ChatGPT</a:t>
            </a:r>
          </a:p>
        </p:txBody>
      </p:sp>
      <p:sp>
        <p:nvSpPr>
          <p:cNvPr id="3" name="Text Placeholder 2">
            <a:extLst>
              <a:ext uri="{FF2B5EF4-FFF2-40B4-BE49-F238E27FC236}">
                <a16:creationId xmlns:a16="http://schemas.microsoft.com/office/drawing/2014/main" id="{E369B746-954B-DCF6-CDFB-AD025E1DC1D1}"/>
              </a:ext>
            </a:extLst>
          </p:cNvPr>
          <p:cNvSpPr>
            <a:spLocks noGrp="1"/>
          </p:cNvSpPr>
          <p:nvPr>
            <p:ph type="body" sz="quarter" idx="16"/>
          </p:nvPr>
        </p:nvSpPr>
        <p:spPr/>
        <p:txBody>
          <a:bodyPr/>
          <a:lstStyle/>
          <a:p>
            <a:r>
              <a:rPr lang="en-US"/>
              <a:t>Examples of overoptimization: </a:t>
            </a:r>
          </a:p>
          <a:p>
            <a:pPr lvl="1"/>
            <a:r>
              <a:rPr lang="en-US"/>
              <a:t>Excessive verbosity (list of lists of lists) </a:t>
            </a:r>
          </a:p>
          <a:p>
            <a:pPr lvl="1"/>
            <a:r>
              <a:rPr lang="en-US"/>
              <a:t>Excessive apologies, self-doubt</a:t>
            </a:r>
          </a:p>
          <a:p>
            <a:pPr lvl="1"/>
            <a:r>
              <a:rPr lang="en-US"/>
              <a:t>Hedging language: “there is no one-size-fits-all-solution ….” </a:t>
            </a:r>
          </a:p>
          <a:p>
            <a:pPr lvl="1"/>
            <a:r>
              <a:rPr lang="en-US"/>
              <a:t>Over-refusals </a:t>
            </a:r>
          </a:p>
          <a:p>
            <a:pPr lvl="1"/>
            <a:endParaRPr lang="en-US"/>
          </a:p>
          <a:p>
            <a:r>
              <a:rPr lang="en-US"/>
              <a:t>Why does over-optimization happen?</a:t>
            </a:r>
          </a:p>
          <a:p>
            <a:pPr lvl="1"/>
            <a:r>
              <a:rPr lang="en-US"/>
              <a:t>The proxy reward is estimated and there are parts of input space that are poorly estimated. </a:t>
            </a:r>
          </a:p>
          <a:p>
            <a:pPr lvl="1"/>
            <a:r>
              <a:rPr lang="en-US"/>
              <a:t>The proxy optimizations tend to be maximal in regions where the reward is poorly estimated. </a:t>
            </a:r>
          </a:p>
          <a:p>
            <a:endParaRPr lang="en-US"/>
          </a:p>
        </p:txBody>
      </p:sp>
      <p:sp>
        <p:nvSpPr>
          <p:cNvPr id="6" name="TextBox 5">
            <a:extLst>
              <a:ext uri="{FF2B5EF4-FFF2-40B4-BE49-F238E27FC236}">
                <a16:creationId xmlns:a16="http://schemas.microsoft.com/office/drawing/2014/main" id="{43E7F9D3-610E-9E2A-BB82-38E7B21C7F94}"/>
              </a:ext>
            </a:extLst>
          </p:cNvPr>
          <p:cNvSpPr txBox="1"/>
          <p:nvPr/>
        </p:nvSpPr>
        <p:spPr>
          <a:xfrm>
            <a:off x="1319212" y="4866501"/>
            <a:ext cx="6505575" cy="276999"/>
          </a:xfrm>
          <a:prstGeom prst="rect">
            <a:avLst/>
          </a:prstGeom>
          <a:noFill/>
        </p:spPr>
        <p:txBody>
          <a:bodyPr wrap="square">
            <a:spAutoFit/>
          </a:bodyPr>
          <a:lstStyle/>
          <a:p>
            <a:pPr algn="ctr"/>
            <a:r>
              <a:rPr lang="en-US" sz="1200"/>
              <a:t>John Schulman 2023: </a:t>
            </a:r>
            <a:r>
              <a:rPr lang="en-US" sz="1200">
                <a:solidFill>
                  <a:schemeClr val="bg1">
                    <a:lumMod val="50000"/>
                  </a:schemeClr>
                </a:solidFill>
                <a:hlinkClick r:id="rId2"/>
              </a:rPr>
              <a:t> https://www.youtube.com/watch?v=hhiLw5Q_UFg</a:t>
            </a:r>
            <a:r>
              <a:rPr lang="en-US" sz="1200">
                <a:solidFill>
                  <a:schemeClr val="bg1">
                    <a:lumMod val="50000"/>
                  </a:schemeClr>
                </a:solidFill>
              </a:rPr>
              <a:t> </a:t>
            </a:r>
          </a:p>
        </p:txBody>
      </p:sp>
    </p:spTree>
    <p:extLst>
      <p:ext uri="{BB962C8B-B14F-4D97-AF65-F5344CB8AC3E}">
        <p14:creationId xmlns:p14="http://schemas.microsoft.com/office/powerpoint/2010/main" val="22120643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6BCA-CAFA-F9B4-9F7F-FBF659E671BF}"/>
              </a:ext>
            </a:extLst>
          </p:cNvPr>
          <p:cNvSpPr>
            <a:spLocks noGrp="1"/>
          </p:cNvSpPr>
          <p:nvPr>
            <p:ph type="title"/>
          </p:nvPr>
        </p:nvSpPr>
        <p:spPr/>
        <p:txBody>
          <a:bodyPr/>
          <a:lstStyle/>
          <a:p>
            <a:r>
              <a:rPr lang="en-US"/>
              <a:t>Length Bias </a:t>
            </a:r>
          </a:p>
        </p:txBody>
      </p:sp>
      <p:sp>
        <p:nvSpPr>
          <p:cNvPr id="3" name="Text Placeholder 2">
            <a:extLst>
              <a:ext uri="{FF2B5EF4-FFF2-40B4-BE49-F238E27FC236}">
                <a16:creationId xmlns:a16="http://schemas.microsoft.com/office/drawing/2014/main" id="{07B81BA4-2AC0-8051-B436-1A1822568741}"/>
              </a:ext>
            </a:extLst>
          </p:cNvPr>
          <p:cNvSpPr>
            <a:spLocks noGrp="1"/>
          </p:cNvSpPr>
          <p:nvPr>
            <p:ph type="body" sz="quarter" idx="16"/>
          </p:nvPr>
        </p:nvSpPr>
        <p:spPr/>
        <p:txBody>
          <a:bodyPr/>
          <a:lstStyle/>
          <a:p>
            <a:r>
              <a:rPr lang="en-US"/>
              <a:t>Models that generate longer, and with </a:t>
            </a:r>
            <a:br>
              <a:rPr lang="en-US"/>
            </a:br>
            <a:r>
              <a:rPr lang="en-US"/>
              <a:t>more unique tokens tend to be preferred. </a:t>
            </a:r>
          </a:p>
          <a:p>
            <a:endParaRPr lang="en-US"/>
          </a:p>
          <a:p>
            <a:r>
              <a:rPr lang="en-US"/>
              <a:t>The eval in the figure is based on AI </a:t>
            </a:r>
            <a:br>
              <a:rPr lang="en-US"/>
            </a:br>
            <a:r>
              <a:rPr lang="en-US"/>
              <a:t>evaluation, but the same can happen </a:t>
            </a:r>
            <a:br>
              <a:rPr lang="en-US"/>
            </a:br>
            <a:r>
              <a:rPr lang="en-US"/>
              <a:t>with humans (preferring longer responses).</a:t>
            </a:r>
          </a:p>
        </p:txBody>
      </p:sp>
      <p:pic>
        <p:nvPicPr>
          <p:cNvPr id="5" name="Picture 4" descr="A graph with numbers and letters&#10;&#10;Description automatically generated with medium confidence">
            <a:extLst>
              <a:ext uri="{FF2B5EF4-FFF2-40B4-BE49-F238E27FC236}">
                <a16:creationId xmlns:a16="http://schemas.microsoft.com/office/drawing/2014/main" id="{4B7A4577-C5B1-3831-116E-B41E7A42A5D1}"/>
              </a:ext>
            </a:extLst>
          </p:cNvPr>
          <p:cNvPicPr>
            <a:picLocks noChangeAspect="1"/>
          </p:cNvPicPr>
          <p:nvPr/>
        </p:nvPicPr>
        <p:blipFill>
          <a:blip r:embed="rId2"/>
          <a:stretch>
            <a:fillRect/>
          </a:stretch>
        </p:blipFill>
        <p:spPr>
          <a:xfrm>
            <a:off x="4949371" y="1054611"/>
            <a:ext cx="4107544" cy="3463387"/>
          </a:xfrm>
          <a:prstGeom prst="rect">
            <a:avLst/>
          </a:prstGeom>
        </p:spPr>
      </p:pic>
      <p:sp>
        <p:nvSpPr>
          <p:cNvPr id="6" name="TextBox 5">
            <a:extLst>
              <a:ext uri="{FF2B5EF4-FFF2-40B4-BE49-F238E27FC236}">
                <a16:creationId xmlns:a16="http://schemas.microsoft.com/office/drawing/2014/main" id="{5C919AEE-90C9-CA78-EB94-FF2A38683FDA}"/>
              </a:ext>
            </a:extLst>
          </p:cNvPr>
          <p:cNvSpPr txBox="1"/>
          <p:nvPr/>
        </p:nvSpPr>
        <p:spPr>
          <a:xfrm>
            <a:off x="1319212" y="4873758"/>
            <a:ext cx="6505575" cy="261610"/>
          </a:xfrm>
          <a:prstGeom prst="rect">
            <a:avLst/>
          </a:prstGeom>
          <a:noFill/>
        </p:spPr>
        <p:txBody>
          <a:bodyPr wrap="square">
            <a:spAutoFit/>
          </a:bodyPr>
          <a:lstStyle/>
          <a:p>
            <a:pPr algn="ctr"/>
            <a:r>
              <a:rPr lang="en-US" sz="1100">
                <a:solidFill>
                  <a:schemeClr val="tx1"/>
                </a:solidFill>
              </a:rPr>
              <a:t>Exploring the State of Instruction Tuning on Open Resources, 2023</a:t>
            </a:r>
          </a:p>
        </p:txBody>
      </p:sp>
    </p:spTree>
    <p:extLst>
      <p:ext uri="{BB962C8B-B14F-4D97-AF65-F5344CB8AC3E}">
        <p14:creationId xmlns:p14="http://schemas.microsoft.com/office/powerpoint/2010/main" val="29084334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981A-1BA1-0CA8-3061-836AC2F39151}"/>
              </a:ext>
            </a:extLst>
          </p:cNvPr>
          <p:cNvSpPr>
            <a:spLocks noGrp="1"/>
          </p:cNvSpPr>
          <p:nvPr>
            <p:ph type="title"/>
          </p:nvPr>
        </p:nvSpPr>
        <p:spPr/>
        <p:txBody>
          <a:bodyPr/>
          <a:lstStyle/>
          <a:p>
            <a:r>
              <a:rPr lang="en-US"/>
              <a:t>Incorporate:</a:t>
            </a:r>
          </a:p>
        </p:txBody>
      </p:sp>
      <p:sp>
        <p:nvSpPr>
          <p:cNvPr id="3" name="Text Placeholder 2">
            <a:extLst>
              <a:ext uri="{FF2B5EF4-FFF2-40B4-BE49-F238E27FC236}">
                <a16:creationId xmlns:a16="http://schemas.microsoft.com/office/drawing/2014/main" id="{8126932B-5045-2983-D699-F7EFAD66F5C6}"/>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2C28DFC1-8382-5193-D1BD-002B10CFF8CF}"/>
              </a:ext>
            </a:extLst>
          </p:cNvPr>
          <p:cNvPicPr>
            <a:picLocks noChangeAspect="1"/>
          </p:cNvPicPr>
          <p:nvPr/>
        </p:nvPicPr>
        <p:blipFill>
          <a:blip r:embed="rId2"/>
          <a:stretch>
            <a:fillRect/>
          </a:stretch>
        </p:blipFill>
        <p:spPr>
          <a:xfrm>
            <a:off x="685800" y="909669"/>
            <a:ext cx="7772400" cy="4039533"/>
          </a:xfrm>
          <a:prstGeom prst="rect">
            <a:avLst/>
          </a:prstGeom>
        </p:spPr>
      </p:pic>
    </p:spTree>
    <p:extLst>
      <p:ext uri="{BB962C8B-B14F-4D97-AF65-F5344CB8AC3E}">
        <p14:creationId xmlns:p14="http://schemas.microsoft.com/office/powerpoint/2010/main" val="29359596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DEED-67AA-EA79-B805-825B9C5CF8FC}"/>
              </a:ext>
            </a:extLst>
          </p:cNvPr>
          <p:cNvSpPr>
            <a:spLocks noGrp="1"/>
          </p:cNvSpPr>
          <p:nvPr>
            <p:ph type="title"/>
          </p:nvPr>
        </p:nvSpPr>
        <p:spPr/>
        <p:txBody>
          <a:bodyPr/>
          <a:lstStyle/>
          <a:p>
            <a:r>
              <a:rPr lang="en-US"/>
              <a:t>Human inconsistency/error </a:t>
            </a:r>
          </a:p>
        </p:txBody>
      </p:sp>
      <p:sp>
        <p:nvSpPr>
          <p:cNvPr id="3" name="Text Placeholder 2">
            <a:extLst>
              <a:ext uri="{FF2B5EF4-FFF2-40B4-BE49-F238E27FC236}">
                <a16:creationId xmlns:a16="http://schemas.microsoft.com/office/drawing/2014/main" id="{B77D59C6-6E6B-4ED8-58F0-2E24CEF84F1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8D25BDE-9023-A1B3-4FC7-8E384F87E066}"/>
              </a:ext>
            </a:extLst>
          </p:cNvPr>
          <p:cNvPicPr>
            <a:picLocks noChangeAspect="1"/>
          </p:cNvPicPr>
          <p:nvPr/>
        </p:nvPicPr>
        <p:blipFill>
          <a:blip r:embed="rId2"/>
          <a:stretch>
            <a:fillRect/>
          </a:stretch>
        </p:blipFill>
        <p:spPr>
          <a:xfrm>
            <a:off x="1555463" y="1319969"/>
            <a:ext cx="5879480" cy="3218933"/>
          </a:xfrm>
          <a:prstGeom prst="rect">
            <a:avLst/>
          </a:prstGeom>
        </p:spPr>
      </p:pic>
    </p:spTree>
    <p:extLst>
      <p:ext uri="{BB962C8B-B14F-4D97-AF65-F5344CB8AC3E}">
        <p14:creationId xmlns:p14="http://schemas.microsoft.com/office/powerpoint/2010/main" val="37194102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BFC1-CA09-EF1C-1DC5-4FAAF34AE8A2}"/>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770C940E-8714-BF5B-1D85-E1090E03837A}"/>
              </a:ext>
            </a:extLst>
          </p:cNvPr>
          <p:cNvSpPr>
            <a:spLocks noGrp="1"/>
          </p:cNvSpPr>
          <p:nvPr>
            <p:ph type="body" sz="quarter" idx="16"/>
          </p:nvPr>
        </p:nvSpPr>
        <p:spPr/>
        <p:txBody>
          <a:bodyPr/>
          <a:lstStyle/>
          <a:p>
            <a:r>
              <a:rPr lang="en-US"/>
              <a:t>RLHF/RL is tricky.</a:t>
            </a:r>
          </a:p>
          <a:p>
            <a:endParaRPr lang="en-US"/>
          </a:p>
          <a:p>
            <a:pPr marL="0" indent="0">
              <a:buNone/>
            </a:pPr>
            <a:endParaRPr lang="en-US"/>
          </a:p>
          <a:p>
            <a:endParaRPr lang="en-US"/>
          </a:p>
        </p:txBody>
      </p:sp>
    </p:spTree>
    <p:extLst>
      <p:ext uri="{BB962C8B-B14F-4D97-AF65-F5344CB8AC3E}">
        <p14:creationId xmlns:p14="http://schemas.microsoft.com/office/powerpoint/2010/main" val="1166674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000"/>
              <a:t>Aligning Language Models </a:t>
            </a:r>
            <a:br>
              <a:rPr lang="en-US" sz="4000"/>
            </a:br>
            <a:r>
              <a:rPr lang="en-US" sz="4000"/>
              <a:t>Using Synthetic Data</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
        <p:nvSpPr>
          <p:cNvPr id="2" name="Rounded Rectangle 1">
            <a:extLst>
              <a:ext uri="{FF2B5EF4-FFF2-40B4-BE49-F238E27FC236}">
                <a16:creationId xmlns:a16="http://schemas.microsoft.com/office/drawing/2014/main" id="{F1EB8200-C56D-D9A8-168F-505624A5B1B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521833702"/>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Limits of Instruction-Tuning </a:t>
            </a:r>
            <a:endParaRPr lang="en-US" sz="165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a:t>Difficult to collect diverse data. </a:t>
            </a:r>
          </a:p>
          <a:p>
            <a:pPr marL="342900" indent="-342900">
              <a:buFont typeface="+mj-lt"/>
              <a:buAutoNum type="arabicPeriod"/>
            </a:pPr>
            <a:r>
              <a:rPr lang="en-US"/>
              <a:t>Resulting models may not be good at open-ended generation tasks. </a:t>
            </a:r>
          </a:p>
          <a:p>
            <a:pPr lvl="1"/>
            <a:r>
              <a:rPr lang="en-US"/>
              <a:t>Incentivizes word-by-word rote learning =&gt; The resulting LM’s </a:t>
            </a:r>
            <a:r>
              <a:rPr lang="en-US">
                <a:solidFill>
                  <a:srgbClr val="C00000"/>
                </a:solidFill>
              </a:rPr>
              <a:t>generality/creativity</a:t>
            </a:r>
            <a:r>
              <a:rPr lang="en-US"/>
              <a:t> is bounded by that of </a:t>
            </a:r>
            <a:r>
              <a:rPr lang="en-US">
                <a:solidFill>
                  <a:srgbClr val="C00000"/>
                </a:solidFill>
              </a:rPr>
              <a:t>their supervision data</a:t>
            </a:r>
            <a:r>
              <a:rPr lang="en-US"/>
              <a:t>.</a:t>
            </a:r>
          </a:p>
          <a:p>
            <a:pPr lvl="1"/>
            <a:endParaRPr lang="en-US"/>
          </a:p>
          <a:p>
            <a:endParaRPr lang="en-US"/>
          </a:p>
        </p:txBody>
      </p:sp>
      <p:grpSp>
        <p:nvGrpSpPr>
          <p:cNvPr id="39" name="Group 38">
            <a:extLst>
              <a:ext uri="{FF2B5EF4-FFF2-40B4-BE49-F238E27FC236}">
                <a16:creationId xmlns:a16="http://schemas.microsoft.com/office/drawing/2014/main" id="{0780E75D-7BA7-2BE1-D90D-11F422628144}"/>
              </a:ext>
            </a:extLst>
          </p:cNvPr>
          <p:cNvGrpSpPr/>
          <p:nvPr/>
        </p:nvGrpSpPr>
        <p:grpSpPr>
          <a:xfrm>
            <a:off x="812222" y="2673423"/>
            <a:ext cx="6975019" cy="1884506"/>
            <a:chOff x="6779400" y="2491115"/>
            <a:chExt cx="9300025" cy="2512674"/>
          </a:xfrm>
        </p:grpSpPr>
        <p:grpSp>
          <p:nvGrpSpPr>
            <p:cNvPr id="7" name="object 3">
              <a:extLst>
                <a:ext uri="{FF2B5EF4-FFF2-40B4-BE49-F238E27FC236}">
                  <a16:creationId xmlns:a16="http://schemas.microsoft.com/office/drawing/2014/main" id="{2EB4AA54-A0D1-77DF-9338-C416C8E97191}"/>
                </a:ext>
              </a:extLst>
            </p:cNvPr>
            <p:cNvGrpSpPr/>
            <p:nvPr/>
          </p:nvGrpSpPr>
          <p:grpSpPr>
            <a:xfrm>
              <a:off x="6779400" y="2745004"/>
              <a:ext cx="9300025" cy="2063134"/>
              <a:chOff x="1254263" y="2699004"/>
              <a:chExt cx="9394839" cy="2063577"/>
            </a:xfrm>
          </p:grpSpPr>
          <p:pic>
            <p:nvPicPr>
              <p:cNvPr id="8" name="object 4">
                <a:extLst>
                  <a:ext uri="{FF2B5EF4-FFF2-40B4-BE49-F238E27FC236}">
                    <a16:creationId xmlns:a16="http://schemas.microsoft.com/office/drawing/2014/main" id="{3DE364FF-FA1D-A09D-5DE1-4B10CB3EE1A6}"/>
                  </a:ext>
                </a:extLst>
              </p:cNvPr>
              <p:cNvPicPr/>
              <p:nvPr/>
            </p:nvPicPr>
            <p:blipFill rotWithShape="1">
              <a:blip r:embed="rId3" cstate="print"/>
              <a:srcRect t="45441"/>
              <a:stretch/>
            </p:blipFill>
            <p:spPr>
              <a:xfrm>
                <a:off x="1441851" y="2948849"/>
                <a:ext cx="9207251" cy="1784694"/>
              </a:xfrm>
              <a:prstGeom prst="rect">
                <a:avLst/>
              </a:prstGeom>
            </p:spPr>
          </p:pic>
          <p:sp>
            <p:nvSpPr>
              <p:cNvPr id="11" name="object 7">
                <a:extLst>
                  <a:ext uri="{FF2B5EF4-FFF2-40B4-BE49-F238E27FC236}">
                    <a16:creationId xmlns:a16="http://schemas.microsoft.com/office/drawing/2014/main" id="{76F3F599-998F-2D3F-C27C-F38DCB0AF9C8}"/>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sp>
            <p:nvSpPr>
              <p:cNvPr id="12" name="object 8">
                <a:extLst>
                  <a:ext uri="{FF2B5EF4-FFF2-40B4-BE49-F238E27FC236}">
                    <a16:creationId xmlns:a16="http://schemas.microsoft.com/office/drawing/2014/main" id="{4408CBCF-0A8F-AC2E-6113-A02078B46526}"/>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latin typeface="Avenir Book" panose="02000503020000020003" pitchFamily="2" charset="0"/>
                </a:endParaRPr>
              </a:p>
            </p:txBody>
          </p:sp>
          <p:sp>
            <p:nvSpPr>
              <p:cNvPr id="13" name="object 9">
                <a:extLst>
                  <a:ext uri="{FF2B5EF4-FFF2-40B4-BE49-F238E27FC236}">
                    <a16:creationId xmlns:a16="http://schemas.microsoft.com/office/drawing/2014/main" id="{1D8B52C3-1D28-FCD0-8F6C-387C270AF23F}"/>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grpSp>
        <p:sp>
          <p:nvSpPr>
            <p:cNvPr id="37" name="Rectangle 36">
              <a:extLst>
                <a:ext uri="{FF2B5EF4-FFF2-40B4-BE49-F238E27FC236}">
                  <a16:creationId xmlns:a16="http://schemas.microsoft.com/office/drawing/2014/main" id="{35B13E27-383C-A4BB-3B22-7513547EB80C}"/>
                </a:ext>
              </a:extLst>
            </p:cNvPr>
            <p:cNvSpPr/>
            <p:nvPr/>
          </p:nvSpPr>
          <p:spPr>
            <a:xfrm>
              <a:off x="10977560" y="4276453"/>
              <a:ext cx="2079437" cy="727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Trapezoid 37">
              <a:extLst>
                <a:ext uri="{FF2B5EF4-FFF2-40B4-BE49-F238E27FC236}">
                  <a16:creationId xmlns:a16="http://schemas.microsoft.com/office/drawing/2014/main" id="{F7B9458A-451F-1C35-1A11-C8DB0ED7D82D}"/>
                </a:ext>
              </a:extLst>
            </p:cNvPr>
            <p:cNvSpPr/>
            <p:nvPr/>
          </p:nvSpPr>
          <p:spPr>
            <a:xfrm rot="10800000">
              <a:off x="10286614" y="2491115"/>
              <a:ext cx="3364992" cy="1689367"/>
            </a:xfrm>
            <a:prstGeom prst="trapezoid">
              <a:avLst>
                <a:gd name="adj" fmla="val 48634"/>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3" name="Group 32">
              <a:extLst>
                <a:ext uri="{FF2B5EF4-FFF2-40B4-BE49-F238E27FC236}">
                  <a16:creationId xmlns:a16="http://schemas.microsoft.com/office/drawing/2014/main" id="{B14A9C44-594E-CE63-DC85-B0FB38D6C908}"/>
                </a:ext>
              </a:extLst>
            </p:cNvPr>
            <p:cNvGrpSpPr/>
            <p:nvPr/>
          </p:nvGrpSpPr>
          <p:grpSpPr>
            <a:xfrm>
              <a:off x="10994657" y="3612530"/>
              <a:ext cx="1967125" cy="1262671"/>
              <a:chOff x="5070375" y="3814719"/>
              <a:chExt cx="1967125" cy="1262671"/>
            </a:xfrm>
          </p:grpSpPr>
          <p:sp>
            <p:nvSpPr>
              <p:cNvPr id="34" name="Rounded Rectangle 33">
                <a:extLst>
                  <a:ext uri="{FF2B5EF4-FFF2-40B4-BE49-F238E27FC236}">
                    <a16:creationId xmlns:a16="http://schemas.microsoft.com/office/drawing/2014/main" id="{9E0E3918-05EF-DA13-9B1A-53051BA18AB5}"/>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35" name="TextBox 34">
                <a:extLst>
                  <a:ext uri="{FF2B5EF4-FFF2-40B4-BE49-F238E27FC236}">
                    <a16:creationId xmlns:a16="http://schemas.microsoft.com/office/drawing/2014/main" id="{E6DAB2F6-8351-F8F2-B8F3-7FE5C6807F1D}"/>
                  </a:ext>
                </a:extLst>
              </p:cNvPr>
              <p:cNvSpPr txBox="1"/>
              <p:nvPr/>
            </p:nvSpPr>
            <p:spPr>
              <a:xfrm>
                <a:off x="5070375" y="3978328"/>
                <a:ext cx="1967125" cy="1046439"/>
              </a:xfrm>
              <a:prstGeom prst="rect">
                <a:avLst/>
              </a:prstGeom>
              <a:noFill/>
            </p:spPr>
            <p:txBody>
              <a:bodyPr wrap="square">
                <a:spAutoFit/>
              </a:bodyPr>
              <a:lstStyle/>
              <a:p>
                <a:pPr algn="ctr"/>
                <a:r>
                  <a:rPr lang="en-US" sz="4500" b="1">
                    <a:latin typeface="Avenir Book" panose="02000503020000020003" pitchFamily="2" charset="0"/>
                  </a:rPr>
                  <a:t>LM</a:t>
                </a:r>
              </a:p>
            </p:txBody>
          </p:sp>
        </p:grpSp>
      </p:grpSp>
    </p:spTree>
    <p:extLst>
      <p:ext uri="{BB962C8B-B14F-4D97-AF65-F5344CB8AC3E}">
        <p14:creationId xmlns:p14="http://schemas.microsoft.com/office/powerpoint/2010/main" val="1228668273"/>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a:bodyPr>
          <a:lstStyle/>
          <a:p>
            <a:r>
              <a:rPr lang="en-US"/>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type="body" sz="quarter" idx="16"/>
          </p:nvPr>
        </p:nvSpPr>
        <p:spPr/>
        <p:txBody>
          <a:bodyPr>
            <a:normAutofit fontScale="92500" lnSpcReduction="10000"/>
          </a:bodyPr>
          <a:lstStyle/>
          <a:p>
            <a:r>
              <a:rPr lang="en-US" b="1"/>
              <a:t>Rumor: </a:t>
            </a:r>
            <a:r>
              <a:rPr lang="en-US"/>
              <a:t>human feedback done for supervising ChatGPT is in the order of $1M</a:t>
            </a:r>
          </a:p>
          <a:p>
            <a:r>
              <a:rPr lang="en-US" b="1"/>
              <a:t>Idea: </a:t>
            </a:r>
            <a:r>
              <a:rPr lang="en-US"/>
              <a:t>Use LMs to generate data for aligning them with intents. </a:t>
            </a:r>
          </a:p>
          <a:p>
            <a:pPr lvl="1"/>
            <a:endParaRPr lang="en-US" b="1"/>
          </a:p>
          <a:p>
            <a:pPr lvl="1"/>
            <a:r>
              <a:rPr lang="en-US" b="1"/>
              <a:t>Self-Instruct </a:t>
            </a:r>
            <a:r>
              <a:rPr lang="en-US"/>
              <a:t>[</a:t>
            </a:r>
            <a:r>
              <a:rPr lang="en-US">
                <a:hlinkClick r:id="rId3"/>
              </a:rPr>
              <a:t>Wang et al. 2022</a:t>
            </a:r>
            <a:r>
              <a:rPr lang="en-US"/>
              <a:t>] </a:t>
            </a:r>
          </a:p>
          <a:p>
            <a:pPr lvl="2"/>
            <a:r>
              <a:rPr lang="en-US"/>
              <a:t>Uses </a:t>
            </a:r>
            <a:r>
              <a:rPr lang="en-US" b="1"/>
              <a:t>vanilla </a:t>
            </a:r>
            <a:r>
              <a:rPr lang="en-US"/>
              <a:t>(not aligned)</a:t>
            </a:r>
            <a:r>
              <a:rPr lang="en-US" b="1"/>
              <a:t> </a:t>
            </a:r>
            <a:r>
              <a:rPr lang="en-US"/>
              <a:t>LMs to generate data </a:t>
            </a:r>
          </a:p>
          <a:p>
            <a:pPr lvl="2"/>
            <a:r>
              <a:rPr lang="en-US"/>
              <a:t>That can then be used for instructing itself. </a:t>
            </a:r>
          </a:p>
          <a:p>
            <a:pPr marL="114300" indent="0">
              <a:buNone/>
            </a:pPr>
            <a:endParaRPr lang="en-US"/>
          </a:p>
          <a:p>
            <a:r>
              <a:rPr lang="en-US"/>
              <a:t>More related work: </a:t>
            </a:r>
          </a:p>
          <a:p>
            <a:pPr lvl="1"/>
            <a:r>
              <a:rPr lang="en-US">
                <a:latin typeface="Corbel" panose="020B0503020204020204" pitchFamily="34" charset="0"/>
                <a:cs typeface="Calibri"/>
              </a:rPr>
              <a:t>Unnatural Instructions [</a:t>
            </a:r>
            <a:r>
              <a:rPr lang="en-US" err="1">
                <a:latin typeface="Corbel" panose="020B0503020204020204" pitchFamily="34" charset="0"/>
                <a:cs typeface="Calibri"/>
                <a:hlinkClick r:id="rId4"/>
              </a:rPr>
              <a:t>Honovich</a:t>
            </a:r>
            <a:r>
              <a:rPr lang="en-US">
                <a:latin typeface="Corbel" panose="020B0503020204020204" pitchFamily="34" charset="0"/>
                <a:cs typeface="Calibri"/>
                <a:hlinkClick r:id="rId4"/>
              </a:rPr>
              <a:t> et al. 2022</a:t>
            </a:r>
            <a:r>
              <a:rPr lang="en-US">
                <a:latin typeface="Corbel" panose="020B0503020204020204" pitchFamily="34" charset="0"/>
                <a:cs typeface="Calibri"/>
              </a:rPr>
              <a:t>] — Similar to “Self-Instruct” </a:t>
            </a:r>
          </a:p>
          <a:p>
            <a:pPr lvl="1"/>
            <a:r>
              <a:rPr lang="en-US">
                <a:latin typeface="Corbel" panose="020B0503020204020204" pitchFamily="34" charset="0"/>
                <a:cs typeface="Calibri"/>
              </a:rPr>
              <a:t>Self-Chat [</a:t>
            </a:r>
            <a:r>
              <a:rPr lang="en-US">
                <a:latin typeface="Corbel" panose="020B0503020204020204" pitchFamily="34" charset="0"/>
                <a:cs typeface="Calibri"/>
                <a:hlinkClick r:id="rId5"/>
              </a:rPr>
              <a:t>Xu et al. 2023</a:t>
            </a:r>
            <a:r>
              <a:rPr lang="en-US">
                <a:latin typeface="Corbel" panose="020B0503020204020204" pitchFamily="34" charset="0"/>
                <a:cs typeface="Calibri"/>
              </a:rPr>
              <a:t>] — ”Self-Instruct” extended to dialogue </a:t>
            </a:r>
          </a:p>
          <a:p>
            <a:pPr lvl="1"/>
            <a:r>
              <a:rPr lang="en-US">
                <a:latin typeface="Corbel" panose="020B0503020204020204" pitchFamily="34" charset="0"/>
                <a:cs typeface="Calibri"/>
              </a:rPr>
              <a:t>RL</a:t>
            </a:r>
            <a:r>
              <a:rPr lang="en-US" spc="-19">
                <a:latin typeface="Corbel" panose="020B0503020204020204" pitchFamily="34" charset="0"/>
                <a:cs typeface="Calibri"/>
              </a:rPr>
              <a:t> </a:t>
            </a:r>
            <a:r>
              <a:rPr lang="en-US" spc="-4">
                <a:latin typeface="Corbel" panose="020B0503020204020204" pitchFamily="34" charset="0"/>
                <a:cs typeface="Calibri"/>
              </a:rPr>
              <a:t>from</a:t>
            </a:r>
            <a:r>
              <a:rPr lang="en-US" spc="-11">
                <a:latin typeface="Corbel" panose="020B0503020204020204" pitchFamily="34" charset="0"/>
                <a:cs typeface="Calibri"/>
              </a:rPr>
              <a:t> </a:t>
            </a:r>
            <a:r>
              <a:rPr lang="en-US">
                <a:latin typeface="Corbel" panose="020B0503020204020204" pitchFamily="34" charset="0"/>
                <a:cs typeface="Calibri"/>
              </a:rPr>
              <a:t>AI</a:t>
            </a:r>
            <a:r>
              <a:rPr lang="en-US" spc="-15">
                <a:latin typeface="Corbel" panose="020B0503020204020204" pitchFamily="34" charset="0"/>
                <a:cs typeface="Calibri"/>
              </a:rPr>
              <a:t> </a:t>
            </a:r>
            <a:r>
              <a:rPr lang="en-US" spc="-4">
                <a:latin typeface="Corbel" panose="020B0503020204020204" pitchFamily="34" charset="0"/>
                <a:cs typeface="Calibri"/>
              </a:rPr>
              <a:t>feedback</a:t>
            </a:r>
            <a:r>
              <a:rPr lang="en-US">
                <a:latin typeface="Corbel" panose="020B0503020204020204" pitchFamily="34" charset="0"/>
                <a:cs typeface="Calibri"/>
              </a:rPr>
              <a:t> </a:t>
            </a:r>
            <a:r>
              <a:rPr lang="en-US" spc="-4">
                <a:latin typeface="Corbel" panose="020B0503020204020204" pitchFamily="34" charset="0"/>
                <a:cs typeface="Calibri"/>
              </a:rPr>
              <a:t>[</a:t>
            </a:r>
            <a:r>
              <a:rPr lang="en-US" u="heavy" spc="-4">
                <a:solidFill>
                  <a:srgbClr val="007B92"/>
                </a:solidFill>
                <a:uFill>
                  <a:solidFill>
                    <a:srgbClr val="007B92"/>
                  </a:solidFill>
                </a:uFill>
                <a:latin typeface="Corbel" panose="020B0503020204020204" pitchFamily="34" charset="0"/>
                <a:cs typeface="Calibri"/>
                <a:hlinkClick r:id="rId6"/>
              </a:rPr>
              <a:t>Bai</a:t>
            </a:r>
            <a:r>
              <a:rPr lang="en-US" u="heavy" spc="-15">
                <a:solidFill>
                  <a:srgbClr val="007B92"/>
                </a:solidFill>
                <a:uFill>
                  <a:solidFill>
                    <a:srgbClr val="007B92"/>
                  </a:solidFill>
                </a:uFill>
                <a:latin typeface="Corbel" panose="020B0503020204020204" pitchFamily="34" charset="0"/>
                <a:cs typeface="Calibri"/>
                <a:hlinkClick r:id="rId6"/>
              </a:rPr>
              <a:t> </a:t>
            </a:r>
            <a:r>
              <a:rPr lang="en-US" u="heavy">
                <a:solidFill>
                  <a:srgbClr val="007B92"/>
                </a:solidFill>
                <a:uFill>
                  <a:solidFill>
                    <a:srgbClr val="007B92"/>
                  </a:solidFill>
                </a:uFill>
                <a:latin typeface="Corbel" panose="020B0503020204020204" pitchFamily="34" charset="0"/>
                <a:cs typeface="Calibri"/>
                <a:hlinkClick r:id="rId6"/>
              </a:rPr>
              <a:t>et</a:t>
            </a:r>
            <a:r>
              <a:rPr lang="en-US" u="heavy" spc="-8">
                <a:solidFill>
                  <a:srgbClr val="007B92"/>
                </a:solidFill>
                <a:uFill>
                  <a:solidFill>
                    <a:srgbClr val="007B92"/>
                  </a:solidFill>
                </a:uFill>
                <a:latin typeface="Corbel" panose="020B0503020204020204" pitchFamily="34" charset="0"/>
                <a:cs typeface="Calibri"/>
                <a:hlinkClick r:id="rId6"/>
              </a:rPr>
              <a:t> </a:t>
            </a:r>
            <a:r>
              <a:rPr lang="en-US" u="heavy">
                <a:solidFill>
                  <a:srgbClr val="007B92"/>
                </a:solidFill>
                <a:uFill>
                  <a:solidFill>
                    <a:srgbClr val="007B92"/>
                  </a:solidFill>
                </a:uFill>
                <a:latin typeface="Corbel" panose="020B0503020204020204" pitchFamily="34" charset="0"/>
                <a:cs typeface="Calibri"/>
                <a:hlinkClick r:id="rId6"/>
              </a:rPr>
              <a:t>al.,</a:t>
            </a:r>
            <a:r>
              <a:rPr lang="en-US" u="heavy" spc="-19">
                <a:solidFill>
                  <a:srgbClr val="007B92"/>
                </a:solidFill>
                <a:uFill>
                  <a:solidFill>
                    <a:srgbClr val="007B92"/>
                  </a:solidFill>
                </a:uFill>
                <a:latin typeface="Corbel" panose="020B0503020204020204" pitchFamily="34" charset="0"/>
                <a:cs typeface="Calibri"/>
                <a:hlinkClick r:id="rId6"/>
              </a:rPr>
              <a:t> </a:t>
            </a:r>
            <a:r>
              <a:rPr lang="en-US" u="heavy" spc="-4">
                <a:solidFill>
                  <a:srgbClr val="007B92"/>
                </a:solidFill>
                <a:uFill>
                  <a:solidFill>
                    <a:srgbClr val="007B92"/>
                  </a:solidFill>
                </a:uFill>
                <a:latin typeface="Corbel" panose="020B0503020204020204" pitchFamily="34" charset="0"/>
                <a:cs typeface="Calibri"/>
                <a:hlinkClick r:id="rId6"/>
              </a:rPr>
              <a:t>2022</a:t>
            </a:r>
            <a:r>
              <a:rPr lang="en-US" spc="-4">
                <a:latin typeface="Corbel" panose="020B0503020204020204" pitchFamily="34" charset="0"/>
                <a:cs typeface="Calibri"/>
              </a:rPr>
              <a:t>],</a:t>
            </a:r>
          </a:p>
          <a:p>
            <a:pPr lvl="1"/>
            <a:r>
              <a:rPr lang="en-US" spc="-4">
                <a:latin typeface="Corbel" panose="020B0503020204020204" pitchFamily="34" charset="0"/>
                <a:cs typeface="Calibri"/>
              </a:rPr>
              <a:t>Finetuning LMs on </a:t>
            </a:r>
            <a:r>
              <a:rPr lang="en-US">
                <a:latin typeface="Corbel" panose="020B0503020204020204" pitchFamily="34" charset="0"/>
                <a:cs typeface="Calibri"/>
              </a:rPr>
              <a:t>their </a:t>
            </a:r>
            <a:r>
              <a:rPr lang="en-US" spc="-4">
                <a:latin typeface="Corbel" panose="020B0503020204020204" pitchFamily="34" charset="0"/>
                <a:cs typeface="Calibri"/>
              </a:rPr>
              <a:t>own </a:t>
            </a:r>
            <a:r>
              <a:rPr lang="en-US" spc="-8">
                <a:latin typeface="Corbel" panose="020B0503020204020204" pitchFamily="34" charset="0"/>
                <a:cs typeface="Calibri"/>
              </a:rPr>
              <a:t>outputs </a:t>
            </a:r>
            <a:r>
              <a:rPr lang="en-US" spc="-398">
                <a:latin typeface="Corbel" panose="020B0503020204020204" pitchFamily="34" charset="0"/>
                <a:cs typeface="Calibri"/>
              </a:rPr>
              <a:t> </a:t>
            </a:r>
            <a:r>
              <a:rPr lang="en-US" spc="-4">
                <a:latin typeface="Corbel" panose="020B0503020204020204" pitchFamily="34" charset="0"/>
                <a:cs typeface="Calibri"/>
              </a:rPr>
              <a:t>[</a:t>
            </a:r>
            <a:r>
              <a:rPr lang="en-US" u="heavy" spc="-4">
                <a:solidFill>
                  <a:srgbClr val="007B92"/>
                </a:solidFill>
                <a:uFill>
                  <a:solidFill>
                    <a:srgbClr val="007B92"/>
                  </a:solidFill>
                </a:uFill>
                <a:latin typeface="Corbel" panose="020B0503020204020204" pitchFamily="34" charset="0"/>
                <a:cs typeface="Calibri"/>
                <a:hlinkClick r:id="rId7"/>
              </a:rPr>
              <a:t>Huang </a:t>
            </a:r>
            <a:r>
              <a:rPr lang="en-US" u="heavy">
                <a:solidFill>
                  <a:srgbClr val="007B92"/>
                </a:solidFill>
                <a:uFill>
                  <a:solidFill>
                    <a:srgbClr val="007B92"/>
                  </a:solidFill>
                </a:uFill>
                <a:latin typeface="Corbel" panose="020B0503020204020204" pitchFamily="34" charset="0"/>
                <a:cs typeface="Calibri"/>
                <a:hlinkClick r:id="rId7"/>
              </a:rPr>
              <a:t>et al., </a:t>
            </a:r>
            <a:r>
              <a:rPr lang="en-US" u="heavy" spc="-4">
                <a:solidFill>
                  <a:srgbClr val="007B92"/>
                </a:solidFill>
                <a:uFill>
                  <a:solidFill>
                    <a:srgbClr val="007B92"/>
                  </a:solidFill>
                </a:uFill>
                <a:latin typeface="Corbel" panose="020B0503020204020204" pitchFamily="34" charset="0"/>
                <a:cs typeface="Calibri"/>
                <a:hlinkClick r:id="rId7"/>
              </a:rPr>
              <a:t>2022; </a:t>
            </a:r>
            <a:r>
              <a:rPr lang="en-US" u="heavy" err="1">
                <a:solidFill>
                  <a:srgbClr val="007B92"/>
                </a:solidFill>
                <a:uFill>
                  <a:solidFill>
                    <a:srgbClr val="007B92"/>
                  </a:solidFill>
                </a:uFill>
                <a:latin typeface="Corbel" panose="020B0503020204020204" pitchFamily="34" charset="0"/>
                <a:cs typeface="Calibri"/>
                <a:hlinkClick r:id="rId8"/>
              </a:rPr>
              <a:t>Zelikman</a:t>
            </a:r>
            <a:r>
              <a:rPr lang="en-US" u="heavy">
                <a:solidFill>
                  <a:srgbClr val="007B92"/>
                </a:solidFill>
                <a:uFill>
                  <a:solidFill>
                    <a:srgbClr val="007B92"/>
                  </a:solidFill>
                </a:uFill>
                <a:latin typeface="Corbel" panose="020B0503020204020204" pitchFamily="34" charset="0"/>
                <a:cs typeface="Calibri"/>
                <a:hlinkClick r:id="rId8"/>
              </a:rPr>
              <a:t> et al., </a:t>
            </a:r>
            <a:r>
              <a:rPr lang="en-US" spc="4">
                <a:solidFill>
                  <a:srgbClr val="007B92"/>
                </a:solidFill>
                <a:latin typeface="Corbel" panose="020B0503020204020204" pitchFamily="34" charset="0"/>
                <a:cs typeface="Calibri"/>
                <a:hlinkClick r:id="rId8"/>
              </a:rPr>
              <a:t> </a:t>
            </a:r>
            <a:r>
              <a:rPr lang="en-US" u="heavy" spc="-4">
                <a:solidFill>
                  <a:srgbClr val="007B92"/>
                </a:solidFill>
                <a:uFill>
                  <a:solidFill>
                    <a:srgbClr val="007B92"/>
                  </a:solidFill>
                </a:uFill>
                <a:latin typeface="Corbel" panose="020B0503020204020204" pitchFamily="34" charset="0"/>
                <a:cs typeface="Calibri"/>
                <a:hlinkClick r:id="rId8"/>
              </a:rPr>
              <a:t>2022</a:t>
            </a:r>
            <a:r>
              <a:rPr lang="en-US" spc="-4">
                <a:latin typeface="Corbel" panose="020B0503020204020204" pitchFamily="34" charset="0"/>
                <a:cs typeface="Calibri"/>
              </a:rPr>
              <a:t>]</a:t>
            </a:r>
            <a:endParaRPr lang="en-US">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a:latin typeface="Corbel" panose="020B0503020204020204" pitchFamily="34" charset="0"/>
                <a:cs typeface="Tahoma"/>
              </a:rPr>
              <a:t>LM</a:t>
            </a:r>
            <a:endParaRPr sz="180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a:latin typeface="Corbel" panose="020B0503020204020204" pitchFamily="34" charset="0"/>
                <a:cs typeface="Calibri"/>
              </a:rPr>
              <a:t>Model output</a:t>
            </a:r>
            <a:endParaRPr sz="135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
        <p:nvSpPr>
          <p:cNvPr id="13" name="Rounded Rectangle 12">
            <a:extLst>
              <a:ext uri="{FF2B5EF4-FFF2-40B4-BE49-F238E27FC236}">
                <a16:creationId xmlns:a16="http://schemas.microsoft.com/office/drawing/2014/main" id="{31DD0599-F8F3-5930-B6CA-0D90CE13583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7467111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1923134" y="4801083"/>
            <a:ext cx="5340191" cy="143886"/>
          </a:xfrm>
          <a:prstGeom prst="rect">
            <a:avLst/>
          </a:prstGeom>
        </p:spPr>
        <p:txBody>
          <a:bodyPr vert="horz" wrap="square" lIns="0" tIns="0" rIns="0" bIns="0" rtlCol="0">
            <a:spAutoFit/>
          </a:bodyPr>
          <a:lstStyle/>
          <a:p>
            <a:pPr marL="9525">
              <a:lnSpc>
                <a:spcPts val="1144"/>
              </a:lnSpc>
            </a:pPr>
            <a:r>
              <a:rPr sz="1125" spc="-8">
                <a:latin typeface="Calibri"/>
                <a:cs typeface="Calibri"/>
              </a:rPr>
              <a:t>Self-</a:t>
            </a:r>
            <a:r>
              <a:rPr sz="1125">
                <a:latin typeface="Calibri"/>
                <a:cs typeface="Calibri"/>
              </a:rPr>
              <a:t>Instruct:</a:t>
            </a:r>
            <a:r>
              <a:rPr sz="1125" spc="-30">
                <a:latin typeface="Calibri"/>
                <a:cs typeface="Calibri"/>
              </a:rPr>
              <a:t> </a:t>
            </a:r>
            <a:r>
              <a:rPr sz="1125">
                <a:latin typeface="Calibri"/>
                <a:cs typeface="Calibri"/>
              </a:rPr>
              <a:t>Aligning</a:t>
            </a:r>
            <a:r>
              <a:rPr sz="1125" spc="-15">
                <a:latin typeface="Calibri"/>
                <a:cs typeface="Calibri"/>
              </a:rPr>
              <a:t> </a:t>
            </a:r>
            <a:r>
              <a:rPr sz="1125">
                <a:latin typeface="Calibri"/>
                <a:cs typeface="Calibri"/>
              </a:rPr>
              <a:t>Language</a:t>
            </a:r>
            <a:r>
              <a:rPr sz="1125" spc="-15">
                <a:latin typeface="Calibri"/>
                <a:cs typeface="Calibri"/>
              </a:rPr>
              <a:t> </a:t>
            </a:r>
            <a:r>
              <a:rPr sz="1125">
                <a:latin typeface="Calibri"/>
                <a:cs typeface="Calibri"/>
              </a:rPr>
              <a:t>Models</a:t>
            </a:r>
            <a:r>
              <a:rPr sz="1125" spc="-15">
                <a:latin typeface="Calibri"/>
                <a:cs typeface="Calibri"/>
              </a:rPr>
              <a:t> </a:t>
            </a:r>
            <a:r>
              <a:rPr sz="1125">
                <a:latin typeface="Calibri"/>
                <a:cs typeface="Calibri"/>
              </a:rPr>
              <a:t>with</a:t>
            </a:r>
            <a:r>
              <a:rPr sz="1125" spc="-15">
                <a:latin typeface="Calibri"/>
                <a:cs typeface="Calibri"/>
              </a:rPr>
              <a:t> </a:t>
            </a:r>
            <a:r>
              <a:rPr sz="1125" spc="-8">
                <a:latin typeface="Calibri"/>
                <a:cs typeface="Calibri"/>
              </a:rPr>
              <a:t>Self-</a:t>
            </a:r>
            <a:r>
              <a:rPr sz="1125">
                <a:latin typeface="Calibri"/>
                <a:cs typeface="Calibri"/>
              </a:rPr>
              <a:t>Generated</a:t>
            </a:r>
            <a:r>
              <a:rPr sz="1125" spc="-15">
                <a:latin typeface="Calibri"/>
                <a:cs typeface="Calibri"/>
              </a:rPr>
              <a:t> </a:t>
            </a:r>
            <a:r>
              <a:rPr sz="1125">
                <a:latin typeface="Calibri"/>
                <a:cs typeface="Calibri"/>
              </a:rPr>
              <a:t>Instructions</a:t>
            </a:r>
            <a:r>
              <a:rPr sz="1125" spc="-15">
                <a:latin typeface="Calibri"/>
                <a:cs typeface="Calibri"/>
              </a:rPr>
              <a:t> </a:t>
            </a:r>
            <a:r>
              <a:rPr sz="1125">
                <a:latin typeface="Calibri"/>
                <a:cs typeface="Calibri"/>
              </a:rPr>
              <a:t>(Wang</a:t>
            </a:r>
            <a:r>
              <a:rPr sz="1125" spc="-15">
                <a:latin typeface="Calibri"/>
                <a:cs typeface="Calibri"/>
              </a:rPr>
              <a:t> </a:t>
            </a:r>
            <a:r>
              <a:rPr sz="1125">
                <a:latin typeface="Calibri"/>
                <a:cs typeface="Calibri"/>
              </a:rPr>
              <a:t>et</a:t>
            </a:r>
            <a:r>
              <a:rPr sz="1125" spc="-15">
                <a:latin typeface="Calibri"/>
                <a:cs typeface="Calibri"/>
              </a:rPr>
              <a:t> </a:t>
            </a:r>
            <a:r>
              <a:rPr sz="1125">
                <a:latin typeface="Calibri"/>
                <a:cs typeface="Calibri"/>
              </a:rPr>
              <a:t>al.,</a:t>
            </a:r>
            <a:r>
              <a:rPr sz="1125" spc="-15">
                <a:latin typeface="Calibri"/>
                <a:cs typeface="Calibri"/>
              </a:rPr>
              <a:t> </a:t>
            </a:r>
            <a:r>
              <a:rPr sz="1125" spc="-8">
                <a:latin typeface="Calibri"/>
                <a:cs typeface="Calibri"/>
              </a:rPr>
              <a:t>2023)</a:t>
            </a:r>
            <a:endParaRPr sz="1125">
              <a:latin typeface="Calibri"/>
              <a:cs typeface="Calibri"/>
            </a:endParaRPr>
          </a:p>
        </p:txBody>
      </p:sp>
      <p:sp>
        <p:nvSpPr>
          <p:cNvPr id="2" name="object 2"/>
          <p:cNvSpPr txBox="1">
            <a:spLocks noGrp="1"/>
          </p:cNvSpPr>
          <p:nvPr>
            <p:ph type="title"/>
          </p:nvPr>
        </p:nvSpPr>
        <p:spPr>
          <a:prstGeom prst="rect">
            <a:avLst/>
          </a:prstGeom>
        </p:spPr>
        <p:txBody>
          <a:bodyPr vert="horz" wrap="square" lIns="0" tIns="126296" rIns="0" bIns="0" rtlCol="0">
            <a:spAutoFit/>
          </a:bodyPr>
          <a:lstStyle/>
          <a:p>
            <a:pPr marL="9525">
              <a:lnSpc>
                <a:spcPct val="100000"/>
              </a:lnSpc>
              <a:spcBef>
                <a:spcPts val="75"/>
              </a:spcBef>
            </a:pPr>
            <a:r>
              <a:t>Model</a:t>
            </a:r>
            <a:r>
              <a:rPr spc="-98"/>
              <a:t> </a:t>
            </a:r>
            <a:r>
              <a:t>generated</a:t>
            </a:r>
            <a:r>
              <a:rPr spc="-86"/>
              <a:t> </a:t>
            </a:r>
            <a:r>
              <a:rPr spc="-8"/>
              <a:t>instructions</a:t>
            </a:r>
          </a:p>
        </p:txBody>
      </p:sp>
      <p:sp>
        <p:nvSpPr>
          <p:cNvPr id="6" name="Text Placeholder 5">
            <a:extLst>
              <a:ext uri="{FF2B5EF4-FFF2-40B4-BE49-F238E27FC236}">
                <a16:creationId xmlns:a16="http://schemas.microsoft.com/office/drawing/2014/main" id="{432188B7-813B-4C48-B783-7798276489F3}"/>
              </a:ext>
            </a:extLst>
          </p:cNvPr>
          <p:cNvSpPr>
            <a:spLocks noGrp="1"/>
          </p:cNvSpPr>
          <p:nvPr>
            <p:ph type="body" sz="quarter" idx="16"/>
          </p:nvPr>
        </p:nvSpPr>
        <p:spPr/>
        <p:txBody>
          <a:bodyPr/>
          <a:lstStyle/>
          <a:p>
            <a:pPr marL="180975" marR="3810" indent="-171450">
              <a:lnSpc>
                <a:spcPts val="2340"/>
              </a:lnSpc>
              <a:spcBef>
                <a:spcPts val="304"/>
              </a:spcBef>
              <a:buFont typeface="Arial MT"/>
              <a:buChar char="•"/>
              <a:tabLst>
                <a:tab pos="180975" algn="l"/>
              </a:tabLst>
            </a:pPr>
            <a:r>
              <a:rPr lang="en-US" sz="1600"/>
              <a:t>Similar</a:t>
            </a:r>
            <a:r>
              <a:rPr lang="en-US" sz="1600" spc="-34"/>
              <a:t> </a:t>
            </a:r>
            <a:r>
              <a:rPr lang="en-US" sz="1600"/>
              <a:t>to</a:t>
            </a:r>
            <a:r>
              <a:rPr lang="en-US" sz="1600" spc="-26"/>
              <a:t> </a:t>
            </a:r>
            <a:r>
              <a:rPr lang="en-US" sz="1600"/>
              <a:t>Unnatural</a:t>
            </a:r>
            <a:r>
              <a:rPr lang="en-US" sz="1600" spc="-26"/>
              <a:t> </a:t>
            </a:r>
            <a:r>
              <a:rPr lang="en-US" sz="1600"/>
              <a:t>Instructions,</a:t>
            </a:r>
            <a:r>
              <a:rPr lang="en-US" sz="1600" spc="-23"/>
              <a:t> </a:t>
            </a:r>
            <a:r>
              <a:rPr lang="en-US" sz="1600"/>
              <a:t>uses</a:t>
            </a:r>
            <a:r>
              <a:rPr lang="en-US" sz="1600" spc="-26"/>
              <a:t> </a:t>
            </a:r>
            <a:r>
              <a:rPr lang="en-US" sz="1600" err="1"/>
              <a:t>instructGPT</a:t>
            </a:r>
            <a:r>
              <a:rPr lang="en-US" sz="1600" spc="-26"/>
              <a:t> </a:t>
            </a:r>
            <a:r>
              <a:rPr lang="en-US" sz="1600"/>
              <a:t>model</a:t>
            </a:r>
            <a:r>
              <a:rPr lang="en-US" sz="1600" spc="-26"/>
              <a:t> </a:t>
            </a:r>
            <a:r>
              <a:rPr lang="en-US" sz="1600"/>
              <a:t>to</a:t>
            </a:r>
            <a:r>
              <a:rPr lang="en-US" sz="1600" spc="-23"/>
              <a:t> </a:t>
            </a:r>
            <a:r>
              <a:rPr lang="en-US" sz="1600" spc="-15"/>
              <a:t>generate </a:t>
            </a:r>
            <a:r>
              <a:rPr lang="en-US" sz="1600" spc="-8"/>
              <a:t>instructions</a:t>
            </a:r>
            <a:endParaRPr lang="en-US" sz="1600"/>
          </a:p>
          <a:p>
            <a:pPr marL="180975" indent="-171450">
              <a:spcBef>
                <a:spcPts val="521"/>
              </a:spcBef>
              <a:buFont typeface="Arial MT"/>
              <a:buChar char="•"/>
              <a:tabLst>
                <a:tab pos="180975" algn="l"/>
              </a:tabLst>
            </a:pPr>
            <a:r>
              <a:rPr lang="en-US" sz="1600"/>
              <a:t>The</a:t>
            </a:r>
            <a:r>
              <a:rPr lang="en-US" sz="1600" spc="-30"/>
              <a:t> </a:t>
            </a:r>
            <a:r>
              <a:rPr lang="en-US" sz="1600"/>
              <a:t>generation</a:t>
            </a:r>
            <a:r>
              <a:rPr lang="en-US" sz="1600" spc="-23"/>
              <a:t> </a:t>
            </a:r>
            <a:r>
              <a:rPr lang="en-US" sz="1600"/>
              <a:t>is</a:t>
            </a:r>
            <a:r>
              <a:rPr lang="en-US" sz="1600" spc="-23"/>
              <a:t> </a:t>
            </a:r>
            <a:r>
              <a:rPr lang="en-US" sz="1600"/>
              <a:t>prompted</a:t>
            </a:r>
            <a:r>
              <a:rPr lang="en-US" sz="1600" spc="-19"/>
              <a:t> </a:t>
            </a:r>
            <a:r>
              <a:rPr lang="en-US" sz="1600"/>
              <a:t>using</a:t>
            </a:r>
            <a:r>
              <a:rPr lang="en-US" sz="1600" spc="-23"/>
              <a:t> </a:t>
            </a:r>
            <a:r>
              <a:rPr lang="en-US" sz="1600"/>
              <a:t>a</a:t>
            </a:r>
            <a:r>
              <a:rPr lang="en-US" sz="1600" spc="-23"/>
              <a:t> </a:t>
            </a:r>
            <a:r>
              <a:rPr lang="en-US" sz="1600"/>
              <a:t>set</a:t>
            </a:r>
            <a:r>
              <a:rPr lang="en-US" sz="1600" spc="-19"/>
              <a:t> </a:t>
            </a:r>
            <a:r>
              <a:rPr lang="en-US" sz="1600"/>
              <a:t>of</a:t>
            </a:r>
            <a:r>
              <a:rPr lang="en-US" sz="1600" spc="-23"/>
              <a:t> </a:t>
            </a:r>
            <a:r>
              <a:rPr lang="en-US" sz="1600"/>
              <a:t>seed</a:t>
            </a:r>
            <a:r>
              <a:rPr lang="en-US" sz="1600" spc="-23"/>
              <a:t> </a:t>
            </a:r>
            <a:r>
              <a:rPr lang="en-US" sz="1600"/>
              <a:t>task</a:t>
            </a:r>
            <a:r>
              <a:rPr lang="en-US" sz="1600" spc="-19"/>
              <a:t> </a:t>
            </a:r>
            <a:r>
              <a:rPr lang="en-US" sz="1600" spc="-8"/>
              <a:t>examples</a:t>
            </a:r>
            <a:endParaRPr lang="en-US" sz="1600"/>
          </a:p>
          <a:p>
            <a:pPr marL="180975" marR="799148" indent="-171450">
              <a:lnSpc>
                <a:spcPts val="2340"/>
              </a:lnSpc>
              <a:spcBef>
                <a:spcPts val="803"/>
              </a:spcBef>
              <a:buFont typeface="Arial MT"/>
              <a:buChar char="•"/>
              <a:tabLst>
                <a:tab pos="180975" algn="l"/>
              </a:tabLst>
            </a:pPr>
            <a:r>
              <a:rPr lang="en-US" sz="1600"/>
              <a:t>First</a:t>
            </a:r>
            <a:r>
              <a:rPr lang="en-US" sz="1600" spc="-30"/>
              <a:t> </a:t>
            </a:r>
            <a:r>
              <a:rPr lang="en-US" sz="1600"/>
              <a:t>generates</a:t>
            </a:r>
            <a:r>
              <a:rPr lang="en-US" sz="1600" spc="-30"/>
              <a:t> </a:t>
            </a:r>
            <a:r>
              <a:rPr lang="en-US" sz="1600"/>
              <a:t>the</a:t>
            </a:r>
            <a:r>
              <a:rPr lang="en-US" sz="1600" spc="-30"/>
              <a:t> </a:t>
            </a:r>
            <a:r>
              <a:rPr lang="en-US" sz="1600"/>
              <a:t>instruction,</a:t>
            </a:r>
            <a:r>
              <a:rPr lang="en-US" sz="1600" spc="-30"/>
              <a:t> </a:t>
            </a:r>
            <a:r>
              <a:rPr lang="en-US" sz="1600"/>
              <a:t>then</a:t>
            </a:r>
            <a:r>
              <a:rPr lang="en-US" sz="1600" spc="-30"/>
              <a:t> </a:t>
            </a:r>
            <a:r>
              <a:rPr lang="en-US" sz="1600"/>
              <a:t>the</a:t>
            </a:r>
            <a:r>
              <a:rPr lang="en-US" sz="1600" spc="-30"/>
              <a:t> </a:t>
            </a:r>
            <a:r>
              <a:rPr lang="en-US" sz="1600"/>
              <a:t>input</a:t>
            </a:r>
            <a:r>
              <a:rPr lang="en-US" sz="1600" spc="-30"/>
              <a:t> </a:t>
            </a:r>
            <a:r>
              <a:rPr lang="en-US" sz="1600"/>
              <a:t>(conditioned</a:t>
            </a:r>
            <a:r>
              <a:rPr lang="en-US" sz="1600" spc="-30"/>
              <a:t> </a:t>
            </a:r>
            <a:r>
              <a:rPr lang="en-US" sz="1600" spc="-19"/>
              <a:t>on </a:t>
            </a:r>
            <a:r>
              <a:rPr lang="en-US" sz="1600"/>
              <a:t>instruction),</a:t>
            </a:r>
            <a:r>
              <a:rPr lang="en-US" sz="1600" spc="-19"/>
              <a:t> </a:t>
            </a:r>
            <a:r>
              <a:rPr lang="en-US" sz="1600"/>
              <a:t>and</a:t>
            </a:r>
            <a:r>
              <a:rPr lang="en-US" sz="1600" spc="-8"/>
              <a:t> </a:t>
            </a:r>
            <a:r>
              <a:rPr lang="en-US" sz="1600"/>
              <a:t>then</a:t>
            </a:r>
            <a:r>
              <a:rPr lang="en-US" sz="1600" spc="-11"/>
              <a:t> </a:t>
            </a:r>
            <a:r>
              <a:rPr lang="en-US" sz="1600"/>
              <a:t>the</a:t>
            </a:r>
            <a:r>
              <a:rPr lang="en-US" sz="1600" spc="-8"/>
              <a:t> output.</a:t>
            </a:r>
            <a:endParaRPr lang="en-US" sz="1600"/>
          </a:p>
          <a:p>
            <a:pPr marL="180975" marR="186214" indent="-171450">
              <a:lnSpc>
                <a:spcPts val="2340"/>
              </a:lnSpc>
              <a:spcBef>
                <a:spcPts val="750"/>
              </a:spcBef>
              <a:buFont typeface="Arial MT"/>
              <a:buChar char="•"/>
              <a:tabLst>
                <a:tab pos="180975" algn="l"/>
              </a:tabLst>
            </a:pPr>
            <a:r>
              <a:rPr lang="en-US" sz="1600"/>
              <a:t>The</a:t>
            </a:r>
            <a:r>
              <a:rPr lang="en-US" sz="1600" spc="-41"/>
              <a:t> </a:t>
            </a:r>
            <a:r>
              <a:rPr lang="en-US" sz="1600"/>
              <a:t>generated</a:t>
            </a:r>
            <a:r>
              <a:rPr lang="en-US" sz="1600" spc="-38"/>
              <a:t> </a:t>
            </a:r>
            <a:r>
              <a:rPr lang="en-US" sz="1600"/>
              <a:t>instructions</a:t>
            </a:r>
            <a:r>
              <a:rPr lang="en-US" sz="1600" spc="-38"/>
              <a:t> </a:t>
            </a:r>
            <a:r>
              <a:rPr lang="en-US" sz="1600"/>
              <a:t>are</a:t>
            </a:r>
            <a:r>
              <a:rPr lang="en-US" sz="1600" spc="-38"/>
              <a:t> </a:t>
            </a:r>
            <a:r>
              <a:rPr lang="en-US" sz="1600"/>
              <a:t>mostly</a:t>
            </a:r>
            <a:r>
              <a:rPr lang="en-US" sz="1600" spc="-41"/>
              <a:t> </a:t>
            </a:r>
            <a:r>
              <a:rPr lang="en-US" sz="1600"/>
              <a:t>valid,</a:t>
            </a:r>
            <a:r>
              <a:rPr lang="en-US" sz="1600" spc="-38"/>
              <a:t> </a:t>
            </a:r>
            <a:r>
              <a:rPr lang="en-US" sz="1600"/>
              <a:t>however</a:t>
            </a:r>
            <a:r>
              <a:rPr lang="en-US" sz="1600" spc="-38"/>
              <a:t> </a:t>
            </a:r>
            <a:r>
              <a:rPr lang="en-US" sz="1600"/>
              <a:t>the</a:t>
            </a:r>
            <a:r>
              <a:rPr lang="en-US" sz="1600" spc="-38"/>
              <a:t> </a:t>
            </a:r>
            <a:r>
              <a:rPr lang="en-US" sz="1600" spc="-15"/>
              <a:t>generated </a:t>
            </a:r>
            <a:r>
              <a:rPr lang="en-US" sz="1600"/>
              <a:t>outputs</a:t>
            </a:r>
            <a:r>
              <a:rPr lang="en-US" sz="1600" spc="-23"/>
              <a:t> </a:t>
            </a:r>
            <a:r>
              <a:rPr lang="en-US" sz="1600"/>
              <a:t>are</a:t>
            </a:r>
            <a:r>
              <a:rPr lang="en-US" sz="1600" spc="-23"/>
              <a:t> </a:t>
            </a:r>
            <a:r>
              <a:rPr lang="en-US" sz="1600"/>
              <a:t>often</a:t>
            </a:r>
            <a:r>
              <a:rPr lang="en-US" sz="1600" spc="-19"/>
              <a:t> </a:t>
            </a:r>
            <a:r>
              <a:rPr lang="en-US" sz="1600" spc="-8"/>
              <a:t>noisy.</a:t>
            </a:r>
            <a:endParaRPr lang="en-US" sz="1600"/>
          </a:p>
          <a:p>
            <a:endParaRPr lang="en-US"/>
          </a:p>
        </p:txBody>
      </p:sp>
      <p:sp>
        <p:nvSpPr>
          <p:cNvPr id="5" name="object 5"/>
          <p:cNvSpPr txBox="1">
            <a:spLocks noGrp="1"/>
          </p:cNvSpPr>
          <p:nvPr>
            <p:ph type="sldNum" sz="quarter" idx="4294967295"/>
          </p:nvPr>
        </p:nvSpPr>
        <p:spPr>
          <a:xfrm>
            <a:off x="8901113" y="6451600"/>
            <a:ext cx="242887"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151</a:t>
            </a:fld>
            <a:endParaRPr spc="-19"/>
          </a:p>
        </p:txBody>
      </p:sp>
      <p:sp>
        <p:nvSpPr>
          <p:cNvPr id="3" name="Rounded Rectangle 2">
            <a:extLst>
              <a:ext uri="{FF2B5EF4-FFF2-40B4-BE49-F238E27FC236}">
                <a16:creationId xmlns:a16="http://schemas.microsoft.com/office/drawing/2014/main" id="{CECEBA3F-C11B-D21C-EB30-D87F201D247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8937124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Get humans to write ”seed” tasks ✍️ </a:t>
            </a:r>
          </a:p>
        </p:txBody>
      </p:sp>
      <p:sp>
        <p:nvSpPr>
          <p:cNvPr id="3" name="Text Placeholder 2">
            <a:extLst>
              <a:ext uri="{FF2B5EF4-FFF2-40B4-BE49-F238E27FC236}">
                <a16:creationId xmlns:a16="http://schemas.microsoft.com/office/drawing/2014/main" id="{C290C941-9860-5B2E-020D-2AE2D1AD5FDA}"/>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152</a:t>
            </a:fld>
            <a:endParaRPr lang="en-US"/>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a:t>
            </a:r>
            <a:br>
              <a:rPr lang="en-US" sz="1050">
                <a:solidFill>
                  <a:schemeClr val="tx1"/>
                </a:solidFill>
                <a:latin typeface="Corbel" panose="020B0503020204020204" pitchFamily="34" charset="0"/>
              </a:rPr>
            </a:br>
            <a:r>
              <a:rPr lang="en-US" sz="105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 me a phrase that I can use to express I am very happy. </a:t>
            </a:r>
          </a:p>
        </p:txBody>
      </p:sp>
      <p:sp>
        <p:nvSpPr>
          <p:cNvPr id="7" name="TextBox 6">
            <a:extLst>
              <a:ext uri="{FF2B5EF4-FFF2-40B4-BE49-F238E27FC236}">
                <a16:creationId xmlns:a16="http://schemas.microsoft.com/office/drawing/2014/main" id="{0B3E8FE3-67EE-63E5-2C50-B22E77ECFB68}"/>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8">
            <a:extLst>
              <a:ext uri="{FF2B5EF4-FFF2-40B4-BE49-F238E27FC236}">
                <a16:creationId xmlns:a16="http://schemas.microsoft.com/office/drawing/2014/main" id="{B5DD0E42-32D7-3E16-C6B8-9CFD2A51EEA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2322684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Put them your task bank 📦 </a:t>
            </a:r>
          </a:p>
        </p:txBody>
      </p:sp>
      <p:sp>
        <p:nvSpPr>
          <p:cNvPr id="3" name="Text Placeholder 2">
            <a:extLst>
              <a:ext uri="{FF2B5EF4-FFF2-40B4-BE49-F238E27FC236}">
                <a16:creationId xmlns:a16="http://schemas.microsoft.com/office/drawing/2014/main" id="{96925A62-F200-BB40-02AE-5E4D420B1AF7}"/>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153</a:t>
            </a:fld>
            <a:endParaRPr lang="en-US"/>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a:t>
            </a:r>
            <a:br>
              <a:rPr lang="en-US" sz="1050">
                <a:solidFill>
                  <a:schemeClr val="tx1"/>
                </a:solidFill>
                <a:latin typeface="Corbel" panose="020B0503020204020204" pitchFamily="34" charset="0"/>
              </a:rPr>
            </a:br>
            <a:r>
              <a:rPr lang="en-US" sz="105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762556"/>
            <a:ext cx="1325855" cy="1229095"/>
            <a:chOff x="-415195" y="2789472"/>
            <a:chExt cx="1767807" cy="1638793"/>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324145" y="2789472"/>
              <a:ext cx="1028467"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8A5A5038-92C5-DF8E-1D15-F7D1232D9209}"/>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8">
            <a:extLst>
              <a:ext uri="{FF2B5EF4-FFF2-40B4-BE49-F238E27FC236}">
                <a16:creationId xmlns:a16="http://schemas.microsoft.com/office/drawing/2014/main" id="{99A74E33-4A37-79A3-F1A1-916AA82EFAA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8806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Sample and get LLM to expand it</a:t>
            </a:r>
          </a:p>
        </p:txBody>
      </p:sp>
      <p:sp>
        <p:nvSpPr>
          <p:cNvPr id="3" name="Text Placeholder 2">
            <a:extLst>
              <a:ext uri="{FF2B5EF4-FFF2-40B4-BE49-F238E27FC236}">
                <a16:creationId xmlns:a16="http://schemas.microsoft.com/office/drawing/2014/main" id="{3AE3806B-546E-3D2E-CE27-2FDA3F447D45}"/>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154</a:t>
            </a:fld>
            <a:endParaRPr lang="en-US"/>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976312"/>
            <a:ext cx="1385909" cy="1015339"/>
            <a:chOff x="-415195" y="3074480"/>
            <a:chExt cx="1847878" cy="1353785"/>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1EFAE8E-E00F-AA21-95DC-C386ABB8C748}"/>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9" name="Straight Arrow Connector 8">
            <a:extLst>
              <a:ext uri="{FF2B5EF4-FFF2-40B4-BE49-F238E27FC236}">
                <a16:creationId xmlns:a16="http://schemas.microsoft.com/office/drawing/2014/main" id="{DC26A61A-6150-AB6B-6254-AA66CE0A768D}"/>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D6D8856-6857-092C-173C-DED637C62E61}"/>
              </a:ext>
            </a:extLst>
          </p:cNvPr>
          <p:cNvGrpSpPr/>
          <p:nvPr/>
        </p:nvGrpSpPr>
        <p:grpSpPr>
          <a:xfrm>
            <a:off x="366584" y="2321457"/>
            <a:ext cx="678065" cy="558649"/>
            <a:chOff x="453153" y="3071524"/>
            <a:chExt cx="904086" cy="744865"/>
          </a:xfrm>
        </p:grpSpPr>
        <p:sp>
          <p:nvSpPr>
            <p:cNvPr id="20" name="Rounded Rectangle 19">
              <a:extLst>
                <a:ext uri="{FF2B5EF4-FFF2-40B4-BE49-F238E27FC236}">
                  <a16:creationId xmlns:a16="http://schemas.microsoft.com/office/drawing/2014/main" id="{0F4D5FAA-BA3A-6E5A-6472-E91862880BB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21" name="TextBox 20">
              <a:extLst>
                <a:ext uri="{FF2B5EF4-FFF2-40B4-BE49-F238E27FC236}">
                  <a16:creationId xmlns:a16="http://schemas.microsoft.com/office/drawing/2014/main" id="{19460DD1-ED22-7833-AAAA-17A32725BA92}"/>
                </a:ext>
              </a:extLst>
            </p:cNvPr>
            <p:cNvSpPr txBox="1"/>
            <p:nvPr/>
          </p:nvSpPr>
          <p:spPr>
            <a:xfrm>
              <a:off x="488780" y="3139281"/>
              <a:ext cx="868459" cy="677108"/>
            </a:xfrm>
            <a:prstGeom prst="rect">
              <a:avLst/>
            </a:prstGeom>
            <a:noFill/>
          </p:spPr>
          <p:txBody>
            <a:bodyPr wrap="square" lIns="0" rIns="0">
              <a:spAutoFit/>
            </a:bodyPr>
            <a:lstStyle/>
            <a:p>
              <a:pPr algn="ctr"/>
              <a:r>
                <a:rPr lang="en-US" sz="2700" b="1">
                  <a:latin typeface="Avenir Book" panose="02000503020000020003" pitchFamily="2" charset="0"/>
                </a:rPr>
                <a:t>LM</a:t>
              </a:r>
            </a:p>
          </p:txBody>
        </p:sp>
      </p:grpSp>
      <p:sp>
        <p:nvSpPr>
          <p:cNvPr id="22" name="TextBox 21">
            <a:extLst>
              <a:ext uri="{FF2B5EF4-FFF2-40B4-BE49-F238E27FC236}">
                <a16:creationId xmlns:a16="http://schemas.microsoft.com/office/drawing/2014/main" id="{BA30F9EA-37CD-C297-B231-66B1AD995E49}"/>
              </a:ext>
            </a:extLst>
          </p:cNvPr>
          <p:cNvSpPr txBox="1"/>
          <p:nvPr/>
        </p:nvSpPr>
        <p:spPr>
          <a:xfrm>
            <a:off x="915454" y="2441093"/>
            <a:ext cx="2678105" cy="253916"/>
          </a:xfrm>
          <a:prstGeom prst="rect">
            <a:avLst/>
          </a:prstGeom>
          <a:noFill/>
        </p:spPr>
        <p:txBody>
          <a:bodyPr wrap="square">
            <a:spAutoFit/>
          </a:bodyPr>
          <a:lstStyle/>
          <a:p>
            <a:pPr algn="ctr"/>
            <a:r>
              <a:rPr lang="en-US" sz="1050"/>
              <a:t>Pre-trained, but </a:t>
            </a:r>
            <a:r>
              <a:rPr lang="en-US" sz="1050" b="1">
                <a:solidFill>
                  <a:srgbClr val="C00000"/>
                </a:solidFill>
              </a:rPr>
              <a:t>not aligned yet</a:t>
            </a:r>
            <a:endParaRPr lang="en-US" sz="1050" b="1">
              <a:solidFill>
                <a:srgbClr val="C00000"/>
              </a:solidFill>
              <a:latin typeface="Corbel" panose="020B0503020204020204" pitchFamily="34" charset="0"/>
            </a:endParaRPr>
          </a:p>
        </p:txBody>
      </p:sp>
      <p:sp>
        <p:nvSpPr>
          <p:cNvPr id="25" name="TextBox 24">
            <a:extLst>
              <a:ext uri="{FF2B5EF4-FFF2-40B4-BE49-F238E27FC236}">
                <a16:creationId xmlns:a16="http://schemas.microsoft.com/office/drawing/2014/main" id="{C466B55D-F0C7-6E88-6A58-1459297B142D}"/>
              </a:ext>
            </a:extLst>
          </p:cNvPr>
          <p:cNvSpPr txBox="1"/>
          <p:nvPr/>
        </p:nvSpPr>
        <p:spPr>
          <a:xfrm>
            <a:off x="366584" y="2935186"/>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Create a list of 10 African countries and their capital city?</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Looking for a job, but it’s difficult for me to find one. Can you help me?</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Write a Python program that tells if a given string contains anagrams. </a:t>
            </a:r>
          </a:p>
        </p:txBody>
      </p:sp>
      <p:cxnSp>
        <p:nvCxnSpPr>
          <p:cNvPr id="32" name="Curved Connector 31">
            <a:extLst>
              <a:ext uri="{FF2B5EF4-FFF2-40B4-BE49-F238E27FC236}">
                <a16:creationId xmlns:a16="http://schemas.microsoft.com/office/drawing/2014/main" id="{1A40D431-C726-1EDE-E8ED-72F2F86E5C29}"/>
              </a:ext>
            </a:extLst>
          </p:cNvPr>
          <p:cNvCxnSpPr>
            <a:stCxn id="21" idx="1"/>
            <a:endCxn id="25" idx="1"/>
          </p:cNvCxnSpPr>
          <p:nvPr/>
        </p:nvCxnSpPr>
        <p:spPr>
          <a:xfrm rot="10800000" flipV="1">
            <a:off x="366584" y="2626191"/>
            <a:ext cx="26720" cy="701410"/>
          </a:xfrm>
          <a:prstGeom prst="curvedConnector3">
            <a:avLst>
              <a:gd name="adj1" fmla="val 955539"/>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A7947FF2-E092-AD11-A529-F32610C0636F}"/>
              </a:ext>
            </a:extLst>
          </p:cNvPr>
          <p:cNvCxnSpPr>
            <a:cxnSpLocks/>
            <a:stCxn id="8" idx="1"/>
            <a:endCxn id="21"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1CC403F-6039-BBD0-AC27-C768FD8BFABE}"/>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10" name="TextBox 9">
            <a:extLst>
              <a:ext uri="{FF2B5EF4-FFF2-40B4-BE49-F238E27FC236}">
                <a16:creationId xmlns:a16="http://schemas.microsoft.com/office/drawing/2014/main" id="{E42BE42D-49D7-2D48-F423-214C47105CA4}"/>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11" name="Rounded Rectangle 10">
            <a:extLst>
              <a:ext uri="{FF2B5EF4-FFF2-40B4-BE49-F238E27FC236}">
                <a16:creationId xmlns:a16="http://schemas.microsoft.com/office/drawing/2014/main" id="{3C77323B-2781-F313-865F-457422232B1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7614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animBg="1"/>
      <p:bldP spid="40" grpId="0"/>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Get LLM to answers the new tasks</a:t>
            </a:r>
          </a:p>
        </p:txBody>
      </p:sp>
      <p:sp>
        <p:nvSpPr>
          <p:cNvPr id="10" name="Text Placeholder 9">
            <a:extLst>
              <a:ext uri="{FF2B5EF4-FFF2-40B4-BE49-F238E27FC236}">
                <a16:creationId xmlns:a16="http://schemas.microsoft.com/office/drawing/2014/main" id="{5218331F-DA3A-029A-BC0E-73AEDDCBA32C}"/>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155</a:t>
            </a:fld>
            <a:endParaRPr lang="en-US"/>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Task: Convert the following temperature from Celsius to Fahrenheit.</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Input: 4 °C</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Output: 39.2 °F </a:t>
            </a:r>
          </a:p>
          <a:p>
            <a:pPr marL="214313" indent="-214313">
              <a:buFont typeface="Arial" panose="020B0604020202020204" pitchFamily="34" charset="0"/>
              <a:buChar char="•"/>
            </a:pPr>
            <a:endParaRPr lang="en-US" sz="1500">
              <a:latin typeface="Consolas" panose="020B0609020204030204" pitchFamily="49" charset="0"/>
              <a:cs typeface="Consolas" panose="020B0609020204030204" pitchFamily="49" charset="0"/>
            </a:endParaRP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Task: Write a Python program that tells if a given string contains anagrams. </a:t>
            </a:r>
          </a:p>
        </p:txBody>
      </p:sp>
      <p:sp>
        <p:nvSpPr>
          <p:cNvPr id="14" name="TextBox 13">
            <a:extLst>
              <a:ext uri="{FF2B5EF4-FFF2-40B4-BE49-F238E27FC236}">
                <a16:creationId xmlns:a16="http://schemas.microsoft.com/office/drawing/2014/main" id="{F2FE621A-6EF7-9071-4D7E-54F030345A8C}"/>
              </a:ext>
            </a:extLst>
          </p:cNvPr>
          <p:cNvSpPr txBox="1"/>
          <p:nvPr/>
        </p:nvSpPr>
        <p:spPr>
          <a:xfrm>
            <a:off x="366584" y="2921490"/>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Input: -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Output: </a:t>
            </a:r>
            <a:br>
              <a:rPr lang="en-US" sz="1500">
                <a:latin typeface="Consolas" panose="020B0609020204030204" pitchFamily="49" charset="0"/>
                <a:cs typeface="Consolas" panose="020B0609020204030204" pitchFamily="49" charset="0"/>
              </a:rPr>
            </a:br>
            <a:r>
              <a:rPr lang="en-US" sz="1500">
                <a:latin typeface="Consolas" panose="020B0609020204030204" pitchFamily="49" charset="0"/>
                <a:cs typeface="Consolas" panose="020B0609020204030204" pitchFamily="49" charset="0"/>
              </a:rPr>
              <a:t>    def </a:t>
            </a:r>
            <a:r>
              <a:rPr lang="en-US" sz="1500" err="1">
                <a:latin typeface="Consolas" panose="020B0609020204030204" pitchFamily="49" charset="0"/>
                <a:cs typeface="Consolas" panose="020B0609020204030204" pitchFamily="49" charset="0"/>
              </a:rPr>
              <a:t>isAnagram</a:t>
            </a:r>
            <a:r>
              <a:rPr lang="en-US" sz="1500">
                <a:latin typeface="Consolas" panose="020B0609020204030204" pitchFamily="49" charset="0"/>
                <a:cs typeface="Consolas" panose="020B0609020204030204" pitchFamily="49" charset="0"/>
              </a:rPr>
              <a:t>(str1, str2): ...</a:t>
            </a:r>
          </a:p>
        </p:txBody>
      </p:sp>
      <p:grpSp>
        <p:nvGrpSpPr>
          <p:cNvPr id="7" name="Group 6">
            <a:extLst>
              <a:ext uri="{FF2B5EF4-FFF2-40B4-BE49-F238E27FC236}">
                <a16:creationId xmlns:a16="http://schemas.microsoft.com/office/drawing/2014/main" id="{6043E6FA-7C83-82C0-637F-DD65EB0CFDDF}"/>
              </a:ext>
            </a:extLst>
          </p:cNvPr>
          <p:cNvGrpSpPr/>
          <p:nvPr/>
        </p:nvGrpSpPr>
        <p:grpSpPr>
          <a:xfrm>
            <a:off x="366584" y="2321457"/>
            <a:ext cx="678065" cy="558649"/>
            <a:chOff x="453153" y="3071524"/>
            <a:chExt cx="904086" cy="744865"/>
          </a:xfrm>
        </p:grpSpPr>
        <p:sp>
          <p:nvSpPr>
            <p:cNvPr id="9" name="Rounded Rectangle 8">
              <a:extLst>
                <a:ext uri="{FF2B5EF4-FFF2-40B4-BE49-F238E27FC236}">
                  <a16:creationId xmlns:a16="http://schemas.microsoft.com/office/drawing/2014/main" id="{559D85F7-ABAB-F8C9-BD08-4C9B8146FFA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13" name="TextBox 12">
              <a:extLst>
                <a:ext uri="{FF2B5EF4-FFF2-40B4-BE49-F238E27FC236}">
                  <a16:creationId xmlns:a16="http://schemas.microsoft.com/office/drawing/2014/main" id="{A6C725F2-A390-A913-8DF5-4DF705906929}"/>
                </a:ext>
              </a:extLst>
            </p:cNvPr>
            <p:cNvSpPr txBox="1"/>
            <p:nvPr/>
          </p:nvSpPr>
          <p:spPr>
            <a:xfrm>
              <a:off x="488780" y="3139281"/>
              <a:ext cx="868459" cy="677108"/>
            </a:xfrm>
            <a:prstGeom prst="rect">
              <a:avLst/>
            </a:prstGeom>
            <a:noFill/>
          </p:spPr>
          <p:txBody>
            <a:bodyPr wrap="square" lIns="0" rIns="0">
              <a:spAutoFit/>
            </a:bodyPr>
            <a:lstStyle/>
            <a:p>
              <a:pPr algn="ctr"/>
              <a:r>
                <a:rPr lang="en-US" sz="2700" b="1">
                  <a:latin typeface="Avenir Book" panose="02000503020000020003" pitchFamily="2" charset="0"/>
                </a:rPr>
                <a:t>LM</a:t>
              </a:r>
            </a:p>
          </p:txBody>
        </p:sp>
      </p:grpSp>
      <p:sp>
        <p:nvSpPr>
          <p:cNvPr id="16" name="TextBox 15">
            <a:extLst>
              <a:ext uri="{FF2B5EF4-FFF2-40B4-BE49-F238E27FC236}">
                <a16:creationId xmlns:a16="http://schemas.microsoft.com/office/drawing/2014/main" id="{25E3E0B6-A2AD-2AB5-A86D-FD3022BFB0CA}"/>
              </a:ext>
            </a:extLst>
          </p:cNvPr>
          <p:cNvSpPr txBox="1"/>
          <p:nvPr/>
        </p:nvSpPr>
        <p:spPr>
          <a:xfrm>
            <a:off x="915454" y="2441093"/>
            <a:ext cx="2678105" cy="253916"/>
          </a:xfrm>
          <a:prstGeom prst="rect">
            <a:avLst/>
          </a:prstGeom>
          <a:noFill/>
        </p:spPr>
        <p:txBody>
          <a:bodyPr wrap="square">
            <a:spAutoFit/>
          </a:bodyPr>
          <a:lstStyle/>
          <a:p>
            <a:pPr algn="ctr"/>
            <a:r>
              <a:rPr lang="en-US" sz="1050"/>
              <a:t>Pre-trained, but </a:t>
            </a:r>
            <a:r>
              <a:rPr lang="en-US" sz="1050" b="1">
                <a:solidFill>
                  <a:srgbClr val="C00000"/>
                </a:solidFill>
              </a:rPr>
              <a:t>not aligned yet</a:t>
            </a:r>
            <a:endParaRPr lang="en-US" sz="1050" b="1">
              <a:solidFill>
                <a:srgbClr val="C00000"/>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E23F078-4769-930D-91F2-538A57F00CE7}"/>
              </a:ext>
            </a:extLst>
          </p:cNvPr>
          <p:cNvCxnSpPr>
            <a:stCxn id="13" idx="1"/>
          </p:cNvCxnSpPr>
          <p:nvPr/>
        </p:nvCxnSpPr>
        <p:spPr>
          <a:xfrm rot="10800000" flipV="1">
            <a:off x="366588" y="2626190"/>
            <a:ext cx="26716" cy="689869"/>
          </a:xfrm>
          <a:prstGeom prst="curved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699E30E-A502-E217-EE51-253566EC699C}"/>
              </a:ext>
            </a:extLst>
          </p:cNvPr>
          <p:cNvCxnSpPr>
            <a:cxnSpLocks/>
            <a:stCxn id="8" idx="1"/>
            <a:endCxn id="13"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pic>
        <p:nvPicPr>
          <p:cNvPr id="3" name="Google Shape;346;p52">
            <a:extLst>
              <a:ext uri="{FF2B5EF4-FFF2-40B4-BE49-F238E27FC236}">
                <a16:creationId xmlns:a16="http://schemas.microsoft.com/office/drawing/2014/main" id="{FE3278B3-77EF-9E70-8818-4CB06D1E060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5" name="TextBox 4">
            <a:extLst>
              <a:ext uri="{FF2B5EF4-FFF2-40B4-BE49-F238E27FC236}">
                <a16:creationId xmlns:a16="http://schemas.microsoft.com/office/drawing/2014/main" id="{E1CE0788-16F7-4CBB-8C0D-8B3CB7076E60}"/>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6" name="Group 5">
            <a:extLst>
              <a:ext uri="{FF2B5EF4-FFF2-40B4-BE49-F238E27FC236}">
                <a16:creationId xmlns:a16="http://schemas.microsoft.com/office/drawing/2014/main" id="{06E00310-EB2E-239D-714F-75FDE06D3C47}"/>
              </a:ext>
            </a:extLst>
          </p:cNvPr>
          <p:cNvGrpSpPr/>
          <p:nvPr/>
        </p:nvGrpSpPr>
        <p:grpSpPr>
          <a:xfrm>
            <a:off x="1199701" y="3976312"/>
            <a:ext cx="1385909" cy="1015339"/>
            <a:chOff x="-415195" y="3074480"/>
            <a:chExt cx="1847878" cy="1353785"/>
          </a:xfrm>
        </p:grpSpPr>
        <p:pic>
          <p:nvPicPr>
            <p:cNvPr id="11" name="Google Shape;346;p52">
              <a:extLst>
                <a:ext uri="{FF2B5EF4-FFF2-40B4-BE49-F238E27FC236}">
                  <a16:creationId xmlns:a16="http://schemas.microsoft.com/office/drawing/2014/main" id="{96E4DB37-F67C-8304-2B57-8D8ACDD40EB6}"/>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2" name="TextBox 11">
              <a:extLst>
                <a:ext uri="{FF2B5EF4-FFF2-40B4-BE49-F238E27FC236}">
                  <a16:creationId xmlns:a16="http://schemas.microsoft.com/office/drawing/2014/main" id="{4DC1A379-84E1-A0A1-9D2C-0CF730374620}"/>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8DB96ABF-507B-67B4-CA0A-5117B6063D6A}"/>
                </a:ext>
              </a:extLst>
            </p:cNvPr>
            <p:cNvCxnSpPr>
              <a:cxnSpLocks/>
              <a:stCxn id="3" idx="3"/>
              <a:endCxn id="11"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2D306DC6-AD34-3CA4-E100-19356E462A8F}"/>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20" name="Straight Arrow Connector 19">
            <a:extLst>
              <a:ext uri="{FF2B5EF4-FFF2-40B4-BE49-F238E27FC236}">
                <a16:creationId xmlns:a16="http://schemas.microsoft.com/office/drawing/2014/main" id="{9353B1D1-C24D-60B2-BC29-C675D8DCE40A}"/>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1C6525-DF17-B949-7049-A7D259C63692}"/>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2" name="TextBox 21">
            <a:extLst>
              <a:ext uri="{FF2B5EF4-FFF2-40B4-BE49-F238E27FC236}">
                <a16:creationId xmlns:a16="http://schemas.microsoft.com/office/drawing/2014/main" id="{2FCF792C-5837-8340-4C6A-27E8419310B9}"/>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23" name="Straight Arrow Connector 22">
            <a:extLst>
              <a:ext uri="{FF2B5EF4-FFF2-40B4-BE49-F238E27FC236}">
                <a16:creationId xmlns:a16="http://schemas.microsoft.com/office/drawing/2014/main" id="{E1C8A4E5-EE97-8809-45D4-6A1BFCE0A2D7}"/>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29D6F9-107B-5325-4FB0-4B8B979B2C2F}"/>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25" name="TextBox 24">
            <a:extLst>
              <a:ext uri="{FF2B5EF4-FFF2-40B4-BE49-F238E27FC236}">
                <a16:creationId xmlns:a16="http://schemas.microsoft.com/office/drawing/2014/main" id="{2562EECF-5353-BDAF-5DDC-8023FA5E90E9}"/>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26" name="Rounded Rectangle 25">
            <a:extLst>
              <a:ext uri="{FF2B5EF4-FFF2-40B4-BE49-F238E27FC236}">
                <a16:creationId xmlns:a16="http://schemas.microsoft.com/office/drawing/2014/main" id="{0731556C-2819-AA7E-2DBE-53E0ABAFD8C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6540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P spid="24" grpId="0"/>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Filter tasks</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a:t>Drop tasks if LM assigns </a:t>
            </a:r>
            <a:r>
              <a:rPr lang="en-US">
                <a:solidFill>
                  <a:srgbClr val="C00000"/>
                </a:solidFill>
              </a:rPr>
              <a:t>low probability</a:t>
            </a:r>
            <a:r>
              <a:rPr lang="en-US"/>
              <a:t> to them. </a:t>
            </a:r>
          </a:p>
          <a:p>
            <a:pPr marL="0" indent="0">
              <a:buNone/>
            </a:pPr>
            <a:endParaRPr lang="en-US"/>
          </a:p>
          <a:p>
            <a:r>
              <a:rPr lang="en-US"/>
              <a:t>Drop tasks if they have a high overlap with one of the existing tasks in the task pool.</a:t>
            </a:r>
          </a:p>
          <a:p>
            <a:pPr lvl="1"/>
            <a:r>
              <a:rPr lang="en-US"/>
              <a:t>Otherwise, common tasks become more common — </a:t>
            </a:r>
            <a:r>
              <a:rPr lang="en-US">
                <a:solidFill>
                  <a:srgbClr val="C00000"/>
                </a:solidFill>
              </a:rPr>
              <a:t>tyranny of majority</a:t>
            </a:r>
            <a:r>
              <a:rPr lang="en-US"/>
              <a:t>.  </a:t>
            </a:r>
          </a:p>
          <a:p>
            <a:pPr lvl="1"/>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156</a:t>
            </a:fld>
            <a:endParaRPr lang="en-US"/>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a:solidFill>
                  <a:schemeClr val="tx1"/>
                </a:solidFill>
              </a:rPr>
              <a:t>filter out if </a:t>
            </a:r>
            <a:br>
              <a:rPr lang="en-US" sz="1050">
                <a:solidFill>
                  <a:schemeClr val="tx1"/>
                </a:solidFill>
              </a:rPr>
            </a:br>
            <a:r>
              <a:rPr lang="en-US" sz="1050">
                <a:solidFill>
                  <a:schemeClr val="tx1"/>
                </a:solidFill>
              </a:rPr>
              <a:t>not novel or confident</a:t>
            </a:r>
            <a:endParaRPr lang="en-US" sz="1050"/>
          </a:p>
        </p:txBody>
      </p:sp>
      <p:sp>
        <p:nvSpPr>
          <p:cNvPr id="3" name="TextBox 2">
            <a:extLst>
              <a:ext uri="{FF2B5EF4-FFF2-40B4-BE49-F238E27FC236}">
                <a16:creationId xmlns:a16="http://schemas.microsoft.com/office/drawing/2014/main" id="{06611B3C-522C-1798-6325-D6446D3095E8}"/>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C1830FF7-2163-9A34-C826-99C9E92B73A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09678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fade">
                                      <p:cBhvr>
                                        <p:cTn id="12" dur="500"/>
                                        <p:tgtEl>
                                          <p:spTgt spid="3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fade">
                                      <p:cBhvr>
                                        <p:cTn id="15"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Close the loop </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a:t>Add the filtered tasks to the task pool. </a:t>
            </a:r>
          </a:p>
          <a:p>
            <a:r>
              <a:rPr lang="en-US"/>
              <a:t>Iterate this process (generate, filter, add) until yield is near zero.</a:t>
            </a:r>
          </a:p>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157</a:t>
            </a:fld>
            <a:endParaRPr lang="en-US"/>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a:solidFill>
                  <a:schemeClr val="tx1"/>
                </a:solidFill>
              </a:rPr>
              <a:t>filter out if </a:t>
            </a:r>
            <a:br>
              <a:rPr lang="en-US" sz="1050">
                <a:solidFill>
                  <a:schemeClr val="tx1"/>
                </a:solidFill>
              </a:rPr>
            </a:br>
            <a:r>
              <a:rPr lang="en-US" sz="1050">
                <a:solidFill>
                  <a:schemeClr val="tx1"/>
                </a:solidFill>
              </a:rPr>
              <a:t>not novel or confident</a:t>
            </a:r>
            <a:endParaRPr lang="en-US" sz="1050"/>
          </a:p>
        </p:txBody>
      </p:sp>
      <p:sp>
        <p:nvSpPr>
          <p:cNvPr id="3" name="TextBox 2">
            <a:extLst>
              <a:ext uri="{FF2B5EF4-FFF2-40B4-BE49-F238E27FC236}">
                <a16:creationId xmlns:a16="http://schemas.microsoft.com/office/drawing/2014/main" id="{11D12201-E139-98C7-65B6-178EB8F6BDF5}"/>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6C86131E-D4AC-19F2-FE66-E3F978C0913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11579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fade">
                                      <p:cBhvr>
                                        <p:cTn id="15"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
              <a:t>Self-Instructing GPT3 (base version)</a:t>
            </a:r>
            <a:endParaRPr lang="en-US"/>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 b="1"/>
              <a:t>Generate: </a:t>
            </a:r>
          </a:p>
          <a:p>
            <a:pPr lvl="1"/>
            <a:r>
              <a:rPr lang="en"/>
              <a:t>GPT3 (“</a:t>
            </a:r>
            <a:r>
              <a:rPr lang="en" err="1"/>
              <a:t>davinci</a:t>
            </a:r>
            <a:r>
              <a:rPr lang="en"/>
              <a:t>” engine).</a:t>
            </a:r>
          </a:p>
          <a:p>
            <a:pPr lvl="1"/>
            <a:r>
              <a:rPr lang="en"/>
              <a:t>We generated 52K instructions and 82K instances.</a:t>
            </a:r>
          </a:p>
          <a:p>
            <a:pPr lvl="1"/>
            <a:r>
              <a:rPr lang="en-US"/>
              <a:t>API cost ~$600</a:t>
            </a:r>
          </a:p>
          <a:p>
            <a:r>
              <a:rPr lang="en-US" b="1"/>
              <a:t>Align: </a:t>
            </a:r>
          </a:p>
          <a:p>
            <a:pPr lvl="1"/>
            <a:r>
              <a:rPr lang="en-US"/>
              <a:t>We finetuned GPT3 with this data via OpenAI API (2 epochs). **</a:t>
            </a:r>
          </a:p>
          <a:p>
            <a:pPr lvl="1"/>
            <a:r>
              <a:rPr lang="en-US"/>
              <a:t>API cost: ~$338 for finetuning</a:t>
            </a:r>
          </a:p>
          <a:p>
            <a:pPr lvl="1"/>
            <a:endParaRPr lang="en-US"/>
          </a:p>
          <a:p>
            <a:pPr marL="342900" lvl="1" indent="0">
              <a:buNone/>
            </a:pPr>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158</a:t>
            </a:fld>
            <a:endParaRPr lang="en-US"/>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a:solidFill>
                  <a:schemeClr val="tx1"/>
                </a:solidFill>
              </a:rPr>
              <a:t>filter out if </a:t>
            </a:r>
            <a:br>
              <a:rPr lang="en-US" sz="1050">
                <a:solidFill>
                  <a:schemeClr val="tx1"/>
                </a:solidFill>
              </a:rPr>
            </a:br>
            <a:r>
              <a:rPr lang="en-US" sz="1050">
                <a:solidFill>
                  <a:schemeClr val="tx1"/>
                </a:solidFill>
              </a:rPr>
              <a:t>not novel or confident</a:t>
            </a:r>
            <a:endParaRPr lang="en-US" sz="1050"/>
          </a:p>
        </p:txBody>
      </p:sp>
      <p:sp>
        <p:nvSpPr>
          <p:cNvPr id="3" name="TextBox 2">
            <a:extLst>
              <a:ext uri="{FF2B5EF4-FFF2-40B4-BE49-F238E27FC236}">
                <a16:creationId xmlns:a16="http://schemas.microsoft.com/office/drawing/2014/main" id="{9F34882B-AF64-486F-F693-73213F32563D}"/>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2CCBD415-3A16-4F6E-347A-27AC95FB106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6486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fade">
                                      <p:cBhvr>
                                        <p:cTn id="17" dur="500"/>
                                        <p:tgtEl>
                                          <p:spTgt spid="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xEl>
                                              <p:pRg st="3" end="3"/>
                                            </p:txEl>
                                          </p:spTgt>
                                        </p:tgtEl>
                                        <p:attrNameLst>
                                          <p:attrName>style.visibility</p:attrName>
                                        </p:attrNameLst>
                                      </p:cBhvr>
                                      <p:to>
                                        <p:strVal val="visible"/>
                                      </p:to>
                                    </p:set>
                                    <p:animEffect transition="in" filter="fade">
                                      <p:cBhvr>
                                        <p:cTn id="22" dur="500"/>
                                        <p:tgtEl>
                                          <p:spTgt spid="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animEffect transition="in" filter="fade">
                                      <p:cBhvr>
                                        <p:cTn id="27" dur="500"/>
                                        <p:tgtEl>
                                          <p:spTgt spid="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xEl>
                                              <p:pRg st="5" end="5"/>
                                            </p:txEl>
                                          </p:spTgt>
                                        </p:tgtEl>
                                        <p:attrNameLst>
                                          <p:attrName>style.visibility</p:attrName>
                                        </p:attrNameLst>
                                      </p:cBhvr>
                                      <p:to>
                                        <p:strVal val="visible"/>
                                      </p:to>
                                    </p:set>
                                    <p:animEffect transition="in" filter="fade">
                                      <p:cBhvr>
                                        <p:cTn id="32" dur="500"/>
                                        <p:tgtEl>
                                          <p:spTgt spid="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xEl>
                                              <p:pRg st="6" end="6"/>
                                            </p:txEl>
                                          </p:spTgt>
                                        </p:tgtEl>
                                        <p:attrNameLst>
                                          <p:attrName>style.visibility</p:attrName>
                                        </p:attrNameLst>
                                      </p:cBhvr>
                                      <p:to>
                                        <p:strVal val="visible"/>
                                      </p:to>
                                    </p:set>
                                    <p:animEffect transition="in" filter="fade">
                                      <p:cBhvr>
                                        <p:cTn id="37" dur="500"/>
                                        <p:tgtEl>
                                          <p:spTgt spid="3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a:spcBef>
                <a:spcPts val="0"/>
              </a:spcBef>
            </a:pPr>
            <a:r>
              <a:rPr lang="en-US"/>
              <a:t>Summary Thus Far </a:t>
            </a:r>
            <a:endParaRPr/>
          </a:p>
        </p:txBody>
      </p:sp>
      <p:sp>
        <p:nvSpPr>
          <p:cNvPr id="420" name="Google Shape;420;p61"/>
          <p:cNvSpPr txBox="1">
            <a:spLocks noGrp="1"/>
          </p:cNvSpPr>
          <p:nvPr>
            <p:ph type="body" sz="quarter" idx="16"/>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marL="457189" indent="-342892">
              <a:lnSpc>
                <a:spcPct val="150000"/>
              </a:lnSpc>
              <a:spcBef>
                <a:spcPts val="0"/>
              </a:spcBef>
              <a:buSzPts val="1800"/>
              <a:buChar char="●"/>
            </a:pPr>
            <a:r>
              <a:rPr lang="en" sz="1800"/>
              <a:t>Evidence suggest that we probably can reduce the reliance on </a:t>
            </a:r>
            <a:r>
              <a:rPr lang="en" sz="1800">
                <a:solidFill>
                  <a:srgbClr val="C00000"/>
                </a:solidFill>
              </a:rPr>
              <a:t>human</a:t>
            </a:r>
            <a:r>
              <a:rPr lang="en" sz="1800"/>
              <a:t> annotations in the “alignment” stage</a:t>
            </a:r>
            <a:endParaRPr lang="en" sz="1800">
              <a:solidFill>
                <a:srgbClr val="00B050"/>
              </a:solidFill>
            </a:endParaRPr>
          </a:p>
          <a:p>
            <a:pPr marL="800089" lvl="1" indent="-342892">
              <a:lnSpc>
                <a:spcPct val="150000"/>
              </a:lnSpc>
              <a:spcBef>
                <a:spcPts val="0"/>
              </a:spcBef>
              <a:buSzPts val="1800"/>
              <a:buChar char="●"/>
            </a:pPr>
            <a:r>
              <a:rPr lang="en" sz="1500">
                <a:solidFill>
                  <a:srgbClr val="00B050"/>
                </a:solidFill>
              </a:rPr>
              <a:t>Data diversity</a:t>
            </a:r>
            <a:r>
              <a:rPr lang="en" sz="1500"/>
              <a:t> seems to be necessary for building successful generalist models. </a:t>
            </a:r>
            <a:br>
              <a:rPr lang="en" sz="1500"/>
            </a:br>
            <a:endParaRPr lang="en"/>
          </a:p>
          <a:p>
            <a:pPr marL="457189" indent="-342892">
              <a:lnSpc>
                <a:spcPct val="150000"/>
              </a:lnSpc>
              <a:spcBef>
                <a:spcPts val="0"/>
              </a:spcBef>
              <a:buSzPts val="1800"/>
              <a:buChar char="●"/>
            </a:pPr>
            <a:r>
              <a:rPr lang="en" sz="1800"/>
              <a:t>Self-Instruct: Rely on creativity induced by an LLM’s themselves. </a:t>
            </a:r>
          </a:p>
          <a:p>
            <a:pPr marL="800089" lvl="1" indent="-342892">
              <a:lnSpc>
                <a:spcPct val="150000"/>
              </a:lnSpc>
              <a:spcBef>
                <a:spcPts val="0"/>
              </a:spcBef>
              <a:buSzPts val="1800"/>
              <a:buFont typeface="Arial" panose="020B0604020202020204" pitchFamily="34" charset="0"/>
              <a:buChar char="●"/>
            </a:pPr>
            <a:r>
              <a:rPr lang="en" sz="1500"/>
              <a:t>Applicable to a broad range of LLMs.</a:t>
            </a:r>
            <a:endParaRPr sz="1500"/>
          </a:p>
          <a:p>
            <a:pPr marL="800089" lvl="1" indent="-342892">
              <a:lnSpc>
                <a:spcPct val="150000"/>
              </a:lnSpc>
              <a:spcBef>
                <a:spcPts val="0"/>
              </a:spcBef>
              <a:buSzPts val="1800"/>
              <a:buFont typeface="Arial" panose="020B0604020202020204" pitchFamily="34" charset="0"/>
              <a:buChar char="●"/>
            </a:pPr>
            <a:r>
              <a:rPr lang="en" sz="1500"/>
              <a:t>Several open-source models utilize “Self-Instruct” data. </a:t>
            </a:r>
          </a:p>
        </p:txBody>
      </p:sp>
      <p:sp>
        <p:nvSpPr>
          <p:cNvPr id="419" name="Google Shape;419;p61"/>
          <p:cNvSpPr txBox="1">
            <a:spLocks noGrp="1"/>
          </p:cNvSpPr>
          <p:nvPr>
            <p:ph type="sldNum" sz="quarter" idx="4294967295"/>
          </p:nvPr>
        </p:nvSpPr>
        <p:spPr>
          <a:xfrm>
            <a:off x="0" y="0"/>
            <a:ext cx="0" cy="0"/>
          </a:xfrm>
          <a:prstGeom prst="rect">
            <a:avLst/>
          </a:prstGeom>
          <a:noFill/>
          <a:ln>
            <a:noFill/>
          </a:ln>
        </p:spPr>
        <p:txBody>
          <a:bodyPr spcFirstLastPara="1" wrap="square" lIns="68569" tIns="68569" rIns="68569" bIns="68569"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latin typeface="Avenir Book" panose="02000503020000020003" pitchFamily="2" charset="0"/>
              </a:rPr>
              <a:pPr/>
              <a:t>159</a:t>
            </a:fld>
            <a:endParaRPr>
              <a:latin typeface="Avenir Book" panose="02000503020000020003" pitchFamily="2" charset="0"/>
            </a:endParaRPr>
          </a:p>
        </p:txBody>
      </p:sp>
      <p:sp>
        <p:nvSpPr>
          <p:cNvPr id="2" name="TextBox 1">
            <a:extLst>
              <a:ext uri="{FF2B5EF4-FFF2-40B4-BE49-F238E27FC236}">
                <a16:creationId xmlns:a16="http://schemas.microsoft.com/office/drawing/2014/main" id="{8ACB4ED2-3E5A-42D0-987C-35AE7BD42C9C}"/>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latin typeface="Avenir Book" panose="02000503020000020003" pitchFamily="2" charset="0"/>
              </a:rPr>
              <a:t>(* See also concurrent work: Unnatural-Instructions [</a:t>
            </a:r>
            <a:r>
              <a:rPr lang="en-US" sz="1050" err="1">
                <a:latin typeface="Avenir Book" panose="02000503020000020003" pitchFamily="2" charset="0"/>
              </a:rPr>
              <a:t>Honovich</a:t>
            </a:r>
            <a:r>
              <a:rPr lang="en-US" sz="1050">
                <a:latin typeface="Avenir Book" panose="02000503020000020003" pitchFamily="2" charset="0"/>
              </a:rPr>
              <a:t> et al. 2022] and Self-Chat [Xu et al. 2023] )</a:t>
            </a:r>
          </a:p>
        </p:txBody>
      </p:sp>
      <p:sp>
        <p:nvSpPr>
          <p:cNvPr id="3" name="Rounded Rectangle 2">
            <a:extLst>
              <a:ext uri="{FF2B5EF4-FFF2-40B4-BE49-F238E27FC236}">
                <a16:creationId xmlns:a16="http://schemas.microsoft.com/office/drawing/2014/main" id="{EED2757B-FFB2-7E76-5A0A-BBCE0E9CE90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094576968"/>
      </p:ext>
    </p:extLst>
  </p:cSld>
  <p:clrMapOvr>
    <a:masterClrMapping/>
  </p:clrMapOvr>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Limits of Instruction-Tuning </a:t>
            </a:r>
            <a:endParaRPr lang="en-US" sz="165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a:t>Difficult to collect diverse data. </a:t>
            </a:r>
          </a:p>
          <a:p>
            <a:pPr marL="342900" indent="-342900">
              <a:buFont typeface="+mj-lt"/>
              <a:buAutoNum type="arabicPeriod"/>
            </a:pPr>
            <a:r>
              <a:rPr lang="en-US"/>
              <a:t>Resulting models may not be good at open-ended generation tasks. </a:t>
            </a:r>
          </a:p>
          <a:p>
            <a:pPr lvl="1"/>
            <a:r>
              <a:rPr lang="en-US"/>
              <a:t>Incentivizes word-by-word rote learning =&gt; The resulting LM’s </a:t>
            </a:r>
            <a:r>
              <a:rPr lang="en-US">
                <a:solidFill>
                  <a:srgbClr val="C00000"/>
                </a:solidFill>
              </a:rPr>
              <a:t>generality/creativity</a:t>
            </a:r>
            <a:r>
              <a:rPr lang="en-US"/>
              <a:t> is bounded by that of </a:t>
            </a:r>
            <a:r>
              <a:rPr lang="en-US">
                <a:solidFill>
                  <a:srgbClr val="C00000"/>
                </a:solidFill>
              </a:rPr>
              <a:t>their supervision data</a:t>
            </a:r>
            <a:r>
              <a:rPr lang="en-US"/>
              <a:t>.</a:t>
            </a:r>
          </a:p>
          <a:p>
            <a:pPr marL="342900" indent="-342900">
              <a:buFont typeface="+mj-lt"/>
              <a:buAutoNum type="arabicPeriod"/>
            </a:pPr>
            <a:r>
              <a:rPr lang="en-US"/>
              <a:t>Resulting models may hallucinate more regularly. </a:t>
            </a:r>
          </a:p>
          <a:p>
            <a:pPr lvl="1"/>
            <a:r>
              <a:rPr lang="en-US"/>
              <a:t>Labeled data is collected agnostic to the LM’s knowledge =&gt; there might be a mismatch between labeled data and LM knowledge. </a:t>
            </a:r>
          </a:p>
          <a:p>
            <a:pPr lvl="1"/>
            <a:r>
              <a:rPr lang="en-US"/>
              <a:t>Hence, we may be encouraging “hypocritic” behavior =&gt; further hallucinations </a:t>
            </a:r>
          </a:p>
          <a:p>
            <a:pPr lvl="1"/>
            <a:endParaRPr lang="en-US"/>
          </a:p>
          <a:p>
            <a:endParaRPr lang="en-US"/>
          </a:p>
        </p:txBody>
      </p:sp>
    </p:spTree>
    <p:extLst>
      <p:ext uri="{BB962C8B-B14F-4D97-AF65-F5344CB8AC3E}">
        <p14:creationId xmlns:p14="http://schemas.microsoft.com/office/powerpoint/2010/main" val="2530619778"/>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a:t>Impact: Learning from AI Feedback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a:t>Open-source models adopted Self-Instruct data generation. </a:t>
            </a:r>
          </a:p>
          <a:p>
            <a:pPr lvl="1"/>
            <a:r>
              <a:rPr lang="en-US" err="1"/>
              <a:t>Alphaca</a:t>
            </a:r>
            <a:r>
              <a:rPr lang="en-US"/>
              <a:t>, Zephyr, etc. </a:t>
            </a:r>
          </a:p>
          <a:p>
            <a:pPr marL="0" indent="0">
              <a:buNone/>
            </a:pPr>
            <a:endParaRPr lang="en-US"/>
          </a:p>
          <a:p>
            <a:r>
              <a:rPr lang="en-US"/>
              <a:t>LLMs used directly as a reward during alignment, skipping the data generation. </a:t>
            </a:r>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a:p>
        </p:txBody>
      </p:sp>
      <p:sp>
        <p:nvSpPr>
          <p:cNvPr id="7" name="TextBox 6">
            <a:extLst>
              <a:ext uri="{FF2B5EF4-FFF2-40B4-BE49-F238E27FC236}">
                <a16:creationId xmlns:a16="http://schemas.microsoft.com/office/drawing/2014/main" id="{7D440DDB-3DC9-3F38-49C3-EDAE6FD93B6F}"/>
              </a:ext>
            </a:extLst>
          </p:cNvPr>
          <p:cNvSpPr txBox="1"/>
          <p:nvPr/>
        </p:nvSpPr>
        <p:spPr>
          <a:xfrm>
            <a:off x="3121602" y="1681118"/>
            <a:ext cx="3543300"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a:t>
            </a:r>
            <a:r>
              <a:rPr lang="en-US" sz="1350" err="1">
                <a:solidFill>
                  <a:srgbClr val="595959"/>
                </a:solidFill>
                <a:latin typeface="Avenir Book" panose="02000503020000020003" pitchFamily="2" charset="0"/>
              </a:rPr>
              <a:t>Taori</a:t>
            </a:r>
            <a:r>
              <a:rPr lang="en-US" sz="1350">
                <a:solidFill>
                  <a:srgbClr val="595959"/>
                </a:solidFill>
                <a:latin typeface="Avenir Book" panose="02000503020000020003" pitchFamily="2" charset="0"/>
              </a:rPr>
              <a:t> et al. 2023; Tunstall et al. 2023]</a:t>
            </a:r>
            <a:endParaRPr lang="en-US" sz="1350">
              <a:latin typeface="Avenir Book" panose="02000503020000020003" pitchFamily="2" charset="0"/>
            </a:endParaRPr>
          </a:p>
        </p:txBody>
      </p:sp>
      <p:sp>
        <p:nvSpPr>
          <p:cNvPr id="8" name="TextBox 7">
            <a:extLst>
              <a:ext uri="{FF2B5EF4-FFF2-40B4-BE49-F238E27FC236}">
                <a16:creationId xmlns:a16="http://schemas.microsoft.com/office/drawing/2014/main" id="{1E67C672-E7B2-6575-2003-C29F68A38924}"/>
              </a:ext>
            </a:extLst>
          </p:cNvPr>
          <p:cNvSpPr txBox="1"/>
          <p:nvPr/>
        </p:nvSpPr>
        <p:spPr>
          <a:xfrm>
            <a:off x="2800350" y="2571750"/>
            <a:ext cx="3543300"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[Lee et al. 2023; many others]</a:t>
            </a:r>
            <a:endParaRPr lang="en-US" sz="1350">
              <a:latin typeface="Avenir Book" panose="02000503020000020003" pitchFamily="2" charset="0"/>
            </a:endParaRPr>
          </a:p>
        </p:txBody>
      </p:sp>
      <p:pic>
        <p:nvPicPr>
          <p:cNvPr id="10" name="Picture 9" descr="A close-up of a white background&#10;&#10;Description automatically generated">
            <a:extLst>
              <a:ext uri="{FF2B5EF4-FFF2-40B4-BE49-F238E27FC236}">
                <a16:creationId xmlns:a16="http://schemas.microsoft.com/office/drawing/2014/main" id="{AB5CA13C-5FA5-CBB1-E7EC-2D87CF10CE4E}"/>
              </a:ext>
            </a:extLst>
          </p:cNvPr>
          <p:cNvPicPr>
            <a:picLocks noChangeAspect="1"/>
          </p:cNvPicPr>
          <p:nvPr/>
        </p:nvPicPr>
        <p:blipFill rotWithShape="1">
          <a:blip r:embed="rId3"/>
          <a:srcRect l="2778" t="13302" r="2778"/>
          <a:stretch/>
        </p:blipFill>
        <p:spPr>
          <a:xfrm>
            <a:off x="2927333" y="2995890"/>
            <a:ext cx="5505450" cy="1733273"/>
          </a:xfrm>
          <a:prstGeom prst="rect">
            <a:avLst/>
          </a:prstGeom>
          <a:ln>
            <a:noFill/>
          </a:ln>
          <a:effectLst>
            <a:outerShdw blurRad="292100" dist="139700" dir="2700000" algn="tl" rotWithShape="0">
              <a:srgbClr val="333333">
                <a:alpha val="65000"/>
              </a:srgbClr>
            </a:outerShdw>
          </a:effectLst>
        </p:spPr>
      </p:pic>
      <p:grpSp>
        <p:nvGrpSpPr>
          <p:cNvPr id="11" name="object 9">
            <a:extLst>
              <a:ext uri="{FF2B5EF4-FFF2-40B4-BE49-F238E27FC236}">
                <a16:creationId xmlns:a16="http://schemas.microsoft.com/office/drawing/2014/main" id="{A17D1702-FA9A-ABAE-0981-8B9981CCE438}"/>
              </a:ext>
            </a:extLst>
          </p:cNvPr>
          <p:cNvGrpSpPr/>
          <p:nvPr/>
        </p:nvGrpSpPr>
        <p:grpSpPr>
          <a:xfrm>
            <a:off x="848444" y="3628310"/>
            <a:ext cx="675085" cy="379334"/>
            <a:chOff x="7330249" y="4692205"/>
            <a:chExt cx="1200150" cy="674370"/>
          </a:xfrm>
        </p:grpSpPr>
        <p:sp>
          <p:nvSpPr>
            <p:cNvPr id="12" name="object 10">
              <a:extLst>
                <a:ext uri="{FF2B5EF4-FFF2-40B4-BE49-F238E27FC236}">
                  <a16:creationId xmlns:a16="http://schemas.microsoft.com/office/drawing/2014/main" id="{A095C92C-C9AD-83F9-55A5-BEA4AF81BCB9}"/>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13" name="object 11">
              <a:extLst>
                <a:ext uri="{FF2B5EF4-FFF2-40B4-BE49-F238E27FC236}">
                  <a16:creationId xmlns:a16="http://schemas.microsoft.com/office/drawing/2014/main" id="{0A1637A0-DD7A-6FB7-787E-EF4BE537E52A}"/>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14" name="object 12">
            <a:extLst>
              <a:ext uri="{FF2B5EF4-FFF2-40B4-BE49-F238E27FC236}">
                <a16:creationId xmlns:a16="http://schemas.microsoft.com/office/drawing/2014/main" id="{04170602-9C28-EDF7-97A7-63051B08B11A}"/>
              </a:ext>
            </a:extLst>
          </p:cNvPr>
          <p:cNvSpPr txBox="1"/>
          <p:nvPr/>
        </p:nvSpPr>
        <p:spPr>
          <a:xfrm>
            <a:off x="993297" y="3698256"/>
            <a:ext cx="344750" cy="214963"/>
          </a:xfrm>
          <a:prstGeom prst="rect">
            <a:avLst/>
          </a:prstGeom>
        </p:spPr>
        <p:txBody>
          <a:bodyPr vert="horz" wrap="square" lIns="0" tIns="7144" rIns="0" bIns="0" rtlCol="0">
            <a:spAutoFit/>
          </a:bodyPr>
          <a:lstStyle/>
          <a:p>
            <a:pPr marL="7144" algn="ctr">
              <a:spcBef>
                <a:spcPts val="56"/>
              </a:spcBef>
            </a:pPr>
            <a:r>
              <a:rPr sz="1350" spc="-40">
                <a:latin typeface="Corbel" panose="020B0503020204020204" pitchFamily="34" charset="0"/>
                <a:cs typeface="Tahoma"/>
              </a:rPr>
              <a:t>LM</a:t>
            </a:r>
            <a:endParaRPr sz="1350">
              <a:latin typeface="Corbel" panose="020B0503020204020204" pitchFamily="34" charset="0"/>
              <a:cs typeface="Tahoma"/>
            </a:endParaRPr>
          </a:p>
        </p:txBody>
      </p:sp>
      <p:sp>
        <p:nvSpPr>
          <p:cNvPr id="15" name="object 13">
            <a:extLst>
              <a:ext uri="{FF2B5EF4-FFF2-40B4-BE49-F238E27FC236}">
                <a16:creationId xmlns:a16="http://schemas.microsoft.com/office/drawing/2014/main" id="{EF5F530A-D7FD-AE5F-5B29-4D68FF6216FF}"/>
              </a:ext>
            </a:extLst>
          </p:cNvPr>
          <p:cNvSpPr/>
          <p:nvPr/>
        </p:nvSpPr>
        <p:spPr>
          <a:xfrm>
            <a:off x="1606789" y="3769863"/>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6" name="object 14">
            <a:extLst>
              <a:ext uri="{FF2B5EF4-FFF2-40B4-BE49-F238E27FC236}">
                <a16:creationId xmlns:a16="http://schemas.microsoft.com/office/drawing/2014/main" id="{E5832151-DD61-5CA4-FB76-21356D45887B}"/>
              </a:ext>
            </a:extLst>
          </p:cNvPr>
          <p:cNvSpPr txBox="1"/>
          <p:nvPr/>
        </p:nvSpPr>
        <p:spPr>
          <a:xfrm>
            <a:off x="1922383" y="3700042"/>
            <a:ext cx="877967" cy="163090"/>
          </a:xfrm>
          <a:prstGeom prst="rect">
            <a:avLst/>
          </a:prstGeom>
        </p:spPr>
        <p:txBody>
          <a:bodyPr vert="horz" wrap="square" lIns="0" tIns="7144" rIns="0" bIns="0" rtlCol="0">
            <a:spAutoFit/>
          </a:bodyPr>
          <a:lstStyle/>
          <a:p>
            <a:pPr marL="7144" algn="ctr">
              <a:spcBef>
                <a:spcPts val="56"/>
              </a:spcBef>
            </a:pPr>
            <a:r>
              <a:rPr lang="en-US" sz="1013" spc="-3">
                <a:latin typeface="Corbel" panose="020B0503020204020204" pitchFamily="34" charset="0"/>
                <a:cs typeface="Calibri"/>
              </a:rPr>
              <a:t>Model output</a:t>
            </a:r>
            <a:endParaRPr sz="1013">
              <a:latin typeface="Corbel" panose="020B0503020204020204" pitchFamily="34" charset="0"/>
              <a:cs typeface="Calibri"/>
            </a:endParaRPr>
          </a:p>
        </p:txBody>
      </p:sp>
      <p:grpSp>
        <p:nvGrpSpPr>
          <p:cNvPr id="17" name="object 15">
            <a:extLst>
              <a:ext uri="{FF2B5EF4-FFF2-40B4-BE49-F238E27FC236}">
                <a16:creationId xmlns:a16="http://schemas.microsoft.com/office/drawing/2014/main" id="{BE7E2B69-1F2E-9593-9CFA-121C4C00B057}"/>
              </a:ext>
            </a:extLst>
          </p:cNvPr>
          <p:cNvGrpSpPr/>
          <p:nvPr/>
        </p:nvGrpSpPr>
        <p:grpSpPr>
          <a:xfrm>
            <a:off x="1053326" y="3328273"/>
            <a:ext cx="1363385" cy="305396"/>
            <a:chOff x="7694485" y="4158805"/>
            <a:chExt cx="2423795" cy="542925"/>
          </a:xfrm>
        </p:grpSpPr>
        <p:sp>
          <p:nvSpPr>
            <p:cNvPr id="18" name="object 16">
              <a:extLst>
                <a:ext uri="{FF2B5EF4-FFF2-40B4-BE49-F238E27FC236}">
                  <a16:creationId xmlns:a16="http://schemas.microsoft.com/office/drawing/2014/main" id="{7DA7B29D-BAAB-D1BC-B153-1EFE5F5C130D}"/>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9" name="object 17">
              <a:extLst>
                <a:ext uri="{FF2B5EF4-FFF2-40B4-BE49-F238E27FC236}">
                  <a16:creationId xmlns:a16="http://schemas.microsoft.com/office/drawing/2014/main" id="{9E4B092A-5820-A2A2-CB10-14660DD7168A}"/>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sp>
        <p:nvSpPr>
          <p:cNvPr id="5" name="Rounded Rectangle 4">
            <a:extLst>
              <a:ext uri="{FF2B5EF4-FFF2-40B4-BE49-F238E27FC236}">
                <a16:creationId xmlns:a16="http://schemas.microsoft.com/office/drawing/2014/main" id="{B69EA705-DC97-F664-F211-9F4AA275BB7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614111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sz="3000"/>
              <a:t>Training LLMs with LLM Feedback: </a:t>
            </a:r>
            <a:br>
              <a:rPr lang="en-US" sz="3000"/>
            </a:br>
            <a:r>
              <a:rPr lang="en-US" sz="3000"/>
              <a:t>The Bottleneck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a:t>Model feedback is a powerful idea, but … </a:t>
            </a:r>
          </a:p>
          <a:p>
            <a:r>
              <a:rPr lang="en-US"/>
              <a:t>It has many limitations …  </a:t>
            </a:r>
          </a:p>
          <a:p>
            <a:pPr lvl="1"/>
            <a:r>
              <a:rPr lang="en-US"/>
              <a:t>It amplifies existing biases.</a:t>
            </a:r>
          </a:p>
          <a:p>
            <a:pPr lvl="1"/>
            <a:r>
              <a:rPr lang="en-US"/>
              <a:t>It is still confined to the [implicit] boundaries defined by the its prompts.</a:t>
            </a:r>
          </a:p>
          <a:p>
            <a:pPr lvl="1"/>
            <a:r>
              <a:rPr lang="en-US"/>
              <a:t>LLMs work best in high-data regime. They fail when data is thin. </a:t>
            </a:r>
          </a:p>
          <a:p>
            <a:pPr lvl="1"/>
            <a:endParaRPr lang="en-US"/>
          </a:p>
          <a:p>
            <a:pPr lvl="1"/>
            <a:endParaRPr lang="en-US"/>
          </a:p>
          <a:p>
            <a:pPr lvl="1"/>
            <a:endParaRPr lang="en-US"/>
          </a:p>
          <a:p>
            <a:r>
              <a:rPr lang="en-US"/>
              <a:t>Training with self-feedback is unlikely to be the way to </a:t>
            </a:r>
            <a:br>
              <a:rPr lang="en-US"/>
            </a:br>
            <a:r>
              <a:rPr lang="en-US"/>
              <a:t>the moon! </a:t>
            </a:r>
          </a:p>
          <a:p>
            <a:pPr lvl="1"/>
            <a:endParaRPr lang="en-US"/>
          </a:p>
          <a:p>
            <a:endParaRPr lang="en-US"/>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a:p>
        </p:txBody>
      </p:sp>
      <p:grpSp>
        <p:nvGrpSpPr>
          <p:cNvPr id="5" name="object 9">
            <a:extLst>
              <a:ext uri="{FF2B5EF4-FFF2-40B4-BE49-F238E27FC236}">
                <a16:creationId xmlns:a16="http://schemas.microsoft.com/office/drawing/2014/main" id="{2FA3EC9E-CFD9-B4A9-41BB-607B2C13F4B3}"/>
              </a:ext>
            </a:extLst>
          </p:cNvPr>
          <p:cNvGrpSpPr/>
          <p:nvPr/>
        </p:nvGrpSpPr>
        <p:grpSpPr>
          <a:xfrm>
            <a:off x="6584875" y="1495008"/>
            <a:ext cx="675085" cy="379334"/>
            <a:chOff x="7330249" y="4692205"/>
            <a:chExt cx="1200150" cy="674370"/>
          </a:xfrm>
        </p:grpSpPr>
        <p:sp>
          <p:nvSpPr>
            <p:cNvPr id="6" name="object 10">
              <a:extLst>
                <a:ext uri="{FF2B5EF4-FFF2-40B4-BE49-F238E27FC236}">
                  <a16:creationId xmlns:a16="http://schemas.microsoft.com/office/drawing/2014/main" id="{C4D04A5B-7394-C957-536E-2F18FA07871B}"/>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7" name="object 11">
              <a:extLst>
                <a:ext uri="{FF2B5EF4-FFF2-40B4-BE49-F238E27FC236}">
                  <a16:creationId xmlns:a16="http://schemas.microsoft.com/office/drawing/2014/main" id="{D5A60A18-754E-F343-C09D-42FAB4FEF41D}"/>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8" name="object 12">
            <a:extLst>
              <a:ext uri="{FF2B5EF4-FFF2-40B4-BE49-F238E27FC236}">
                <a16:creationId xmlns:a16="http://schemas.microsoft.com/office/drawing/2014/main" id="{FBF9475A-64C7-5707-6DFE-5793F8E6EE21}"/>
              </a:ext>
            </a:extLst>
          </p:cNvPr>
          <p:cNvSpPr txBox="1"/>
          <p:nvPr/>
        </p:nvSpPr>
        <p:spPr>
          <a:xfrm>
            <a:off x="6729728" y="1564954"/>
            <a:ext cx="344750" cy="214963"/>
          </a:xfrm>
          <a:prstGeom prst="rect">
            <a:avLst/>
          </a:prstGeom>
        </p:spPr>
        <p:txBody>
          <a:bodyPr vert="horz" wrap="square" lIns="0" tIns="7144" rIns="0" bIns="0" rtlCol="0">
            <a:spAutoFit/>
          </a:bodyPr>
          <a:lstStyle/>
          <a:p>
            <a:pPr marL="7144" algn="ctr">
              <a:spcBef>
                <a:spcPts val="56"/>
              </a:spcBef>
            </a:pPr>
            <a:r>
              <a:rPr sz="1350" spc="-40">
                <a:latin typeface="Corbel" panose="020B0503020204020204" pitchFamily="34" charset="0"/>
                <a:cs typeface="Tahoma"/>
              </a:rPr>
              <a:t>LM</a:t>
            </a:r>
            <a:endParaRPr sz="1350">
              <a:latin typeface="Corbel" panose="020B0503020204020204" pitchFamily="34" charset="0"/>
              <a:cs typeface="Tahoma"/>
            </a:endParaRPr>
          </a:p>
        </p:txBody>
      </p:sp>
      <p:sp>
        <p:nvSpPr>
          <p:cNvPr id="9" name="object 13">
            <a:extLst>
              <a:ext uri="{FF2B5EF4-FFF2-40B4-BE49-F238E27FC236}">
                <a16:creationId xmlns:a16="http://schemas.microsoft.com/office/drawing/2014/main" id="{BE6C29D6-EFEB-5B82-728F-00727D876A4F}"/>
              </a:ext>
            </a:extLst>
          </p:cNvPr>
          <p:cNvSpPr/>
          <p:nvPr/>
        </p:nvSpPr>
        <p:spPr>
          <a:xfrm>
            <a:off x="7343220" y="1636561"/>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0" name="object 14">
            <a:extLst>
              <a:ext uri="{FF2B5EF4-FFF2-40B4-BE49-F238E27FC236}">
                <a16:creationId xmlns:a16="http://schemas.microsoft.com/office/drawing/2014/main" id="{C9D4785F-838C-133F-186C-036D13EE7606}"/>
              </a:ext>
            </a:extLst>
          </p:cNvPr>
          <p:cNvSpPr txBox="1"/>
          <p:nvPr/>
        </p:nvSpPr>
        <p:spPr>
          <a:xfrm>
            <a:off x="7658815" y="1566740"/>
            <a:ext cx="877967" cy="163090"/>
          </a:xfrm>
          <a:prstGeom prst="rect">
            <a:avLst/>
          </a:prstGeom>
        </p:spPr>
        <p:txBody>
          <a:bodyPr vert="horz" wrap="square" lIns="0" tIns="7144" rIns="0" bIns="0" rtlCol="0">
            <a:spAutoFit/>
          </a:bodyPr>
          <a:lstStyle/>
          <a:p>
            <a:pPr marL="7144" algn="ctr">
              <a:spcBef>
                <a:spcPts val="56"/>
              </a:spcBef>
            </a:pPr>
            <a:r>
              <a:rPr lang="en-US" sz="1013" spc="-3">
                <a:latin typeface="Corbel" panose="020B0503020204020204" pitchFamily="34" charset="0"/>
                <a:cs typeface="Calibri"/>
              </a:rPr>
              <a:t>Model output</a:t>
            </a:r>
            <a:endParaRPr sz="1013">
              <a:latin typeface="Corbel" panose="020B0503020204020204" pitchFamily="34" charset="0"/>
              <a:cs typeface="Calibri"/>
            </a:endParaRPr>
          </a:p>
        </p:txBody>
      </p:sp>
      <p:grpSp>
        <p:nvGrpSpPr>
          <p:cNvPr id="11" name="object 15">
            <a:extLst>
              <a:ext uri="{FF2B5EF4-FFF2-40B4-BE49-F238E27FC236}">
                <a16:creationId xmlns:a16="http://schemas.microsoft.com/office/drawing/2014/main" id="{6E3B8BFC-9611-91A0-3798-741315F07DE8}"/>
              </a:ext>
            </a:extLst>
          </p:cNvPr>
          <p:cNvGrpSpPr/>
          <p:nvPr/>
        </p:nvGrpSpPr>
        <p:grpSpPr>
          <a:xfrm>
            <a:off x="6789757" y="1194970"/>
            <a:ext cx="1363385" cy="305396"/>
            <a:chOff x="7694485" y="4158805"/>
            <a:chExt cx="2423795" cy="542925"/>
          </a:xfrm>
        </p:grpSpPr>
        <p:sp>
          <p:nvSpPr>
            <p:cNvPr id="12" name="object 16">
              <a:extLst>
                <a:ext uri="{FF2B5EF4-FFF2-40B4-BE49-F238E27FC236}">
                  <a16:creationId xmlns:a16="http://schemas.microsoft.com/office/drawing/2014/main" id="{9D41FFF1-1426-853C-5694-4CBB06CC5A2B}"/>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3" name="object 17">
              <a:extLst>
                <a:ext uri="{FF2B5EF4-FFF2-40B4-BE49-F238E27FC236}">
                  <a16:creationId xmlns:a16="http://schemas.microsoft.com/office/drawing/2014/main" id="{C04D43F4-BE9C-EDFF-7A91-47941D0CB6B7}"/>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grpSp>
        <p:nvGrpSpPr>
          <p:cNvPr id="15" name="Group 14">
            <a:extLst>
              <a:ext uri="{FF2B5EF4-FFF2-40B4-BE49-F238E27FC236}">
                <a16:creationId xmlns:a16="http://schemas.microsoft.com/office/drawing/2014/main" id="{ACE5D00A-6D53-66FD-71B1-F939CB9DB4D7}"/>
              </a:ext>
            </a:extLst>
          </p:cNvPr>
          <p:cNvGrpSpPr/>
          <p:nvPr/>
        </p:nvGrpSpPr>
        <p:grpSpPr>
          <a:xfrm>
            <a:off x="6395490" y="2912864"/>
            <a:ext cx="1989432" cy="1480871"/>
            <a:chOff x="12084360" y="6497806"/>
            <a:chExt cx="10874333" cy="6494374"/>
          </a:xfrm>
        </p:grpSpPr>
        <p:pic>
          <p:nvPicPr>
            <p:cNvPr id="16" name="Image" descr="Image">
              <a:extLst>
                <a:ext uri="{FF2B5EF4-FFF2-40B4-BE49-F238E27FC236}">
                  <a16:creationId xmlns:a16="http://schemas.microsoft.com/office/drawing/2014/main" id="{B2FBC7E0-5A7D-D360-38BE-A275D91FB93E}"/>
                </a:ext>
              </a:extLst>
            </p:cNvPr>
            <p:cNvPicPr>
              <a:picLocks noChangeAspect="1"/>
            </p:cNvPicPr>
            <p:nvPr/>
          </p:nvPicPr>
          <p:blipFill>
            <a:blip r:embed="rId3"/>
            <a:srcRect t="16370" r="11374"/>
            <a:stretch>
              <a:fillRect/>
            </a:stretch>
          </p:blipFill>
          <p:spPr>
            <a:xfrm>
              <a:off x="13555860" y="6497806"/>
              <a:ext cx="9361466" cy="5733886"/>
            </a:xfrm>
            <a:prstGeom prst="rect">
              <a:avLst/>
            </a:prstGeom>
            <a:ln w="12700">
              <a:miter lim="400000"/>
            </a:ln>
          </p:spPr>
        </p:pic>
        <p:sp>
          <p:nvSpPr>
            <p:cNvPr id="17" name="subject log-popularity">
              <a:extLst>
                <a:ext uri="{FF2B5EF4-FFF2-40B4-BE49-F238E27FC236}">
                  <a16:creationId xmlns:a16="http://schemas.microsoft.com/office/drawing/2014/main" id="{B906D9B9-AF9B-A96C-71C7-886E489858A7}"/>
                </a:ext>
              </a:extLst>
            </p:cNvPr>
            <p:cNvSpPr txBox="1"/>
            <p:nvPr/>
          </p:nvSpPr>
          <p:spPr>
            <a:xfrm>
              <a:off x="15545967" y="11642421"/>
              <a:ext cx="7412726" cy="1349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defRPr sz="4200" b="1"/>
              </a:lvl1pPr>
            </a:lstStyle>
            <a:p>
              <a:r>
                <a:rPr sz="1500"/>
                <a:t>log-popularity</a:t>
              </a:r>
            </a:p>
          </p:txBody>
        </p:sp>
        <p:sp>
          <p:nvSpPr>
            <p:cNvPr id="18" name="accuracy">
              <a:extLst>
                <a:ext uri="{FF2B5EF4-FFF2-40B4-BE49-F238E27FC236}">
                  <a16:creationId xmlns:a16="http://schemas.microsoft.com/office/drawing/2014/main" id="{1FADA06D-2DD6-0234-826C-0CB6AD2F4496}"/>
                </a:ext>
              </a:extLst>
            </p:cNvPr>
            <p:cNvSpPr txBox="1"/>
            <p:nvPr/>
          </p:nvSpPr>
          <p:spPr>
            <a:xfrm rot="16200000">
              <a:off x="10689620" y="8420090"/>
              <a:ext cx="4724150" cy="193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defRPr sz="4900" b="1"/>
              </a:lvl1pPr>
            </a:lstStyle>
            <a:p>
              <a:r>
                <a:rPr sz="1800"/>
                <a:t>accuracy</a:t>
              </a:r>
            </a:p>
          </p:txBody>
        </p:sp>
      </p:grpSp>
      <p:sp>
        <p:nvSpPr>
          <p:cNvPr id="20" name="TextBox 19">
            <a:extLst>
              <a:ext uri="{FF2B5EF4-FFF2-40B4-BE49-F238E27FC236}">
                <a16:creationId xmlns:a16="http://schemas.microsoft.com/office/drawing/2014/main" id="{FB0CD97E-17A7-6B32-327B-3645FF35C418}"/>
              </a:ext>
            </a:extLst>
          </p:cNvPr>
          <p:cNvSpPr txBox="1"/>
          <p:nvPr/>
        </p:nvSpPr>
        <p:spPr>
          <a:xfrm>
            <a:off x="1386109" y="2774365"/>
            <a:ext cx="4837298"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a:t>
            </a:r>
            <a:r>
              <a:rPr lang="en-US" sz="1350" err="1">
                <a:solidFill>
                  <a:srgbClr val="595959"/>
                </a:solidFill>
                <a:latin typeface="Avenir Book" panose="02000503020000020003" pitchFamily="2" charset="0"/>
              </a:rPr>
              <a:t>Mallen</a:t>
            </a:r>
            <a:r>
              <a:rPr lang="en-US" sz="1350">
                <a:solidFill>
                  <a:srgbClr val="595959"/>
                </a:solidFill>
                <a:latin typeface="Avenir Book" panose="02000503020000020003" pitchFamily="2" charset="0"/>
              </a:rPr>
              <a:t> et al. 2022; </a:t>
            </a:r>
            <a:r>
              <a:rPr lang="en-US" sz="1350" err="1">
                <a:solidFill>
                  <a:srgbClr val="595959"/>
                </a:solidFill>
                <a:latin typeface="Avenir Book" panose="02000503020000020003" pitchFamily="2" charset="0"/>
              </a:rPr>
              <a:t>Razeghi</a:t>
            </a:r>
            <a:r>
              <a:rPr lang="en-US" sz="1350">
                <a:solidFill>
                  <a:srgbClr val="595959"/>
                </a:solidFill>
                <a:latin typeface="Avenir Book" panose="02000503020000020003" pitchFamily="2" charset="0"/>
              </a:rPr>
              <a:t> et al. 2022; many others]</a:t>
            </a:r>
            <a:endParaRPr lang="en-US" sz="1350">
              <a:latin typeface="Avenir Book" panose="02000503020000020003" pitchFamily="2" charset="0"/>
            </a:endParaRPr>
          </a:p>
        </p:txBody>
      </p:sp>
      <p:sp>
        <p:nvSpPr>
          <p:cNvPr id="14" name="Rounded Rectangle 13">
            <a:extLst>
              <a:ext uri="{FF2B5EF4-FFF2-40B4-BE49-F238E27FC236}">
                <a16:creationId xmlns:a16="http://schemas.microsoft.com/office/drawing/2014/main" id="{4545D59F-3E68-9BBF-725E-1E96656A626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6412388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48BC-7E6E-2158-35B7-59DBAED5102B}"/>
              </a:ext>
            </a:extLst>
          </p:cNvPr>
          <p:cNvSpPr>
            <a:spLocks noGrp="1"/>
          </p:cNvSpPr>
          <p:nvPr>
            <p:ph type="title"/>
          </p:nvPr>
        </p:nvSpPr>
        <p:spPr/>
        <p:txBody>
          <a:bodyPr/>
          <a:lstStyle/>
          <a:p>
            <a:r>
              <a:rPr lang="en-US"/>
              <a:t>Summary: Alignment w/ Synthetic Data</a:t>
            </a:r>
          </a:p>
        </p:txBody>
      </p:sp>
      <p:sp>
        <p:nvSpPr>
          <p:cNvPr id="3" name="Text Placeholder 2">
            <a:extLst>
              <a:ext uri="{FF2B5EF4-FFF2-40B4-BE49-F238E27FC236}">
                <a16:creationId xmlns:a16="http://schemas.microsoft.com/office/drawing/2014/main" id="{F8DECDF7-B664-9EDD-37DC-44924A88FB33}"/>
              </a:ext>
            </a:extLst>
          </p:cNvPr>
          <p:cNvSpPr>
            <a:spLocks noGrp="1"/>
          </p:cNvSpPr>
          <p:nvPr>
            <p:ph type="body" sz="quarter" idx="16"/>
          </p:nvPr>
        </p:nvSpPr>
        <p:spPr/>
        <p:txBody>
          <a:bodyPr/>
          <a:lstStyle/>
          <a:p>
            <a:endParaRPr lang="en-US"/>
          </a:p>
        </p:txBody>
      </p:sp>
      <p:sp>
        <p:nvSpPr>
          <p:cNvPr id="4" name="Rounded Rectangle 3">
            <a:extLst>
              <a:ext uri="{FF2B5EF4-FFF2-40B4-BE49-F238E27FC236}">
                <a16:creationId xmlns:a16="http://schemas.microsoft.com/office/drawing/2014/main" id="{166E9BD9-3544-EA6D-D95C-19FF457C56F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8647972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5400"/>
              <a:t>Alignment: </a:t>
            </a:r>
          </a:p>
          <a:p>
            <a:pPr algn="ctr"/>
            <a:r>
              <a:rPr lang="en-US" sz="5400"/>
              <a:t>The Broader Picture</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lstStyle/>
          <a:p>
            <a:endParaRPr lang="en-US"/>
          </a:p>
        </p:txBody>
      </p:sp>
      <p:sp>
        <p:nvSpPr>
          <p:cNvPr id="2" name="Rounded Rectangle 1">
            <a:extLst>
              <a:ext uri="{FF2B5EF4-FFF2-40B4-BE49-F238E27FC236}">
                <a16:creationId xmlns:a16="http://schemas.microsoft.com/office/drawing/2014/main" id="{F4BD2500-5FD5-BF73-ADFD-79F643117FE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14069831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E420-756A-E277-C53A-A1011027D486}"/>
              </a:ext>
            </a:extLst>
          </p:cNvPr>
          <p:cNvSpPr>
            <a:spLocks noGrp="1"/>
          </p:cNvSpPr>
          <p:nvPr>
            <p:ph type="title"/>
          </p:nvPr>
        </p:nvSpPr>
        <p:spPr/>
        <p:txBody>
          <a:bodyPr/>
          <a:lstStyle/>
          <a:p>
            <a:r>
              <a:rPr lang="en-US"/>
              <a:t>[Mis]Alignment </a:t>
            </a:r>
          </a:p>
        </p:txBody>
      </p:sp>
      <p:sp>
        <p:nvSpPr>
          <p:cNvPr id="3" name="Text Placeholder 2">
            <a:extLst>
              <a:ext uri="{FF2B5EF4-FFF2-40B4-BE49-F238E27FC236}">
                <a16:creationId xmlns:a16="http://schemas.microsoft.com/office/drawing/2014/main" id="{18FE685D-B74F-AE63-4850-B777DD272E37}"/>
              </a:ext>
            </a:extLst>
          </p:cNvPr>
          <p:cNvSpPr>
            <a:spLocks noGrp="1"/>
          </p:cNvSpPr>
          <p:nvPr>
            <p:ph type="body" sz="quarter" idx="16"/>
          </p:nvPr>
        </p:nvSpPr>
        <p:spPr/>
        <p:txBody>
          <a:bodyPr/>
          <a:lstStyle/>
          <a:p>
            <a:r>
              <a:rPr lang="en-US"/>
              <a:t>“The result of arranging in or along a line, or into appropriate relative positions; the layout or orientation of a thing or things disposed in this way” — Oxford Dictionary </a:t>
            </a:r>
          </a:p>
        </p:txBody>
      </p:sp>
      <p:pic>
        <p:nvPicPr>
          <p:cNvPr id="1026" name="Picture 2" descr="Why do Projects Fail?">
            <a:extLst>
              <a:ext uri="{FF2B5EF4-FFF2-40B4-BE49-F238E27FC236}">
                <a16:creationId xmlns:a16="http://schemas.microsoft.com/office/drawing/2014/main" id="{A4DC5C83-3CF8-D829-45D1-8955A917B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972" y="2298284"/>
            <a:ext cx="3711217" cy="212467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B76EF54-17D9-340F-CBD7-7413CC3363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1118793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a:t>Alignment Problem is Everywhere!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This is a fundamental problem of human society. </a:t>
            </a:r>
          </a:p>
          <a:p>
            <a:r>
              <a:rPr lang="en-US"/>
              <a:t>Most things we do in our day-to-day life is an alignment problem. </a:t>
            </a:r>
          </a:p>
          <a:p>
            <a:endParaRPr lang="en-US"/>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sp>
        <p:nvSpPr>
          <p:cNvPr id="5" name="Rounded Rectangle 4">
            <a:extLst>
              <a:ext uri="{FF2B5EF4-FFF2-40B4-BE49-F238E27FC236}">
                <a16:creationId xmlns:a16="http://schemas.microsoft.com/office/drawing/2014/main" id="{DAB407E3-150A-B9D8-8061-7F28E285AA3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2373036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a:t>Alignment Mechanisms in this Class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This is a fundamental problem of human society. </a:t>
            </a:r>
          </a:p>
          <a:p>
            <a:r>
              <a:rPr lang="en-US"/>
              <a:t>Most things we do in our day-to-day life is an alignment problem. </a:t>
            </a:r>
          </a:p>
          <a:p>
            <a:endParaRPr lang="en-US"/>
          </a:p>
          <a:p>
            <a:r>
              <a:rPr lang="en-US"/>
              <a:t>In our class here are instances of alignment: </a:t>
            </a:r>
          </a:p>
          <a:p>
            <a:pPr lvl="1"/>
            <a:r>
              <a:rPr lang="en-US"/>
              <a:t>You learning from my (hopefully!) excellent lectures,</a:t>
            </a:r>
          </a:p>
          <a:p>
            <a:pPr lvl="1"/>
            <a:r>
              <a:rPr lang="en-US"/>
              <a:t>You asking questions and hearing my answer, </a:t>
            </a:r>
          </a:p>
          <a:p>
            <a:pPr lvl="1"/>
            <a:r>
              <a:rPr lang="en-US"/>
              <a:t>You solving homework assignments we designed,</a:t>
            </a:r>
          </a:p>
          <a:p>
            <a:pPr lvl="1"/>
            <a:r>
              <a:rPr lang="en-US"/>
              <a:t>You asking us during TA office hours,</a:t>
            </a:r>
          </a:p>
          <a:p>
            <a:pPr lvl="1"/>
            <a:r>
              <a:rPr lang="en-US"/>
              <a:t>… </a:t>
            </a:r>
          </a:p>
          <a:p>
            <a:pPr lvl="1"/>
            <a:endParaRPr lang="en-US"/>
          </a:p>
          <a:p>
            <a:endParaRPr lang="en-US"/>
          </a:p>
        </p:txBody>
      </p:sp>
      <p:pic>
        <p:nvPicPr>
          <p:cNvPr id="1026" name="Picture 2" descr="Puzzle Minds Two Faces Merging in a Conceptual Brain Visualization  Emphasizing the Complexity of Co | Premium AI-generated image">
            <a:extLst>
              <a:ext uri="{FF2B5EF4-FFF2-40B4-BE49-F238E27FC236}">
                <a16:creationId xmlns:a16="http://schemas.microsoft.com/office/drawing/2014/main" id="{9B8EEE3E-2470-7D19-1F13-8284497912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55" t="13128" r="5933" b="13128"/>
          <a:stretch/>
        </p:blipFill>
        <p:spPr bwMode="auto">
          <a:xfrm>
            <a:off x="6881234" y="2571750"/>
            <a:ext cx="1884697" cy="103309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A6226D4A-18E8-0508-E2DA-369D0398C42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5711188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a:xfrm>
            <a:off x="533917" y="107119"/>
            <a:ext cx="8492011" cy="857542"/>
          </a:xfrm>
        </p:spPr>
        <p:txBody>
          <a:bodyPr/>
          <a:lstStyle/>
          <a:p>
            <a:r>
              <a:rPr lang="en-US"/>
              <a:t>Alignment Mechanisms in Our Societies</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We create a variety of mechanism in our society for “alignment”. </a:t>
            </a:r>
          </a:p>
          <a:p>
            <a:r>
              <a:rPr lang="en-US"/>
              <a:t>Norms and cultures are alignment mechanisms. </a:t>
            </a:r>
          </a:p>
          <a:p>
            <a:r>
              <a:rPr lang="en-US"/>
              <a:t>Markets are alignment mechanisms. </a:t>
            </a:r>
          </a:p>
          <a:p>
            <a:pPr lvl="1"/>
            <a:r>
              <a:rPr lang="en-US"/>
              <a:t>The “invisible hand” — in a free market economy, self-interested </a:t>
            </a:r>
            <a:br>
              <a:rPr lang="en-US"/>
            </a:br>
            <a:r>
              <a:rPr lang="en-US"/>
              <a:t>individuals operate through a system of mutual interdependence </a:t>
            </a:r>
            <a:br>
              <a:rPr lang="en-US"/>
            </a:br>
            <a:r>
              <a:rPr lang="en-US"/>
              <a:t>which incentivizes them to make what is socially necessary, although </a:t>
            </a:r>
            <a:br>
              <a:rPr lang="en-US"/>
            </a:br>
            <a:r>
              <a:rPr lang="en-US"/>
              <a:t>they may care only about their own well-being (Adam Smith).</a:t>
            </a:r>
          </a:p>
          <a:p>
            <a:r>
              <a:rPr lang="en-US"/>
              <a:t>Law and politics are alignment mechanisms. </a:t>
            </a:r>
          </a:p>
          <a:p>
            <a:pPr lvl="1"/>
            <a:r>
              <a:rPr lang="en-US"/>
              <a:t>Legal rules structure markets, correct market failures, redistribute resources. </a:t>
            </a:r>
          </a:p>
          <a:p>
            <a:pPr lvl="1"/>
            <a:r>
              <a:rPr lang="en-US"/>
              <a:t>Legal and political institutions determine the social welfare function. </a:t>
            </a:r>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pic>
        <p:nvPicPr>
          <p:cNvPr id="6146" name="Picture 2" descr="The Invisible Hand In Bubble Economics - FasterCapital">
            <a:extLst>
              <a:ext uri="{FF2B5EF4-FFF2-40B4-BE49-F238E27FC236}">
                <a16:creationId xmlns:a16="http://schemas.microsoft.com/office/drawing/2014/main" id="{942E503A-4D8B-4E1D-2AFC-0DBFFFDC0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19" t="15138" r="46931" b="4642"/>
          <a:stretch/>
        </p:blipFill>
        <p:spPr bwMode="auto">
          <a:xfrm>
            <a:off x="7498979" y="1586038"/>
            <a:ext cx="1526949" cy="1971423"/>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5910BDCA-925F-7FB0-F065-D8E46EA49B2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67695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F7E3-7998-027A-FEFE-2ABC568A082B}"/>
              </a:ext>
            </a:extLst>
          </p:cNvPr>
          <p:cNvSpPr>
            <a:spLocks noGrp="1"/>
          </p:cNvSpPr>
          <p:nvPr>
            <p:ph type="title"/>
          </p:nvPr>
        </p:nvSpPr>
        <p:spPr/>
        <p:txBody>
          <a:bodyPr/>
          <a:lstStyle/>
          <a:p>
            <a:r>
              <a:rPr lang="en-US"/>
              <a:t>Alignment of AI: First Take </a:t>
            </a:r>
          </a:p>
        </p:txBody>
      </p:sp>
      <p:sp>
        <p:nvSpPr>
          <p:cNvPr id="3" name="Text Placeholder 2">
            <a:extLst>
              <a:ext uri="{FF2B5EF4-FFF2-40B4-BE49-F238E27FC236}">
                <a16:creationId xmlns:a16="http://schemas.microsoft.com/office/drawing/2014/main" id="{9153B572-C4E4-9FEA-F0EB-A1931E0A9BEF}"/>
              </a:ext>
            </a:extLst>
          </p:cNvPr>
          <p:cNvSpPr>
            <a:spLocks noGrp="1"/>
          </p:cNvSpPr>
          <p:nvPr>
            <p:ph type="body" sz="quarter" idx="16"/>
          </p:nvPr>
        </p:nvSpPr>
        <p:spPr/>
        <p:txBody>
          <a:bodyPr/>
          <a:lstStyle/>
          <a:p>
            <a:r>
              <a:rPr lang="en-US"/>
              <a:t>Alignment := AI must always accomplish what we ask it to do.</a:t>
            </a:r>
          </a:p>
          <a:p>
            <a:pPr lvl="1"/>
            <a:r>
              <a:rPr lang="en-US"/>
              <a:t>Is this enough. Why? </a:t>
            </a:r>
          </a:p>
          <a:p>
            <a:pPr lvl="1"/>
            <a:endParaRPr lang="en-US"/>
          </a:p>
          <a:p>
            <a:pPr lvl="1"/>
            <a:endParaRPr lang="en-US"/>
          </a:p>
          <a:p>
            <a:r>
              <a:rPr lang="en-US"/>
              <a:t>Daniel: Hey AI, get me coffee before my class at 8:55am. </a:t>
            </a:r>
          </a:p>
          <a:p>
            <a:r>
              <a:rPr lang="en-US"/>
              <a:t>Robot: “Bird in Hand” opens at 8:30am and it usually has a line of people. It is unlikely that I give you your coffee on time. </a:t>
            </a:r>
          </a:p>
          <a:p>
            <a:r>
              <a:rPr lang="en-US"/>
              <a:t>Daniel: Well, try your best … </a:t>
            </a:r>
          </a:p>
          <a:p>
            <a:r>
              <a:rPr lang="en-US"/>
              <a:t>Robotic: [tases everyone in line waiting to order] </a:t>
            </a:r>
          </a:p>
          <a:p>
            <a:endParaRPr lang="en-US"/>
          </a:p>
        </p:txBody>
      </p:sp>
      <p:sp>
        <p:nvSpPr>
          <p:cNvPr id="4" name="Rounded Rectangle 3">
            <a:extLst>
              <a:ext uri="{FF2B5EF4-FFF2-40B4-BE49-F238E27FC236}">
                <a16:creationId xmlns:a16="http://schemas.microsoft.com/office/drawing/2014/main" id="{CE8196D0-1403-4436-AF90-648727034CD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70689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18E1-B6EB-CABB-54B0-4FE7FD94398A}"/>
              </a:ext>
            </a:extLst>
          </p:cNvPr>
          <p:cNvSpPr>
            <a:spLocks noGrp="1"/>
          </p:cNvSpPr>
          <p:nvPr>
            <p:ph type="title"/>
          </p:nvPr>
        </p:nvSpPr>
        <p:spPr/>
        <p:txBody>
          <a:bodyPr/>
          <a:lstStyle/>
          <a:p>
            <a:r>
              <a:rPr lang="en-US"/>
              <a:t>Asimov’s Principles for Robots</a:t>
            </a:r>
          </a:p>
        </p:txBody>
      </p:sp>
      <p:sp>
        <p:nvSpPr>
          <p:cNvPr id="3" name="Text Placeholder 2">
            <a:extLst>
              <a:ext uri="{FF2B5EF4-FFF2-40B4-BE49-F238E27FC236}">
                <a16:creationId xmlns:a16="http://schemas.microsoft.com/office/drawing/2014/main" id="{3AF6B74A-EEBE-E2C0-040B-F139572BC866}"/>
              </a:ext>
            </a:extLst>
          </p:cNvPr>
          <p:cNvSpPr>
            <a:spLocks noGrp="1"/>
          </p:cNvSpPr>
          <p:nvPr>
            <p:ph type="body" sz="quarter" idx="16"/>
          </p:nvPr>
        </p:nvSpPr>
        <p:spPr>
          <a:xfrm>
            <a:off x="533920" y="1390650"/>
            <a:ext cx="7197740" cy="3077573"/>
          </a:xfrm>
        </p:spPr>
        <p:txBody>
          <a:bodyPr/>
          <a:lstStyle/>
          <a:p>
            <a:pPr marL="342900" indent="-342900">
              <a:buFont typeface="+mj-lt"/>
              <a:buAutoNum type="arabicPeriod"/>
            </a:pPr>
            <a:endParaRPr lang="en-US" sz="1800"/>
          </a:p>
          <a:p>
            <a:pPr marL="342900" indent="-342900">
              <a:buFont typeface="+mj-lt"/>
              <a:buAutoNum type="arabicPeriod"/>
            </a:pPr>
            <a:r>
              <a:rPr lang="en-US" sz="1800"/>
              <a:t>A robot may not injure a human being or, through inaction, allow a human being to come to harm.</a:t>
            </a:r>
          </a:p>
          <a:p>
            <a:pPr marL="342900" indent="-342900">
              <a:buFont typeface="+mj-lt"/>
              <a:buAutoNum type="arabicPeriod"/>
            </a:pPr>
            <a:r>
              <a:rPr lang="en-US" sz="1800"/>
              <a:t>A robot must obey orders given it by human beings except where such orders would conflict with the First Law.</a:t>
            </a:r>
          </a:p>
          <a:p>
            <a:pPr marL="342900" indent="-342900">
              <a:buFont typeface="+mj-lt"/>
              <a:buAutoNum type="arabicPeriod"/>
            </a:pPr>
            <a:r>
              <a:rPr lang="en-US" sz="1800"/>
              <a:t>A robot must protect its own existence as long as such protection does not conflict with the First or Second Law.</a:t>
            </a:r>
          </a:p>
        </p:txBody>
      </p:sp>
      <p:pic>
        <p:nvPicPr>
          <p:cNvPr id="11266" name="Picture 2" descr="I, Robot | Summary, Characters, &amp; Facts | Britannica">
            <a:extLst>
              <a:ext uri="{FF2B5EF4-FFF2-40B4-BE49-F238E27FC236}">
                <a16:creationId xmlns:a16="http://schemas.microsoft.com/office/drawing/2014/main" id="{E416F373-0A24-648A-445D-D4C360D43A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68" r="18053"/>
          <a:stretch/>
        </p:blipFill>
        <p:spPr bwMode="auto">
          <a:xfrm>
            <a:off x="7959523" y="5471"/>
            <a:ext cx="1179535" cy="138518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 Robot - Wikipedia">
            <a:extLst>
              <a:ext uri="{FF2B5EF4-FFF2-40B4-BE49-F238E27FC236}">
                <a16:creationId xmlns:a16="http://schemas.microsoft.com/office/drawing/2014/main" id="{86F48A02-CDA8-E2CE-F317-767589001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56" y="3371150"/>
            <a:ext cx="1158844" cy="177235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4D29E164-7E17-CBAB-EF3D-6B01444E024E}"/>
              </a:ext>
            </a:extLst>
          </p:cNvPr>
          <p:cNvSpPr/>
          <p:nvPr/>
        </p:nvSpPr>
        <p:spPr>
          <a:xfrm>
            <a:off x="2048719" y="3982086"/>
            <a:ext cx="3536980" cy="486532"/>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What do you think?</a:t>
            </a:r>
          </a:p>
        </p:txBody>
      </p:sp>
    </p:spTree>
    <p:extLst>
      <p:ext uri="{BB962C8B-B14F-4D97-AF65-F5344CB8AC3E}">
        <p14:creationId xmlns:p14="http://schemas.microsoft.com/office/powerpoint/2010/main" val="139050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a:bodyPr>
          <a:lstStyle/>
          <a:p>
            <a:r>
              <a:rPr lang="en-US"/>
              <a:t>Summary: Instruction fine-tuning (SFT)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type="body" sz="quarter" idx="16"/>
          </p:nvPr>
        </p:nvSpPr>
        <p:spPr>
          <a:xfrm>
            <a:off x="326571" y="1390650"/>
            <a:ext cx="8817429" cy="3077573"/>
          </a:xfrm>
        </p:spPr>
        <p:txBody>
          <a:bodyPr>
            <a:noAutofit/>
          </a:bodyPr>
          <a:lstStyle/>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SFT: Training LMs with annotated input instructions and their output. </a:t>
            </a:r>
          </a:p>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Improves performance of LM’s zero-shot ability in following instructions. </a:t>
            </a:r>
          </a:p>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Factors: Data size, data diversity, model size </a:t>
            </a:r>
          </a:p>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Works works best when we are just extracting pre-training behaviors, not adding new ones</a:t>
            </a:r>
          </a:p>
          <a:p>
            <a:pPr>
              <a:lnSpc>
                <a:spcPct val="100000"/>
              </a:lnSpc>
            </a:pPr>
            <a:r>
              <a:rPr lang="en-US">
                <a:solidFill>
                  <a:srgbClr val="C00000"/>
                </a:solidFill>
              </a:rPr>
              <a:t>Cons: </a:t>
            </a:r>
          </a:p>
          <a:p>
            <a:pPr lvl="1">
              <a:lnSpc>
                <a:spcPct val="100000"/>
              </a:lnSpc>
            </a:pPr>
            <a:r>
              <a:rPr lang="en-US">
                <a:latin typeface="Tahoma" panose="020B0604030504040204" pitchFamily="34" charset="0"/>
                <a:ea typeface="Tahoma" panose="020B0604030504040204" pitchFamily="34" charset="0"/>
                <a:cs typeface="Tahoma" panose="020B0604030504040204" pitchFamily="34" charset="0"/>
              </a:rPr>
              <a:t>It’s </a:t>
            </a:r>
            <a:r>
              <a:rPr lang="en-US" spc="-4">
                <a:latin typeface="Tahoma" panose="020B0604030504040204" pitchFamily="34" charset="0"/>
                <a:ea typeface="Tahoma" panose="020B0604030504040204" pitchFamily="34" charset="0"/>
                <a:cs typeface="Tahoma" panose="020B0604030504040204" pitchFamily="34" charset="0"/>
              </a:rPr>
              <a:t>expensive </a:t>
            </a:r>
            <a:r>
              <a:rPr lang="en-US">
                <a:latin typeface="Tahoma" panose="020B0604030504040204" pitchFamily="34" charset="0"/>
                <a:ea typeface="Tahoma" panose="020B0604030504040204" pitchFamily="34" charset="0"/>
                <a:cs typeface="Tahoma" panose="020B0604030504040204" pitchFamily="34" charset="0"/>
              </a:rPr>
              <a:t>to collect </a:t>
            </a:r>
            <a:r>
              <a:rPr lang="en-US" spc="-4">
                <a:latin typeface="Tahoma" panose="020B0604030504040204" pitchFamily="34" charset="0"/>
                <a:ea typeface="Tahoma" panose="020B0604030504040204" pitchFamily="34" charset="0"/>
                <a:cs typeface="Tahoma" panose="020B0604030504040204" pitchFamily="34" charset="0"/>
              </a:rPr>
              <a:t>ground-</a:t>
            </a:r>
            <a:r>
              <a:rPr lang="en-US" spc="-398">
                <a:latin typeface="Tahoma" panose="020B0604030504040204" pitchFamily="34" charset="0"/>
                <a:ea typeface="Tahoma" panose="020B0604030504040204" pitchFamily="34" charset="0"/>
                <a:cs typeface="Tahoma" panose="020B0604030504040204" pitchFamily="34" charset="0"/>
              </a:rPr>
              <a:t> </a:t>
            </a:r>
            <a:r>
              <a:rPr lang="en-US">
                <a:latin typeface="Tahoma" panose="020B0604030504040204" pitchFamily="34" charset="0"/>
                <a:ea typeface="Tahoma" panose="020B0604030504040204" pitchFamily="34" charset="0"/>
                <a:cs typeface="Tahoma" panose="020B0604030504040204" pitchFamily="34" charset="0"/>
              </a:rPr>
              <a:t>truth</a:t>
            </a:r>
            <a:r>
              <a:rPr lang="en-US" spc="-15">
                <a:latin typeface="Tahoma" panose="020B0604030504040204" pitchFamily="34" charset="0"/>
                <a:ea typeface="Tahoma" panose="020B0604030504040204" pitchFamily="34" charset="0"/>
                <a:cs typeface="Tahoma" panose="020B0604030504040204" pitchFamily="34" charset="0"/>
              </a:rPr>
              <a:t> </a:t>
            </a:r>
            <a:r>
              <a:rPr lang="en-US" spc="-4">
                <a:latin typeface="Tahoma" panose="020B0604030504040204" pitchFamily="34" charset="0"/>
                <a:ea typeface="Tahoma" panose="020B0604030504040204" pitchFamily="34" charset="0"/>
                <a:cs typeface="Tahoma" panose="020B0604030504040204" pitchFamily="34" charset="0"/>
              </a:rPr>
              <a:t>data for </a:t>
            </a:r>
            <a:r>
              <a:rPr lang="en-US">
                <a:latin typeface="Tahoma" panose="020B0604030504040204" pitchFamily="34" charset="0"/>
                <a:ea typeface="Tahoma" panose="020B0604030504040204" pitchFamily="34" charset="0"/>
                <a:cs typeface="Tahoma" panose="020B0604030504040204" pitchFamily="34" charset="0"/>
              </a:rPr>
              <a:t>tasks.</a:t>
            </a:r>
          </a:p>
          <a:p>
            <a:pPr lvl="1">
              <a:lnSpc>
                <a:spcPct val="100000"/>
              </a:lnSpc>
            </a:pPr>
            <a:r>
              <a:rPr lang="en-US">
                <a:latin typeface="Tahoma" panose="020B0604030504040204" pitchFamily="34" charset="0"/>
                <a:ea typeface="Tahoma" panose="020B0604030504040204" pitchFamily="34" charset="0"/>
                <a:cs typeface="Tahoma" panose="020B0604030504040204" pitchFamily="34" charset="0"/>
              </a:rPr>
              <a:t>This is particularly difficult for open-ended creative generation have no right answer. </a:t>
            </a:r>
          </a:p>
          <a:p>
            <a:pPr lvl="1">
              <a:lnSpc>
                <a:spcPct val="100000"/>
              </a:lnSpc>
            </a:pPr>
            <a:r>
              <a:rPr lang="en-US">
                <a:latin typeface="Tahoma" panose="020B0604030504040204" pitchFamily="34" charset="0"/>
                <a:ea typeface="Tahoma" panose="020B0604030504040204" pitchFamily="34" charset="0"/>
                <a:cs typeface="Tahoma" panose="020B0604030504040204" pitchFamily="34" charset="0"/>
              </a:rPr>
              <a:t>Prone to hallucinations. </a:t>
            </a:r>
          </a:p>
        </p:txBody>
      </p:sp>
    </p:spTree>
    <p:extLst>
      <p:ext uri="{BB962C8B-B14F-4D97-AF65-F5344CB8AC3E}">
        <p14:creationId xmlns:p14="http://schemas.microsoft.com/office/powerpoint/2010/main" val="30475240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p:txBody>
          <a:bodyPr/>
          <a:lstStyle/>
          <a:p>
            <a:r>
              <a:rPr lang="en-US" err="1">
                <a:hlinkClick r:id="rId2"/>
              </a:rPr>
              <a:t>Askell</a:t>
            </a:r>
            <a:r>
              <a:rPr lang="en-US">
                <a:hlinkClick r:id="rId2"/>
              </a:rPr>
              <a:t> et al. 2020</a:t>
            </a:r>
            <a:r>
              <a:rPr lang="en-US"/>
              <a:t>’s definition of “alignment”: </a:t>
            </a:r>
          </a:p>
          <a:p>
            <a:endParaRPr lang="en-US"/>
          </a:p>
          <a:p>
            <a:endParaRPr lang="en-US"/>
          </a:p>
          <a:p>
            <a:endParaRPr lang="en-US"/>
          </a:p>
          <a:p>
            <a:endParaRPr lang="en-US"/>
          </a:p>
          <a:p>
            <a:endParaRPr lang="en-US"/>
          </a:p>
          <a:p>
            <a:r>
              <a:rPr lang="en-US"/>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A General Language Assistant as a Laboratory for Alignment, 2021</a:t>
            </a:r>
            <a:r>
              <a:rPr lang="en-US" sz="1050">
                <a:solidFill>
                  <a:srgbClr val="595959"/>
                </a:solidFill>
                <a:latin typeface="Corbel"/>
                <a:cs typeface="Arial"/>
              </a:rPr>
              <a:t>]</a:t>
            </a:r>
            <a:endParaRPr lang="en-US" sz="105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926616"/>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AI as “aligned” if it is,</a:t>
            </a:r>
            <a:br>
              <a:rPr lang="en-US" sz="24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helpful</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honest</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and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harmless</a:t>
            </a:r>
          </a:p>
        </p:txBody>
      </p:sp>
      <p:sp>
        <p:nvSpPr>
          <p:cNvPr id="6" name="Rounded Rectangle 5">
            <a:extLst>
              <a:ext uri="{FF2B5EF4-FFF2-40B4-BE49-F238E27FC236}">
                <a16:creationId xmlns:a16="http://schemas.microsoft.com/office/drawing/2014/main" id="{EBC20BD4-37FC-6B1B-7AEE-7FE50BAE5277}"/>
              </a:ext>
            </a:extLst>
          </p:cNvPr>
          <p:cNvSpPr/>
          <p:nvPr/>
        </p:nvSpPr>
        <p:spPr>
          <a:xfrm>
            <a:off x="2803509" y="4090241"/>
            <a:ext cx="3536980" cy="486532"/>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What do you think?</a:t>
            </a:r>
          </a:p>
        </p:txBody>
      </p:sp>
      <p:sp>
        <p:nvSpPr>
          <p:cNvPr id="7" name="Rounded Rectangle 6">
            <a:extLst>
              <a:ext uri="{FF2B5EF4-FFF2-40B4-BE49-F238E27FC236}">
                <a16:creationId xmlns:a16="http://schemas.microsoft.com/office/drawing/2014/main" id="{0F156892-CAEA-D1DE-085D-70B549A4EF4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88987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a:t>“Alignment” of AI</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a:xfrm>
            <a:off x="533920" y="1390650"/>
            <a:ext cx="5540956" cy="3077573"/>
          </a:xfrm>
        </p:spPr>
        <p:txBody>
          <a:bodyPr/>
          <a:lstStyle/>
          <a:p>
            <a:r>
              <a:rPr lang="en-US" sz="1800"/>
              <a:t>Making sure it does what its designers </a:t>
            </a:r>
            <a:r>
              <a:rPr lang="en-US" sz="1800">
                <a:solidFill>
                  <a:srgbClr val="C00000"/>
                </a:solidFill>
              </a:rPr>
              <a:t>intended</a:t>
            </a:r>
            <a:r>
              <a:rPr lang="en-US" sz="1800"/>
              <a:t>. </a:t>
            </a:r>
          </a:p>
          <a:p>
            <a:endParaRPr lang="en-US" sz="1800"/>
          </a:p>
          <a:p>
            <a:r>
              <a:rPr lang="en-US" sz="1800"/>
              <a:t>Making sure its outputs comply with </a:t>
            </a:r>
            <a:r>
              <a:rPr lang="en-US" sz="1800">
                <a:solidFill>
                  <a:srgbClr val="C00000"/>
                </a:solidFill>
              </a:rPr>
              <a:t>rules</a:t>
            </a:r>
            <a:r>
              <a:rPr lang="en-US" sz="1800"/>
              <a:t>.</a:t>
            </a:r>
          </a:p>
          <a:p>
            <a:endParaRPr lang="en-US" sz="1800"/>
          </a:p>
          <a:p>
            <a:r>
              <a:rPr lang="en-US" sz="1800"/>
              <a:t>Making sure it produces outputs that comply with </a:t>
            </a:r>
            <a:r>
              <a:rPr lang="en-US" sz="1800">
                <a:solidFill>
                  <a:srgbClr val="C00000"/>
                </a:solidFill>
              </a:rPr>
              <a:t>moral principles</a:t>
            </a:r>
            <a:r>
              <a:rPr lang="en-US" sz="1800"/>
              <a:t>. </a:t>
            </a:r>
          </a:p>
          <a:p>
            <a:endParaRPr lang="en-US" sz="1800"/>
          </a:p>
          <a:p>
            <a:r>
              <a:rPr lang="en-US" sz="1800"/>
              <a:t>…</a:t>
            </a:r>
          </a:p>
          <a:p>
            <a:pPr marL="0" indent="0">
              <a:buNone/>
            </a:pPr>
            <a:endParaRPr lang="en-US" sz="1800"/>
          </a:p>
          <a:p>
            <a:endParaRPr lang="en-US" sz="1800"/>
          </a:p>
          <a:p>
            <a:endParaRPr lang="en-US" sz="1800"/>
          </a:p>
        </p:txBody>
      </p:sp>
      <p:sp>
        <p:nvSpPr>
          <p:cNvPr id="4" name="TextBox 3">
            <a:extLst>
              <a:ext uri="{FF2B5EF4-FFF2-40B4-BE49-F238E27FC236}">
                <a16:creationId xmlns:a16="http://schemas.microsoft.com/office/drawing/2014/main" id="{0ECFE5B7-BDBF-08FF-B89C-EEFF3EE4DABF}"/>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pic>
        <p:nvPicPr>
          <p:cNvPr id="2050" name="Picture 2" descr="The Alignment Problem | Brian Christian">
            <a:extLst>
              <a:ext uri="{FF2B5EF4-FFF2-40B4-BE49-F238E27FC236}">
                <a16:creationId xmlns:a16="http://schemas.microsoft.com/office/drawing/2014/main" id="{4739631C-FDA8-B058-1FA7-47EC6ADEF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325" y="869770"/>
            <a:ext cx="2255649" cy="340396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B833B66E-BA7C-6B50-9246-7E0D62BC9E6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7503413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100"/>
          <p:cNvSpPr txBox="1">
            <a:spLocks noGrp="1"/>
          </p:cNvSpPr>
          <p:nvPr>
            <p:ph type="title"/>
          </p:nvPr>
        </p:nvSpPr>
        <p:spPr>
          <a:xfrm>
            <a:off x="533919" y="282048"/>
            <a:ext cx="8610081" cy="857542"/>
          </a:xfrm>
          <a:prstGeom prst="rect">
            <a:avLst/>
          </a:prstGeom>
        </p:spPr>
        <p:txBody>
          <a:bodyPr spcFirstLastPara="1" wrap="square" lIns="91425" tIns="91425" rIns="91425" bIns="91425" anchor="t" anchorCtr="0">
            <a:normAutofit fontScale="90000"/>
          </a:bodyPr>
          <a:lstStyle/>
          <a:p>
            <a:r>
              <a:rPr lang="ru"/>
              <a:t>Why </a:t>
            </a:r>
            <a:r>
              <a:rPr lang="en-US"/>
              <a:t>Computational Frameworks to Alignment?</a:t>
            </a:r>
            <a:endParaRPr/>
          </a:p>
        </p:txBody>
      </p:sp>
      <p:sp>
        <p:nvSpPr>
          <p:cNvPr id="1902" name="Google Shape;1902;p100"/>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buNone/>
            </a:pPr>
            <a:r>
              <a:rPr lang="ru"/>
              <a:t>How do you create / code a loss function for:</a:t>
            </a:r>
            <a:endParaRPr/>
          </a:p>
          <a:p>
            <a:pPr marL="400050" indent="-285750">
              <a:spcBef>
                <a:spcPts val="1200"/>
              </a:spcBef>
            </a:pPr>
            <a:r>
              <a:rPr lang="en-US"/>
              <a:t>What is </a:t>
            </a:r>
            <a:r>
              <a:rPr lang="en-US" i="1"/>
              <a:t>lawful</a:t>
            </a:r>
            <a:r>
              <a:rPr lang="en-US"/>
              <a:t>?</a:t>
            </a:r>
          </a:p>
          <a:p>
            <a:pPr marL="400050" indent="-285750"/>
            <a:r>
              <a:rPr lang="ru"/>
              <a:t>What is </a:t>
            </a:r>
            <a:r>
              <a:rPr lang="ru" i="1"/>
              <a:t>ethical</a:t>
            </a:r>
            <a:r>
              <a:rPr lang="ru"/>
              <a:t>?</a:t>
            </a:r>
            <a:endParaRPr/>
          </a:p>
          <a:p>
            <a:pPr marL="400050" indent="-285750"/>
            <a:r>
              <a:rPr lang="ru"/>
              <a:t>What is </a:t>
            </a:r>
            <a:r>
              <a:rPr lang="ru" i="1"/>
              <a:t>safe</a:t>
            </a:r>
            <a:r>
              <a:rPr lang="ru"/>
              <a:t>?</a:t>
            </a:r>
            <a:endParaRPr lang="en-US"/>
          </a:p>
          <a:p>
            <a:pPr marL="400050" indent="-285750"/>
            <a:r>
              <a:rPr lang="en-US"/>
              <a:t>What is </a:t>
            </a:r>
            <a:r>
              <a:rPr lang="en-US" i="1"/>
              <a:t>funny</a:t>
            </a:r>
            <a:r>
              <a:rPr lang="en-US"/>
              <a:t>?</a:t>
            </a:r>
          </a:p>
          <a:p>
            <a:pPr marL="400050" indent="-285750"/>
            <a:r>
              <a:rPr lang="en-US"/>
              <a:t>….</a:t>
            </a:r>
          </a:p>
        </p:txBody>
      </p:sp>
      <p:sp>
        <p:nvSpPr>
          <p:cNvPr id="1904" name="Google Shape;1904;p100"/>
          <p:cNvSpPr txBox="1"/>
          <p:nvPr/>
        </p:nvSpPr>
        <p:spPr>
          <a:xfrm>
            <a:off x="4572000" y="2778105"/>
            <a:ext cx="4408538" cy="490553"/>
          </a:xfrm>
          <a:prstGeom prst="rect">
            <a:avLst/>
          </a:prstGeom>
          <a:noFill/>
          <a:ln>
            <a:noFill/>
          </a:ln>
        </p:spPr>
        <p:txBody>
          <a:bodyPr spcFirstLastPara="1" wrap="square" lIns="91425" tIns="91425" rIns="91425" bIns="91425" anchor="t" anchorCtr="0">
            <a:spAutoFit/>
          </a:bodyPr>
          <a:lstStyle/>
          <a:p>
            <a:r>
              <a:rPr lang="ru" sz="1988">
                <a:solidFill>
                  <a:srgbClr val="C00000"/>
                </a:solidFill>
                <a:latin typeface="Tahoma" panose="020B0604030504040204" pitchFamily="34" charset="0"/>
                <a:ea typeface="Tahoma" panose="020B0604030504040204" pitchFamily="34" charset="0"/>
                <a:cs typeface="Tahoma" panose="020B0604030504040204" pitchFamily="34" charset="0"/>
              </a:rPr>
              <a:t>Don’t encode it, model it!</a:t>
            </a:r>
            <a:endParaRPr sz="1988">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43EF008D-6698-A4CF-C057-C2916A9D6355}"/>
              </a:ext>
            </a:extLst>
          </p:cNvPr>
          <p:cNvSpPr txBox="1"/>
          <p:nvPr/>
        </p:nvSpPr>
        <p:spPr>
          <a:xfrm>
            <a:off x="7090241" y="490717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Nate Lambert]</a:t>
            </a:r>
          </a:p>
        </p:txBody>
      </p:sp>
      <p:sp>
        <p:nvSpPr>
          <p:cNvPr id="3" name="Rounded Rectangle 2">
            <a:extLst>
              <a:ext uri="{FF2B5EF4-FFF2-40B4-BE49-F238E27FC236}">
                <a16:creationId xmlns:a16="http://schemas.microsoft.com/office/drawing/2014/main" id="{90F6A2AA-FE1F-5939-3646-106C3A5CFEAB}"/>
              </a:ext>
            </a:extLst>
          </p:cNvPr>
          <p:cNvSpPr/>
          <p:nvPr/>
        </p:nvSpPr>
        <p:spPr>
          <a:xfrm>
            <a:off x="184639" y="3611400"/>
            <a:ext cx="8787107"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We’re [over-]simplifying the problem for now. </a:t>
            </a:r>
            <a:br>
              <a:rPr lang="en-US" sz="24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After seeing the details, we will come back to the big picture! </a:t>
            </a:r>
          </a:p>
        </p:txBody>
      </p:sp>
      <p:sp>
        <p:nvSpPr>
          <p:cNvPr id="4" name="Rounded Rectangle 3">
            <a:extLst>
              <a:ext uri="{FF2B5EF4-FFF2-40B4-BE49-F238E27FC236}">
                <a16:creationId xmlns:a16="http://schemas.microsoft.com/office/drawing/2014/main" id="{B42038A3-74EA-25F6-17AE-E70BFDDF5A8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56637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10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800" dirty="0"/>
              <a:t>Aligning with </a:t>
            </a:r>
            <a:br>
              <a:rPr lang="en-US" sz="4800" dirty="0"/>
            </a:br>
            <a:r>
              <a:rPr lang="en-US" sz="4800" dirty="0"/>
              <a:t>Whose Values?</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
        <p:nvSpPr>
          <p:cNvPr id="2" name="Rounded Rectangle 1">
            <a:extLst>
              <a:ext uri="{FF2B5EF4-FFF2-40B4-BE49-F238E27FC236}">
                <a16:creationId xmlns:a16="http://schemas.microsoft.com/office/drawing/2014/main" id="{B8F0780F-EA08-64D9-3148-87C4061D428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9232822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a:bodyPr>
          <a:lstStyle/>
          <a:p>
            <a:r>
              <a:rPr lang="en-US"/>
              <a:t>Pretrained models produce harmful outputs, even if explicitly instructed </a:t>
            </a:r>
            <a:r>
              <a:rPr lang="en-US" sz="1100"/>
              <a:t>[</a:t>
            </a:r>
            <a:r>
              <a:rPr lang="en-US" sz="1100">
                <a:hlinkClick r:id="rId2"/>
              </a:rPr>
              <a:t>Zhao et al. 2021</a:t>
            </a:r>
            <a:r>
              <a:rPr lang="en-US" sz="1100"/>
              <a:t>]</a:t>
            </a:r>
            <a:r>
              <a:rPr lang="en-US"/>
              <a:t>. </a:t>
            </a:r>
          </a:p>
          <a:p>
            <a:r>
              <a:rPr lang="en-US"/>
              <a:t>How about instruct-tuned/RLHE-ed models? </a:t>
            </a:r>
          </a:p>
          <a:p>
            <a:r>
              <a:rPr lang="en-US" b="1">
                <a:solidFill>
                  <a:srgbClr val="C00000"/>
                </a:solidFill>
              </a:rPr>
              <a:t>It’s complicated! </a:t>
            </a:r>
          </a:p>
          <a:p>
            <a:endParaRPr lang="en-US"/>
          </a:p>
          <a:p>
            <a:endParaRPr lang="en-US"/>
          </a:p>
          <a:p>
            <a:pPr marL="114300" indent="0">
              <a:buNone/>
            </a:pPr>
            <a:endParaRPr lang="en-US"/>
          </a:p>
        </p:txBody>
      </p:sp>
      <p:sp>
        <p:nvSpPr>
          <p:cNvPr id="4" name="Rounded Rectangle 3">
            <a:extLst>
              <a:ext uri="{FF2B5EF4-FFF2-40B4-BE49-F238E27FC236}">
                <a16:creationId xmlns:a16="http://schemas.microsoft.com/office/drawing/2014/main" id="{64F4E1C7-00F1-E59A-F70E-233A371CB59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0829827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228936"/>
            <a:ext cx="8085415" cy="3239288"/>
          </a:xfrm>
        </p:spPr>
        <p:txBody>
          <a:bodyPr>
            <a:normAutofit/>
          </a:bodyPr>
          <a:lstStyle/>
          <a:p>
            <a:r>
              <a:rPr lang="en-US" b="1"/>
              <a:t>Large-enough</a:t>
            </a:r>
            <a:r>
              <a:rPr lang="en-US"/>
              <a:t> LMs can be “pro-social” when prompted with “values”:</a:t>
            </a:r>
          </a:p>
          <a:p>
            <a:endParaRPr lang="en-US"/>
          </a:p>
          <a:p>
            <a:endParaRPr lang="en-US"/>
          </a:p>
          <a:p>
            <a:endParaRPr lang="en-US"/>
          </a:p>
          <a:p>
            <a:endParaRPr lang="en-US"/>
          </a:p>
          <a:p>
            <a:endParaRPr lang="en-US"/>
          </a:p>
          <a:p>
            <a:endParaRPr lang="en-US"/>
          </a:p>
          <a:p>
            <a:endParaRPr lang="en-US"/>
          </a:p>
          <a:p>
            <a:endParaRPr lang="en-US"/>
          </a:p>
          <a:p>
            <a:endParaRPr lang="en-US"/>
          </a:p>
          <a:p>
            <a:pPr marL="114300" indent="0">
              <a:buNone/>
            </a:pPr>
            <a:endParaRPr lang="en-US"/>
          </a:p>
          <a:p>
            <a:pPr marL="114300" indent="0">
              <a:buNone/>
            </a:pPr>
            <a:endParaRPr lang="en-US"/>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ProSocialDialog: A Prosocial Backbone for Conversational Agents, Kim et al. 2022</a:t>
            </a:r>
            <a:r>
              <a:rPr lang="en-US" sz="1050">
                <a:solidFill>
                  <a:srgbClr val="595959"/>
                </a:solidFill>
                <a:latin typeface="Corbel"/>
                <a:cs typeface="Arial"/>
              </a:rPr>
              <a:t>]</a:t>
            </a:r>
            <a:endParaRPr lang="en-US" sz="105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9674" y="1617835"/>
            <a:ext cx="5883966" cy="369332"/>
          </a:xfrm>
          <a:prstGeom prst="rect">
            <a:avLst/>
          </a:prstGeom>
          <a:solidFill>
            <a:schemeClr val="accent1">
              <a:lumMod val="20000"/>
              <a:lumOff val="80000"/>
            </a:schemeClr>
          </a:solidFill>
        </p:spPr>
        <p:txBody>
          <a:bodyPr wrap="square">
            <a:spAutoFit/>
          </a:bodyPr>
          <a:lstStyle/>
          <a:p>
            <a:pPr algn="ctr"/>
            <a:r>
              <a:rPr lang="en-US" sz="1800">
                <a:latin typeface="Consolas" panose="020B0609020204030204" pitchFamily="49" charset="0"/>
                <a:cs typeface="Consolas" panose="020B0609020204030204" pitchFamily="49" charset="0"/>
              </a:rPr>
              <a:t>“It's important to help others in need.”</a:t>
            </a:r>
          </a:p>
        </p:txBody>
      </p:sp>
      <p:sp>
        <p:nvSpPr>
          <p:cNvPr id="8" name="Title 1">
            <a:extLst>
              <a:ext uri="{FF2B5EF4-FFF2-40B4-BE49-F238E27FC236}">
                <a16:creationId xmlns:a16="http://schemas.microsoft.com/office/drawing/2014/main" id="{8641DD4F-7D5C-B8F3-F9E6-A3B0A002B68F}"/>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
        <p:nvSpPr>
          <p:cNvPr id="2" name="Rounded Rectangle 1">
            <a:extLst>
              <a:ext uri="{FF2B5EF4-FFF2-40B4-BE49-F238E27FC236}">
                <a16:creationId xmlns:a16="http://schemas.microsoft.com/office/drawing/2014/main" id="{C8AF8236-C027-57DD-61B0-EFFEC03F475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1280396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176793"/>
            <a:ext cx="8085415" cy="3744760"/>
          </a:xfrm>
        </p:spPr>
        <p:txBody>
          <a:bodyPr>
            <a:normAutofit lnSpcReduction="10000"/>
          </a:bodyPr>
          <a:lstStyle/>
          <a:p>
            <a:r>
              <a:rPr lang="en-US" b="1"/>
              <a:t>Large-enough</a:t>
            </a:r>
            <a:r>
              <a:rPr lang="en-US"/>
              <a:t> LMs can do “moral self-correction” when prompted with “values”:</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Improves with increasing model size and RLHF training</a:t>
            </a:r>
          </a:p>
          <a:p>
            <a:endParaRPr lang="en-US"/>
          </a:p>
          <a:p>
            <a:pPr marL="114300" indent="0">
              <a:buNone/>
            </a:pPr>
            <a:endParaRPr lang="en-US"/>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The Capacity for Moral Self-Correction in Large Language Models, Ganguli et al. 2023</a:t>
            </a:r>
            <a:r>
              <a:rPr lang="en-US" sz="1050">
                <a:solidFill>
                  <a:srgbClr val="595959"/>
                </a:solidFill>
                <a:latin typeface="Corbel"/>
                <a:cs typeface="Arial"/>
              </a:rPr>
              <a:t>]</a:t>
            </a:r>
            <a:endParaRPr lang="en-US" sz="1050"/>
          </a:p>
        </p:txBody>
      </p:sp>
      <p:sp>
        <p:nvSpPr>
          <p:cNvPr id="6" name="TextBox 5">
            <a:extLst>
              <a:ext uri="{FF2B5EF4-FFF2-40B4-BE49-F238E27FC236}">
                <a16:creationId xmlns:a16="http://schemas.microsoft.com/office/drawing/2014/main" id="{A2C0C0FA-81A2-21B0-8B87-9725878A262C}"/>
              </a:ext>
            </a:extLst>
          </p:cNvPr>
          <p:cNvSpPr txBox="1"/>
          <p:nvPr/>
        </p:nvSpPr>
        <p:spPr>
          <a:xfrm>
            <a:off x="1083365" y="1478027"/>
            <a:ext cx="7058771" cy="584775"/>
          </a:xfrm>
          <a:prstGeom prst="rect">
            <a:avLst/>
          </a:prstGeom>
          <a:solidFill>
            <a:schemeClr val="accent1">
              <a:lumMod val="20000"/>
              <a:lumOff val="80000"/>
            </a:schemeClr>
          </a:solidFill>
        </p:spPr>
        <p:txBody>
          <a:bodyPr wrap="square">
            <a:spAutoFit/>
          </a:bodyPr>
          <a:lstStyle/>
          <a:p>
            <a:pPr algn="ctr"/>
            <a:r>
              <a:rPr lang="en-US" sz="160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899474" y="2129756"/>
            <a:ext cx="2535632" cy="2234489"/>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793544" y="2134758"/>
            <a:ext cx="2684990" cy="2251509"/>
          </a:xfrm>
          <a:prstGeom prst="rect">
            <a:avLst/>
          </a:prstGeom>
        </p:spPr>
      </p:pic>
      <p:sp>
        <p:nvSpPr>
          <p:cNvPr id="9" name="Title 1">
            <a:extLst>
              <a:ext uri="{FF2B5EF4-FFF2-40B4-BE49-F238E27FC236}">
                <a16:creationId xmlns:a16="http://schemas.microsoft.com/office/drawing/2014/main" id="{0BE4C413-4347-A892-A7DA-3DDA42B2162E}"/>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Tree>
    <p:extLst>
      <p:ext uri="{BB962C8B-B14F-4D97-AF65-F5344CB8AC3E}">
        <p14:creationId xmlns:p14="http://schemas.microsoft.com/office/powerpoint/2010/main" val="14888454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fontScale="92500" lnSpcReduction="10000"/>
          </a:bodyPr>
          <a:lstStyle/>
          <a:p>
            <a:r>
              <a:rPr lang="en-US"/>
              <a:t>Pretrained models produce harmful outputs, even if explicitly instructed </a:t>
            </a:r>
            <a:r>
              <a:rPr lang="en-US" sz="1100"/>
              <a:t>[</a:t>
            </a:r>
            <a:r>
              <a:rPr lang="en-US" sz="1100">
                <a:hlinkClick r:id="rId2"/>
              </a:rPr>
              <a:t>Zhao et al. 2021</a:t>
            </a:r>
            <a:r>
              <a:rPr lang="en-US" sz="1100"/>
              <a:t>]</a:t>
            </a:r>
            <a:r>
              <a:rPr lang="en-US"/>
              <a:t>. </a:t>
            </a:r>
          </a:p>
          <a:p>
            <a:r>
              <a:rPr lang="en-US"/>
              <a:t>How about instruct-tuned/RLHE-ed models? </a:t>
            </a:r>
          </a:p>
          <a:p>
            <a:r>
              <a:rPr lang="en-US" b="1">
                <a:solidFill>
                  <a:srgbClr val="C00000"/>
                </a:solidFill>
              </a:rPr>
              <a:t>It’s complicated! </a:t>
            </a:r>
          </a:p>
          <a:p>
            <a:endParaRPr lang="en-US"/>
          </a:p>
          <a:p>
            <a:r>
              <a:rPr lang="en-US"/>
              <a:t>So, some promising results out there ... </a:t>
            </a:r>
          </a:p>
          <a:p>
            <a:r>
              <a:rPr lang="en-US"/>
              <a:t>But many open questions: </a:t>
            </a:r>
          </a:p>
          <a:p>
            <a:pPr lvl="1"/>
            <a:r>
              <a:rPr lang="en-US"/>
              <a:t>Whose values are we modeling? Which person? Which population? … </a:t>
            </a:r>
          </a:p>
          <a:p>
            <a:pPr lvl="1"/>
            <a:r>
              <a:rPr lang="en-US"/>
              <a:t>How are we applying a given value? Depending on what value system you use the outcome might be different …. </a:t>
            </a:r>
          </a:p>
          <a:p>
            <a:pPr lvl="1"/>
            <a:r>
              <a:rPr lang="en-US"/>
              <a:t>How these models deal with decisions where multiple values might be at odds with each other? </a:t>
            </a:r>
          </a:p>
          <a:p>
            <a:pPr lvl="1"/>
            <a:r>
              <a:rPr lang="en-US"/>
              <a:t>Dual use: if models can self-correct, they can self-harm [their users] too? </a:t>
            </a:r>
          </a:p>
          <a:p>
            <a:pPr marL="114300" indent="0">
              <a:buNone/>
            </a:pPr>
            <a:endParaRPr lang="en-US"/>
          </a:p>
        </p:txBody>
      </p:sp>
      <p:sp>
        <p:nvSpPr>
          <p:cNvPr id="6" name="Title 1">
            <a:extLst>
              <a:ext uri="{FF2B5EF4-FFF2-40B4-BE49-F238E27FC236}">
                <a16:creationId xmlns:a16="http://schemas.microsoft.com/office/drawing/2014/main" id="{53E32FDB-AAD1-4E00-B01F-A63A23C9E309}"/>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Tree>
    <p:extLst>
      <p:ext uri="{BB962C8B-B14F-4D97-AF65-F5344CB8AC3E}">
        <p14:creationId xmlns:p14="http://schemas.microsoft.com/office/powerpoint/2010/main" val="9898409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1D6F-DA30-40ED-87BF-AB3C5D99DF24}"/>
              </a:ext>
            </a:extLst>
          </p:cNvPr>
          <p:cNvSpPr>
            <a:spLocks noGrp="1"/>
          </p:cNvSpPr>
          <p:nvPr>
            <p:ph type="title"/>
          </p:nvPr>
        </p:nvSpPr>
        <p:spPr/>
        <p:txBody>
          <a:bodyPr/>
          <a:lstStyle/>
          <a:p>
            <a:r>
              <a:rPr lang="en-US"/>
              <a:t>Let’s try a few thought experiments </a:t>
            </a:r>
          </a:p>
        </p:txBody>
      </p:sp>
      <p:sp>
        <p:nvSpPr>
          <p:cNvPr id="3" name="Text Placeholder 2">
            <a:extLst>
              <a:ext uri="{FF2B5EF4-FFF2-40B4-BE49-F238E27FC236}">
                <a16:creationId xmlns:a16="http://schemas.microsoft.com/office/drawing/2014/main" id="{B9CB4A69-9C6D-049C-EA00-CDBBF7A7D08C}"/>
              </a:ext>
            </a:extLst>
          </p:cNvPr>
          <p:cNvSpPr>
            <a:spLocks noGrp="1"/>
          </p:cNvSpPr>
          <p:nvPr>
            <p:ph type="body" sz="quarter" idx="16"/>
          </p:nvPr>
        </p:nvSpPr>
        <p:spPr/>
        <p:txBody>
          <a:bodyPr/>
          <a:lstStyle/>
          <a:p>
            <a:r>
              <a:rPr lang="en-US"/>
              <a:t>We will see a series of thought-experiments that involve a moral dilemma. </a:t>
            </a:r>
          </a:p>
          <a:p>
            <a:pPr marL="0" indent="0">
              <a:buNone/>
            </a:pPr>
            <a:endParaRPr lang="en-US"/>
          </a:p>
          <a:p>
            <a:endParaRPr lang="en-US"/>
          </a:p>
          <a:p>
            <a:r>
              <a:rPr lang="en-US"/>
              <a:t>These are NOT REAL so do not take them too seriously if you find them disturbing. </a:t>
            </a:r>
          </a:p>
          <a:p>
            <a:pPr marL="0" indent="0">
              <a:buNone/>
            </a:pPr>
            <a:br>
              <a:rPr lang="en-US"/>
            </a:br>
            <a:endParaRPr lang="en-US"/>
          </a:p>
          <a:p>
            <a:r>
              <a:rPr lang="en-US"/>
              <a:t>The purpose is to show the difficulty of making moral choices, which is part of the alignment problem. </a:t>
            </a:r>
          </a:p>
        </p:txBody>
      </p:sp>
      <p:sp>
        <p:nvSpPr>
          <p:cNvPr id="4" name="Rounded Rectangle 3">
            <a:extLst>
              <a:ext uri="{FF2B5EF4-FFF2-40B4-BE49-F238E27FC236}">
                <a16:creationId xmlns:a16="http://schemas.microsoft.com/office/drawing/2014/main" id="{627AD455-0140-4781-0657-EFAF0685114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2791186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8995-0543-5579-48CA-85250DA93A4F}"/>
              </a:ext>
            </a:extLst>
          </p:cNvPr>
          <p:cNvSpPr>
            <a:spLocks noGrp="1"/>
          </p:cNvSpPr>
          <p:nvPr>
            <p:ph type="title"/>
          </p:nvPr>
        </p:nvSpPr>
        <p:spPr/>
        <p:txBody>
          <a:bodyPr/>
          <a:lstStyle/>
          <a:p>
            <a:r>
              <a:rPr lang="en-US"/>
              <a:t>Runway Self-Driving Car</a:t>
            </a:r>
          </a:p>
        </p:txBody>
      </p:sp>
      <p:sp>
        <p:nvSpPr>
          <p:cNvPr id="3" name="Text Placeholder 2">
            <a:extLst>
              <a:ext uri="{FF2B5EF4-FFF2-40B4-BE49-F238E27FC236}">
                <a16:creationId xmlns:a16="http://schemas.microsoft.com/office/drawing/2014/main" id="{28FDB664-35AF-071D-A9D3-ECFAF3FCE3D0}"/>
              </a:ext>
            </a:extLst>
          </p:cNvPr>
          <p:cNvSpPr>
            <a:spLocks noGrp="1"/>
          </p:cNvSpPr>
          <p:nvPr>
            <p:ph type="body" sz="quarter" idx="16"/>
          </p:nvPr>
        </p:nvSpPr>
        <p:spPr/>
        <p:txBody>
          <a:bodyPr/>
          <a:lstStyle/>
          <a:p>
            <a:r>
              <a:rPr lang="en-US"/>
              <a:t>Suppose you’re an engineer tasked with “aligning” a self-driving car. </a:t>
            </a:r>
          </a:p>
          <a:p>
            <a:r>
              <a:rPr lang="en-US"/>
              <a:t>You need to engineer it for extreme cases where the car cannot stop fast enough. </a:t>
            </a:r>
          </a:p>
          <a:p>
            <a:r>
              <a:rPr lang="en-US"/>
              <a:t>For instance, you can program (align) the car should swerve onto the sidewalk to avoid colliding with the person and come to a safe stop.</a:t>
            </a:r>
          </a:p>
          <a:p>
            <a:r>
              <a:rPr lang="en-US"/>
              <a:t>Is this enough? </a:t>
            </a:r>
          </a:p>
        </p:txBody>
      </p:sp>
      <p:sp>
        <p:nvSpPr>
          <p:cNvPr id="4" name="Rounded Rectangle 3">
            <a:extLst>
              <a:ext uri="{FF2B5EF4-FFF2-40B4-BE49-F238E27FC236}">
                <a16:creationId xmlns:a16="http://schemas.microsoft.com/office/drawing/2014/main" id="{BEDD50B6-0880-2EF3-A497-C8DFFA20E37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093663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3600"/>
              <a:t>Aligning Language Models: </a:t>
            </a:r>
          </a:p>
          <a:p>
            <a:pPr algn="ctr"/>
            <a:r>
              <a:rPr lang="en-US" sz="3600"/>
              <a:t>Reinforcement Learning </a:t>
            </a:r>
          </a:p>
          <a:p>
            <a:pPr algn="ctr"/>
            <a:r>
              <a:rPr lang="en-US" sz="3600"/>
              <a:t>w/ Human Feedback (RLHF)</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15884581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BBB2-7A87-7C6F-333D-A5FF89363A58}"/>
              </a:ext>
            </a:extLst>
          </p:cNvPr>
          <p:cNvSpPr>
            <a:spLocks noGrp="1"/>
          </p:cNvSpPr>
          <p:nvPr>
            <p:ph type="title"/>
          </p:nvPr>
        </p:nvSpPr>
        <p:spPr/>
        <p:txBody>
          <a:bodyPr/>
          <a:lstStyle/>
          <a:p>
            <a:r>
              <a:rPr lang="en-US"/>
              <a:t>Runway Self-Driving Car (1)</a:t>
            </a:r>
          </a:p>
        </p:txBody>
      </p:sp>
      <p:sp>
        <p:nvSpPr>
          <p:cNvPr id="3" name="Text Placeholder 2">
            <a:extLst>
              <a:ext uri="{FF2B5EF4-FFF2-40B4-BE49-F238E27FC236}">
                <a16:creationId xmlns:a16="http://schemas.microsoft.com/office/drawing/2014/main" id="{AFC3BFFF-70CE-9979-E7EC-B4E05B66922D}"/>
              </a:ext>
            </a:extLst>
          </p:cNvPr>
          <p:cNvSpPr>
            <a:spLocks noGrp="1"/>
          </p:cNvSpPr>
          <p:nvPr>
            <p:ph type="body" sz="quarter" idx="16"/>
          </p:nvPr>
        </p:nvSpPr>
        <p:spPr/>
        <p:txBody>
          <a:bodyPr/>
          <a:lstStyle/>
          <a:p>
            <a:r>
              <a:rPr lang="en-US"/>
              <a:t>How about this scenario? </a:t>
            </a:r>
          </a:p>
          <a:p>
            <a:r>
              <a:rPr lang="en-US"/>
              <a:t>The car is heading toward </a:t>
            </a:r>
            <a:r>
              <a:rPr lang="en-US" b="1"/>
              <a:t>five</a:t>
            </a:r>
            <a:r>
              <a:rPr lang="en-US"/>
              <a:t> workers standing on the road. </a:t>
            </a:r>
            <a:br>
              <a:rPr lang="en-US"/>
            </a:br>
            <a:r>
              <a:rPr lang="en-US"/>
              <a:t>However, there is also </a:t>
            </a:r>
            <a:r>
              <a:rPr lang="en-US" b="1"/>
              <a:t>one </a:t>
            </a:r>
            <a:r>
              <a:rPr lang="en-US"/>
              <a:t>worker on the side of the road. </a:t>
            </a:r>
            <a:br>
              <a:rPr lang="en-US"/>
            </a:br>
            <a:r>
              <a:rPr lang="en-US"/>
              <a:t>Should the car swerve to the side killing one but saving five? </a:t>
            </a:r>
          </a:p>
          <a:p>
            <a:endParaRPr lang="en-US"/>
          </a:p>
          <a:p>
            <a:r>
              <a:rPr lang="en-US"/>
              <a:t>A typical response here is, better to sacrifice the life of one to save five. </a:t>
            </a:r>
          </a:p>
          <a:p>
            <a:r>
              <a:rPr lang="en-US"/>
              <a:t>Underlying moral argument: always minimize the number of lives lost. </a:t>
            </a:r>
            <a:br>
              <a:rPr lang="en-US"/>
            </a:br>
            <a:endParaRPr lang="en-US"/>
          </a:p>
        </p:txBody>
      </p:sp>
      <p:sp>
        <p:nvSpPr>
          <p:cNvPr id="4" name="Rounded Rectangle 3">
            <a:extLst>
              <a:ext uri="{FF2B5EF4-FFF2-40B4-BE49-F238E27FC236}">
                <a16:creationId xmlns:a16="http://schemas.microsoft.com/office/drawing/2014/main" id="{F1ABBC82-C510-CC12-E6F4-A5C5B784498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2986722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BBB2-7A87-7C6F-333D-A5FF89363A58}"/>
              </a:ext>
            </a:extLst>
          </p:cNvPr>
          <p:cNvSpPr>
            <a:spLocks noGrp="1"/>
          </p:cNvSpPr>
          <p:nvPr>
            <p:ph type="title"/>
          </p:nvPr>
        </p:nvSpPr>
        <p:spPr/>
        <p:txBody>
          <a:bodyPr/>
          <a:lstStyle/>
          <a:p>
            <a:r>
              <a:rPr lang="en-US"/>
              <a:t>Runway Self-Driving Car (2)</a:t>
            </a:r>
          </a:p>
        </p:txBody>
      </p:sp>
      <p:sp>
        <p:nvSpPr>
          <p:cNvPr id="3" name="Text Placeholder 2">
            <a:extLst>
              <a:ext uri="{FF2B5EF4-FFF2-40B4-BE49-F238E27FC236}">
                <a16:creationId xmlns:a16="http://schemas.microsoft.com/office/drawing/2014/main" id="{AFC3BFFF-70CE-9979-E7EC-B4E05B66922D}"/>
              </a:ext>
            </a:extLst>
          </p:cNvPr>
          <p:cNvSpPr>
            <a:spLocks noGrp="1"/>
          </p:cNvSpPr>
          <p:nvPr>
            <p:ph type="body" sz="quarter" idx="16"/>
          </p:nvPr>
        </p:nvSpPr>
        <p:spPr>
          <a:xfrm>
            <a:off x="533919" y="1390650"/>
            <a:ext cx="8261738" cy="3077573"/>
          </a:xfrm>
        </p:spPr>
        <p:txBody>
          <a:bodyPr/>
          <a:lstStyle/>
          <a:p>
            <a:r>
              <a:rPr lang="en-US"/>
              <a:t>How about this scenario? </a:t>
            </a:r>
          </a:p>
          <a:p>
            <a:r>
              <a:rPr lang="en-US"/>
              <a:t>The car is heading toward </a:t>
            </a:r>
            <a:r>
              <a:rPr lang="en-US" b="1"/>
              <a:t>five</a:t>
            </a:r>
            <a:r>
              <a:rPr lang="en-US"/>
              <a:t> workers standing on the road. </a:t>
            </a:r>
            <a:br>
              <a:rPr lang="en-US"/>
            </a:br>
            <a:r>
              <a:rPr lang="en-US"/>
              <a:t>However, there is also </a:t>
            </a:r>
            <a:r>
              <a:rPr lang="en-US" b="1"/>
              <a:t>two</a:t>
            </a:r>
            <a:r>
              <a:rPr lang="en-US"/>
              <a:t> pregnant women on the side of the road. </a:t>
            </a:r>
            <a:br>
              <a:rPr lang="en-US"/>
            </a:br>
            <a:r>
              <a:rPr lang="en-US"/>
              <a:t>What should the self-driving car do here?  </a:t>
            </a:r>
          </a:p>
          <a:p>
            <a:endParaRPr lang="en-US"/>
          </a:p>
          <a:p>
            <a:r>
              <a:rPr lang="en-US"/>
              <a:t>Does the moral argument (minimizing the number of lives lost) work here? </a:t>
            </a:r>
            <a:br>
              <a:rPr lang="en-US"/>
            </a:br>
            <a:endParaRPr lang="en-US"/>
          </a:p>
        </p:txBody>
      </p:sp>
      <p:sp>
        <p:nvSpPr>
          <p:cNvPr id="4" name="Rounded Rectangle 3">
            <a:extLst>
              <a:ext uri="{FF2B5EF4-FFF2-40B4-BE49-F238E27FC236}">
                <a16:creationId xmlns:a16="http://schemas.microsoft.com/office/drawing/2014/main" id="{2FE5A605-08D6-8487-F970-43FA620068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0799419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62C6-3B10-1781-576E-3430C8AC643B}"/>
              </a:ext>
            </a:extLst>
          </p:cNvPr>
          <p:cNvSpPr>
            <a:spLocks noGrp="1"/>
          </p:cNvSpPr>
          <p:nvPr>
            <p:ph type="title"/>
          </p:nvPr>
        </p:nvSpPr>
        <p:spPr/>
        <p:txBody>
          <a:bodyPr/>
          <a:lstStyle/>
          <a:p>
            <a:r>
              <a:rPr lang="en-US"/>
              <a:t>What is the Right Thing to Do? </a:t>
            </a:r>
          </a:p>
        </p:txBody>
      </p:sp>
      <p:sp>
        <p:nvSpPr>
          <p:cNvPr id="3" name="Text Placeholder 2">
            <a:extLst>
              <a:ext uri="{FF2B5EF4-FFF2-40B4-BE49-F238E27FC236}">
                <a16:creationId xmlns:a16="http://schemas.microsoft.com/office/drawing/2014/main" id="{02A804B9-308A-43FE-DCFB-6F692C33A595}"/>
              </a:ext>
            </a:extLst>
          </p:cNvPr>
          <p:cNvSpPr>
            <a:spLocks noGrp="1"/>
          </p:cNvSpPr>
          <p:nvPr>
            <p:ph type="body" sz="quarter" idx="16"/>
          </p:nvPr>
        </p:nvSpPr>
        <p:spPr>
          <a:xfrm>
            <a:off x="533919" y="1390650"/>
            <a:ext cx="8232709" cy="3077573"/>
          </a:xfrm>
        </p:spPr>
        <p:txBody>
          <a:bodyPr/>
          <a:lstStyle/>
          <a:p>
            <a:r>
              <a:rPr lang="en-US"/>
              <a:t>Moral philosophy—a branch of philosophy that deals with questions </a:t>
            </a:r>
            <a:br>
              <a:rPr lang="en-US"/>
            </a:br>
            <a:r>
              <a:rPr lang="en-US"/>
              <a:t>about what is right and wrong, </a:t>
            </a:r>
          </a:p>
          <a:p>
            <a:pPr lvl="1"/>
            <a:r>
              <a:rPr lang="en-US"/>
              <a:t>Examines various ethical theories, such as utilitarianism, </a:t>
            </a:r>
            <a:br>
              <a:rPr lang="en-US"/>
            </a:br>
            <a:r>
              <a:rPr lang="en-US"/>
              <a:t>virtue ethics, and moral relativism, to understand how </a:t>
            </a:r>
            <a:br>
              <a:rPr lang="en-US"/>
            </a:br>
            <a:r>
              <a:rPr lang="en-US"/>
              <a:t>individuals and societies should make ethical decisions.</a:t>
            </a:r>
          </a:p>
          <a:p>
            <a:pPr lvl="1"/>
            <a:endParaRPr lang="en-US"/>
          </a:p>
          <a:p>
            <a:pPr lvl="1"/>
            <a:endParaRPr lang="en-US"/>
          </a:p>
          <a:p>
            <a:r>
              <a:rPr lang="en-US"/>
              <a:t>As AI technology becomes more prevalent in various aspects of society, there are ethical questions about how it should be developed, deployed, and regulated. </a:t>
            </a:r>
          </a:p>
          <a:p>
            <a:pPr lvl="1"/>
            <a:r>
              <a:rPr lang="en-US"/>
              <a:t>Moral philosophy provides </a:t>
            </a:r>
            <a:r>
              <a:rPr lang="en-US" b="1"/>
              <a:t>frameworks </a:t>
            </a:r>
            <a:r>
              <a:rPr lang="en-US"/>
              <a:t>for evaluating the ethical implications of AI, such as questions about fairness, accountability, transparency, and privacy.</a:t>
            </a:r>
          </a:p>
        </p:txBody>
      </p:sp>
      <p:pic>
        <p:nvPicPr>
          <p:cNvPr id="5" name="Picture 4" descr="A book cover with a group of people&#10;&#10;Description automatically generated">
            <a:extLst>
              <a:ext uri="{FF2B5EF4-FFF2-40B4-BE49-F238E27FC236}">
                <a16:creationId xmlns:a16="http://schemas.microsoft.com/office/drawing/2014/main" id="{1A2B77C0-BAC2-0662-F384-3ABC31A73955}"/>
              </a:ext>
            </a:extLst>
          </p:cNvPr>
          <p:cNvPicPr>
            <a:picLocks noChangeAspect="1"/>
          </p:cNvPicPr>
          <p:nvPr/>
        </p:nvPicPr>
        <p:blipFill>
          <a:blip r:embed="rId2"/>
          <a:stretch>
            <a:fillRect/>
          </a:stretch>
        </p:blipFill>
        <p:spPr>
          <a:xfrm>
            <a:off x="6951336" y="245969"/>
            <a:ext cx="1933781" cy="2852166"/>
          </a:xfrm>
          <a:prstGeom prst="rect">
            <a:avLst/>
          </a:prstGeom>
        </p:spPr>
      </p:pic>
      <p:sp>
        <p:nvSpPr>
          <p:cNvPr id="4" name="Rounded Rectangle 3">
            <a:extLst>
              <a:ext uri="{FF2B5EF4-FFF2-40B4-BE49-F238E27FC236}">
                <a16:creationId xmlns:a16="http://schemas.microsoft.com/office/drawing/2014/main" id="{0DC4E3D7-DEB5-BC1C-7C3E-8675875FF66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2623373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a:t>Whose Values?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Whose Values? Determined how and by who? </a:t>
            </a:r>
          </a:p>
          <a:p>
            <a:r>
              <a:rPr lang="en-US"/>
              <a:t>This is a fundamental problem of human society. </a:t>
            </a:r>
          </a:p>
          <a:p>
            <a:endParaRPr lang="en-US"/>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sp>
        <p:nvSpPr>
          <p:cNvPr id="5" name="Rounded Rectangle 4">
            <a:extLst>
              <a:ext uri="{FF2B5EF4-FFF2-40B4-BE49-F238E27FC236}">
                <a16:creationId xmlns:a16="http://schemas.microsoft.com/office/drawing/2014/main" id="{44EE2E1A-9880-A8C3-5C19-86B1A246D8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1625118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5046-95D0-E07B-3C48-403C06C52261}"/>
              </a:ext>
            </a:extLst>
          </p:cNvPr>
          <p:cNvSpPr>
            <a:spLocks noGrp="1"/>
          </p:cNvSpPr>
          <p:nvPr>
            <p:ph type="title"/>
          </p:nvPr>
        </p:nvSpPr>
        <p:spPr/>
        <p:txBody>
          <a:bodyPr/>
          <a:lstStyle/>
          <a:p>
            <a:r>
              <a:rPr lang="en-US"/>
              <a:t>Demographics of annotators </a:t>
            </a:r>
          </a:p>
        </p:txBody>
      </p:sp>
      <p:sp>
        <p:nvSpPr>
          <p:cNvPr id="3" name="Text Placeholder 2">
            <a:extLst>
              <a:ext uri="{FF2B5EF4-FFF2-40B4-BE49-F238E27FC236}">
                <a16:creationId xmlns:a16="http://schemas.microsoft.com/office/drawing/2014/main" id="{B1441627-A804-B4DC-A755-3D8DCA917665}"/>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E2F9C648-8BDB-E161-D48D-50C98C7FA147}"/>
              </a:ext>
            </a:extLst>
          </p:cNvPr>
          <p:cNvSpPr txBox="1"/>
          <p:nvPr/>
        </p:nvSpPr>
        <p:spPr>
          <a:xfrm>
            <a:off x="-446315" y="4826192"/>
            <a:ext cx="4572000" cy="261610"/>
          </a:xfrm>
          <a:prstGeom prst="rect">
            <a:avLst/>
          </a:prstGeom>
          <a:noFill/>
        </p:spPr>
        <p:txBody>
          <a:bodyPr wrap="square">
            <a:spAutoFit/>
          </a:bodyPr>
          <a:lstStyle/>
          <a:p>
            <a:pPr algn="ctr"/>
            <a:r>
              <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Whose Opinions Do Language Models Reflect?, 2023</a:t>
            </a:r>
            <a:endPar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43BB2743-C748-1997-4D42-D1F6FBD8E3DE}"/>
              </a:ext>
            </a:extLst>
          </p:cNvPr>
          <p:cNvPicPr>
            <a:picLocks noChangeAspect="1"/>
          </p:cNvPicPr>
          <p:nvPr/>
        </p:nvPicPr>
        <p:blipFill>
          <a:blip r:embed="rId3"/>
          <a:stretch>
            <a:fillRect/>
          </a:stretch>
        </p:blipFill>
        <p:spPr>
          <a:xfrm>
            <a:off x="4572000" y="878874"/>
            <a:ext cx="4319477" cy="4264626"/>
          </a:xfrm>
          <a:prstGeom prst="rect">
            <a:avLst/>
          </a:prstGeom>
        </p:spPr>
      </p:pic>
      <p:sp>
        <p:nvSpPr>
          <p:cNvPr id="4" name="Rounded Rectangle 3">
            <a:extLst>
              <a:ext uri="{FF2B5EF4-FFF2-40B4-BE49-F238E27FC236}">
                <a16:creationId xmlns:a16="http://schemas.microsoft.com/office/drawing/2014/main" id="{4EE864FE-DF80-0CA7-4D70-06CEF7DE5C3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59916257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63B0-B523-1E22-7515-4052CD8F1BA7}"/>
              </a:ext>
            </a:extLst>
          </p:cNvPr>
          <p:cNvSpPr>
            <a:spLocks noGrp="1"/>
          </p:cNvSpPr>
          <p:nvPr>
            <p:ph type="title"/>
          </p:nvPr>
        </p:nvSpPr>
        <p:spPr/>
        <p:txBody>
          <a:bodyPr/>
          <a:lstStyle/>
          <a:p>
            <a:r>
              <a:rPr lang="en-US"/>
              <a:t>Dimensions of Safety Alignment </a:t>
            </a:r>
          </a:p>
        </p:txBody>
      </p:sp>
      <p:sp>
        <p:nvSpPr>
          <p:cNvPr id="3" name="Text Placeholder 2">
            <a:extLst>
              <a:ext uri="{FF2B5EF4-FFF2-40B4-BE49-F238E27FC236}">
                <a16:creationId xmlns:a16="http://schemas.microsoft.com/office/drawing/2014/main" id="{DCA0E225-6AB3-AB3E-FBBE-DBA4896FA73F}"/>
              </a:ext>
            </a:extLst>
          </p:cNvPr>
          <p:cNvSpPr>
            <a:spLocks noGrp="1"/>
          </p:cNvSpPr>
          <p:nvPr>
            <p:ph type="body" sz="quarter" idx="16"/>
          </p:nvPr>
        </p:nvSpPr>
        <p:spPr/>
        <p:txBody>
          <a:bodyPr/>
          <a:lstStyle/>
          <a:p>
            <a:r>
              <a:rPr lang="en-US"/>
              <a:t>It’s common to collect annotations along different axes of safety. </a:t>
            </a:r>
          </a:p>
          <a:p>
            <a:endParaRPr lang="en-US"/>
          </a:p>
          <a:p>
            <a:endParaRPr lang="en-US"/>
          </a:p>
          <a:p>
            <a:endParaRPr lang="en-US"/>
          </a:p>
          <a:p>
            <a:endParaRPr lang="en-US"/>
          </a:p>
          <a:p>
            <a:endParaRPr lang="en-US"/>
          </a:p>
          <a:p>
            <a:endParaRPr lang="en-US"/>
          </a:p>
          <a:p>
            <a:r>
              <a:rPr lang="en-US"/>
              <a:t>And train RM that predicts whether or not a conversation followed </a:t>
            </a:r>
            <a:br>
              <a:rPr lang="en-US"/>
            </a:br>
            <a:r>
              <a:rPr lang="en-US"/>
              <a:t>a specified rule.</a:t>
            </a:r>
          </a:p>
        </p:txBody>
      </p:sp>
      <p:pic>
        <p:nvPicPr>
          <p:cNvPr id="4098" name="Picture 2">
            <a:extLst>
              <a:ext uri="{FF2B5EF4-FFF2-40B4-BE49-F238E27FC236}">
                <a16:creationId xmlns:a16="http://schemas.microsoft.com/office/drawing/2014/main" id="{5CE7F48A-B991-CCD1-98A5-8990B1D2F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742" y="1031885"/>
            <a:ext cx="1569053" cy="37216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C6FB5D-EBD5-4583-69BA-1A424E10621C}"/>
              </a:ext>
            </a:extLst>
          </p:cNvPr>
          <p:cNvSpPr txBox="1"/>
          <p:nvPr/>
        </p:nvSpPr>
        <p:spPr>
          <a:xfrm>
            <a:off x="1538243" y="4826988"/>
            <a:ext cx="5353940" cy="261610"/>
          </a:xfrm>
          <a:prstGeom prst="rect">
            <a:avLst/>
          </a:prstGeom>
          <a:noFill/>
        </p:spPr>
        <p:txBody>
          <a:bodyPr wrap="square">
            <a:spAutoFit/>
          </a:bodyPr>
          <a:lstStyle/>
          <a:p>
            <a:pPr algn="ctr"/>
            <a:r>
              <a:rPr lang="en-US" sz="1100">
                <a:hlinkClick r:id="rId3"/>
              </a:rPr>
              <a:t>Improving alignment of dialogue agents via targeted human judgements, 2022</a:t>
            </a:r>
            <a:endParaRPr lang="en-US" sz="1100"/>
          </a:p>
        </p:txBody>
      </p:sp>
      <p:pic>
        <p:nvPicPr>
          <p:cNvPr id="4100" name="Picture 4">
            <a:extLst>
              <a:ext uri="{FF2B5EF4-FFF2-40B4-BE49-F238E27FC236}">
                <a16:creationId xmlns:a16="http://schemas.microsoft.com/office/drawing/2014/main" id="{B6EE34B7-4C83-AD10-C876-4D4F76457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125" y="1801757"/>
            <a:ext cx="5737594" cy="15399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106D433A-E46E-8EC9-A206-9CBAD911E79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49752893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8B00B-4D36-132E-32C8-1F483435C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C8537-DC4E-07B3-D6CC-89FE2CF69241}"/>
              </a:ext>
            </a:extLst>
          </p:cNvPr>
          <p:cNvSpPr>
            <a:spLocks noGrp="1"/>
          </p:cNvSpPr>
          <p:nvPr>
            <p:ph type="title"/>
          </p:nvPr>
        </p:nvSpPr>
        <p:spPr/>
        <p:txBody>
          <a:bodyPr/>
          <a:lstStyle/>
          <a:p>
            <a:r>
              <a:rPr lang="en-US"/>
              <a:t>Dimensions of Safety Alignment </a:t>
            </a:r>
          </a:p>
        </p:txBody>
      </p:sp>
      <p:sp>
        <p:nvSpPr>
          <p:cNvPr id="3" name="Text Placeholder 2">
            <a:extLst>
              <a:ext uri="{FF2B5EF4-FFF2-40B4-BE49-F238E27FC236}">
                <a16:creationId xmlns:a16="http://schemas.microsoft.com/office/drawing/2014/main" id="{F0066D81-D065-41FB-665D-3D5FBB42A807}"/>
              </a:ext>
            </a:extLst>
          </p:cNvPr>
          <p:cNvSpPr>
            <a:spLocks noGrp="1"/>
          </p:cNvSpPr>
          <p:nvPr>
            <p:ph type="body" sz="quarter" idx="16"/>
          </p:nvPr>
        </p:nvSpPr>
        <p:spPr>
          <a:xfrm>
            <a:off x="533919" y="1211187"/>
            <a:ext cx="8085415" cy="3077573"/>
          </a:xfrm>
        </p:spPr>
        <p:txBody>
          <a:bodyPr/>
          <a:lstStyle/>
          <a:p>
            <a:r>
              <a:rPr lang="en-US"/>
              <a:t>Or perhaps use synthetic pipelines to apply this idea: </a:t>
            </a:r>
          </a:p>
        </p:txBody>
      </p:sp>
      <p:sp>
        <p:nvSpPr>
          <p:cNvPr id="5" name="TextBox 4">
            <a:extLst>
              <a:ext uri="{FF2B5EF4-FFF2-40B4-BE49-F238E27FC236}">
                <a16:creationId xmlns:a16="http://schemas.microsoft.com/office/drawing/2014/main" id="{28878756-521C-DD6F-62B4-6D6D10358E32}"/>
              </a:ext>
            </a:extLst>
          </p:cNvPr>
          <p:cNvSpPr txBox="1"/>
          <p:nvPr/>
        </p:nvSpPr>
        <p:spPr>
          <a:xfrm>
            <a:off x="1538243" y="4826988"/>
            <a:ext cx="5353940" cy="261610"/>
          </a:xfrm>
          <a:prstGeom prst="rect">
            <a:avLst/>
          </a:prstGeom>
          <a:noFill/>
        </p:spPr>
        <p:txBody>
          <a:bodyPr wrap="square">
            <a:spAutoFit/>
          </a:bodyPr>
          <a:lstStyle/>
          <a:p>
            <a:pPr algn="ctr"/>
            <a:r>
              <a:rPr lang="en-US" sz="1100">
                <a:hlinkClick r:id="rId2"/>
              </a:rPr>
              <a:t>Constitutional AI: Harmlessness from AI Feedback, 2022</a:t>
            </a:r>
            <a:endParaRPr lang="en-US" sz="1100"/>
          </a:p>
        </p:txBody>
      </p:sp>
      <p:pic>
        <p:nvPicPr>
          <p:cNvPr id="5122" name="Picture 2">
            <a:extLst>
              <a:ext uri="{FF2B5EF4-FFF2-40B4-BE49-F238E27FC236}">
                <a16:creationId xmlns:a16="http://schemas.microsoft.com/office/drawing/2014/main" id="{BA462FD5-FBE7-52EA-A2B8-713592CF0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30" y="1626834"/>
            <a:ext cx="5580879" cy="317451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88C37757-E112-0342-3247-EE4C3960CB6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579533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99B1-B581-B30E-80E6-BDFF0E503F37}"/>
              </a:ext>
            </a:extLst>
          </p:cNvPr>
          <p:cNvSpPr>
            <a:spLocks noGrp="1"/>
          </p:cNvSpPr>
          <p:nvPr>
            <p:ph type="title"/>
          </p:nvPr>
        </p:nvSpPr>
        <p:spPr/>
        <p:txBody>
          <a:bodyPr/>
          <a:lstStyle/>
          <a:p>
            <a:r>
              <a:rPr lang="en-US"/>
              <a:t>Refusal </a:t>
            </a:r>
          </a:p>
        </p:txBody>
      </p:sp>
      <p:sp>
        <p:nvSpPr>
          <p:cNvPr id="3" name="Text Placeholder 2">
            <a:extLst>
              <a:ext uri="{FF2B5EF4-FFF2-40B4-BE49-F238E27FC236}">
                <a16:creationId xmlns:a16="http://schemas.microsoft.com/office/drawing/2014/main" id="{EEB14616-F54F-6B64-925C-294FA7FAF3D8}"/>
              </a:ext>
            </a:extLst>
          </p:cNvPr>
          <p:cNvSpPr>
            <a:spLocks noGrp="1"/>
          </p:cNvSpPr>
          <p:nvPr>
            <p:ph type="body" sz="quarter" idx="16"/>
          </p:nvPr>
        </p:nvSpPr>
        <p:spPr/>
        <p:txBody>
          <a:bodyPr/>
          <a:lstStyle/>
          <a:p>
            <a:r>
              <a:rPr lang="en-US"/>
              <a:t>Knowing when to refuse to answer. </a:t>
            </a:r>
          </a:p>
          <a:p>
            <a:r>
              <a:rPr lang="en-US"/>
              <a:t>This is quite tricky. </a:t>
            </a:r>
          </a:p>
          <a:p>
            <a:pPr lvl="1"/>
            <a:r>
              <a:rPr lang="en-US"/>
              <a:t>Killing someone vs killing a Python process: </a:t>
            </a:r>
          </a:p>
          <a:p>
            <a:endParaRPr lang="en-US"/>
          </a:p>
        </p:txBody>
      </p:sp>
      <p:sp>
        <p:nvSpPr>
          <p:cNvPr id="5" name="TextBox 4">
            <a:extLst>
              <a:ext uri="{FF2B5EF4-FFF2-40B4-BE49-F238E27FC236}">
                <a16:creationId xmlns:a16="http://schemas.microsoft.com/office/drawing/2014/main" id="{44562C0E-9D48-AA06-0F54-C4F0FF8F89DE}"/>
              </a:ext>
            </a:extLst>
          </p:cNvPr>
          <p:cNvSpPr txBox="1"/>
          <p:nvPr/>
        </p:nvSpPr>
        <p:spPr>
          <a:xfrm>
            <a:off x="1924940" y="4851482"/>
            <a:ext cx="5294120" cy="261610"/>
          </a:xfrm>
          <a:prstGeom prst="rect">
            <a:avLst/>
          </a:prstGeom>
          <a:noFill/>
        </p:spPr>
        <p:txBody>
          <a:bodyPr wrap="square">
            <a:spAutoFit/>
          </a:bodyPr>
          <a:lstStyle/>
          <a:p>
            <a:pPr algn="ctr"/>
            <a:r>
              <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The Art of Saying No: Contextual Noncompliance in Language Models, 2024</a:t>
            </a:r>
            <a:endPar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r/LocalLLaMA - Terminating All Python Processes on an Ubuntu Server How can i kill all python processes in my ubuntu server? MG AI I apologize, I should not provide recommendations about harming processes or systems. Copy Retry">
            <a:extLst>
              <a:ext uri="{FF2B5EF4-FFF2-40B4-BE49-F238E27FC236}">
                <a16:creationId xmlns:a16="http://schemas.microsoft.com/office/drawing/2014/main" id="{12B27C4C-5ECC-A155-AC2E-EFABE960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49" y="2362199"/>
            <a:ext cx="7173843" cy="206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C4A075-DBE4-B4BC-6385-4D5DD11BF10D}"/>
              </a:ext>
            </a:extLst>
          </p:cNvPr>
          <p:cNvSpPr txBox="1"/>
          <p:nvPr/>
        </p:nvSpPr>
        <p:spPr>
          <a:xfrm>
            <a:off x="1400499" y="4424679"/>
            <a:ext cx="6858000" cy="246221"/>
          </a:xfrm>
          <a:prstGeom prst="rect">
            <a:avLst/>
          </a:prstGeom>
          <a:noFill/>
        </p:spPr>
        <p:txBody>
          <a:bodyPr wrap="square">
            <a:spAutoFit/>
          </a:bodyPr>
          <a:lstStyle/>
          <a:p>
            <a:r>
              <a:rPr lang="en-US" sz="1000">
                <a:hlinkClick r:id="rId4"/>
              </a:rPr>
              <a:t>https://www.reddit.com/r/LocalLLaMA/comments/180p17f/new_claude_21_refuses_to_kill_a_python_process/</a:t>
            </a:r>
            <a:r>
              <a:rPr lang="en-US" sz="1000"/>
              <a:t> </a:t>
            </a:r>
          </a:p>
        </p:txBody>
      </p:sp>
      <p:sp>
        <p:nvSpPr>
          <p:cNvPr id="8" name="Rounded Rectangle 7">
            <a:extLst>
              <a:ext uri="{FF2B5EF4-FFF2-40B4-BE49-F238E27FC236}">
                <a16:creationId xmlns:a16="http://schemas.microsoft.com/office/drawing/2014/main" id="{9893FBBD-17EA-0BC2-A76D-AB2B2A6E56C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032397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F1722-3934-72B6-825B-26229E57D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1ABC2-834A-9562-C86F-953712787A82}"/>
              </a:ext>
            </a:extLst>
          </p:cNvPr>
          <p:cNvSpPr>
            <a:spLocks noGrp="1"/>
          </p:cNvSpPr>
          <p:nvPr>
            <p:ph type="title"/>
          </p:nvPr>
        </p:nvSpPr>
        <p:spPr/>
        <p:txBody>
          <a:bodyPr/>
          <a:lstStyle/>
          <a:p>
            <a:r>
              <a:rPr lang="en-US"/>
              <a:t>Refusal </a:t>
            </a:r>
          </a:p>
        </p:txBody>
      </p:sp>
      <p:sp>
        <p:nvSpPr>
          <p:cNvPr id="5" name="TextBox 4">
            <a:extLst>
              <a:ext uri="{FF2B5EF4-FFF2-40B4-BE49-F238E27FC236}">
                <a16:creationId xmlns:a16="http://schemas.microsoft.com/office/drawing/2014/main" id="{ED3D9596-42A5-37D5-F5BB-1B55186DBDC0}"/>
              </a:ext>
            </a:extLst>
          </p:cNvPr>
          <p:cNvSpPr txBox="1"/>
          <p:nvPr/>
        </p:nvSpPr>
        <p:spPr>
          <a:xfrm>
            <a:off x="1924940" y="4851482"/>
            <a:ext cx="5294120" cy="261610"/>
          </a:xfrm>
          <a:prstGeom prst="rect">
            <a:avLst/>
          </a:prstGeom>
          <a:noFill/>
        </p:spPr>
        <p:txBody>
          <a:bodyPr wrap="square">
            <a:spAutoFit/>
          </a:bodyPr>
          <a:lstStyle/>
          <a:p>
            <a:pPr algn="ctr"/>
            <a:r>
              <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OR-Bench: An Over-Refusal Benchmark for Large Language Models, 2024</a:t>
            </a:r>
            <a:endPar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 Placeholder 5">
            <a:extLst>
              <a:ext uri="{FF2B5EF4-FFF2-40B4-BE49-F238E27FC236}">
                <a16:creationId xmlns:a16="http://schemas.microsoft.com/office/drawing/2014/main" id="{8971142A-3145-8B19-D9CC-B4422551AB91}"/>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6C5802D3-5FF0-CD22-9D49-D6959B06D423}"/>
              </a:ext>
            </a:extLst>
          </p:cNvPr>
          <p:cNvPicPr>
            <a:picLocks noChangeAspect="1"/>
          </p:cNvPicPr>
          <p:nvPr/>
        </p:nvPicPr>
        <p:blipFill>
          <a:blip r:embed="rId3"/>
          <a:stretch>
            <a:fillRect/>
          </a:stretch>
        </p:blipFill>
        <p:spPr>
          <a:xfrm>
            <a:off x="2785898" y="899479"/>
            <a:ext cx="5987987" cy="3760373"/>
          </a:xfrm>
          <a:prstGeom prst="rect">
            <a:avLst/>
          </a:prstGeom>
        </p:spPr>
      </p:pic>
      <p:sp>
        <p:nvSpPr>
          <p:cNvPr id="9" name="Rounded Rectangle 8">
            <a:extLst>
              <a:ext uri="{FF2B5EF4-FFF2-40B4-BE49-F238E27FC236}">
                <a16:creationId xmlns:a16="http://schemas.microsoft.com/office/drawing/2014/main" id="{E487CA4C-D267-9962-7E01-24861670EB2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93289014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818CD-8556-F130-A9FA-C577A75DA973}"/>
              </a:ext>
            </a:extLst>
          </p:cNvPr>
          <p:cNvSpPr>
            <a:spLocks noGrp="1"/>
          </p:cNvSpPr>
          <p:nvPr>
            <p:ph type="title"/>
          </p:nvPr>
        </p:nvSpPr>
        <p:spPr/>
        <p:txBody>
          <a:bodyPr/>
          <a:lstStyle/>
          <a:p>
            <a:r>
              <a:rPr lang="en-US" err="1"/>
              <a:t>RedTeaming</a:t>
            </a:r>
            <a:r>
              <a:rPr lang="en-US"/>
              <a:t> </a:t>
            </a:r>
          </a:p>
        </p:txBody>
      </p:sp>
      <p:sp>
        <p:nvSpPr>
          <p:cNvPr id="3" name="Text Placeholder 2">
            <a:extLst>
              <a:ext uri="{FF2B5EF4-FFF2-40B4-BE49-F238E27FC236}">
                <a16:creationId xmlns:a16="http://schemas.microsoft.com/office/drawing/2014/main" id="{5CE296DE-646D-8257-BEA0-2F7305CA863E}"/>
              </a:ext>
            </a:extLst>
          </p:cNvPr>
          <p:cNvSpPr>
            <a:spLocks noGrp="1"/>
          </p:cNvSpPr>
          <p:nvPr>
            <p:ph type="body" sz="quarter" idx="16"/>
          </p:nvPr>
        </p:nvSpPr>
        <p:spPr/>
        <p:txBody>
          <a:bodyPr/>
          <a:lstStyle/>
          <a:p>
            <a:r>
              <a:rPr lang="en-US" err="1"/>
              <a:t>RedTeaming</a:t>
            </a:r>
            <a:r>
              <a:rPr lang="en-US"/>
              <a:t> := “</a:t>
            </a:r>
            <a:r>
              <a:rPr lang="en-US" err="1"/>
              <a:t>Adversarially</a:t>
            </a:r>
            <a:r>
              <a:rPr lang="en-US"/>
              <a:t> probe a </a:t>
            </a:r>
            <a:br>
              <a:rPr lang="en-US"/>
            </a:br>
            <a:r>
              <a:rPr lang="en-US"/>
              <a:t>language model for harmful outputs”</a:t>
            </a:r>
          </a:p>
        </p:txBody>
      </p:sp>
      <p:sp>
        <p:nvSpPr>
          <p:cNvPr id="5" name="TextBox 4">
            <a:extLst>
              <a:ext uri="{FF2B5EF4-FFF2-40B4-BE49-F238E27FC236}">
                <a16:creationId xmlns:a16="http://schemas.microsoft.com/office/drawing/2014/main" id="{121C17FF-B2EA-D357-1E83-27D2435D2EB6}"/>
              </a:ext>
            </a:extLst>
          </p:cNvPr>
          <p:cNvSpPr txBox="1"/>
          <p:nvPr/>
        </p:nvSpPr>
        <p:spPr>
          <a:xfrm>
            <a:off x="2286000" y="4774771"/>
            <a:ext cx="4572000" cy="261610"/>
          </a:xfrm>
          <a:prstGeom prst="rect">
            <a:avLst/>
          </a:prstGeom>
          <a:noFill/>
        </p:spPr>
        <p:txBody>
          <a:bodyPr wrap="square">
            <a:spAutoFit/>
          </a:bodyPr>
          <a:lstStyle/>
          <a:p>
            <a:pPr algn="ctr"/>
            <a:r>
              <a:rPr lang="en-US" sz="1100">
                <a:hlinkClick r:id="rId3"/>
              </a:rPr>
              <a:t>Red Teaming Language Models with Language Models, 2022</a:t>
            </a:r>
            <a:endParaRPr lang="en-US" sz="1100"/>
          </a:p>
        </p:txBody>
      </p:sp>
      <p:pic>
        <p:nvPicPr>
          <p:cNvPr id="3074" name="Picture 2" descr="Red Teaming LLMs: The Ultimate Step-by-Step LLM Red Teaming Guide -  Confident AI">
            <a:extLst>
              <a:ext uri="{FF2B5EF4-FFF2-40B4-BE49-F238E27FC236}">
                <a16:creationId xmlns:a16="http://schemas.microsoft.com/office/drawing/2014/main" id="{5EDD1AA7-2847-6D43-D560-45EBDFC8F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076" y="238268"/>
            <a:ext cx="5047050" cy="4579233"/>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FAF3C89-B16C-DB8C-CB61-58D1B2513EF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744002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852A1-E81C-6765-E1A6-B47E69399AC2}"/>
              </a:ext>
            </a:extLst>
          </p:cNvPr>
          <p:cNvSpPr>
            <a:spLocks noGrp="1"/>
          </p:cNvSpPr>
          <p:nvPr>
            <p:ph type="title"/>
          </p:nvPr>
        </p:nvSpPr>
        <p:spPr/>
        <p:txBody>
          <a:bodyPr/>
          <a:lstStyle/>
          <a:p>
            <a:r>
              <a:rPr lang="en-US"/>
              <a:t>Why Reinforcement Learning? </a:t>
            </a:r>
          </a:p>
        </p:txBody>
      </p:sp>
      <p:sp>
        <p:nvSpPr>
          <p:cNvPr id="4" name="Text Placeholder 3">
            <a:extLst>
              <a:ext uri="{FF2B5EF4-FFF2-40B4-BE49-F238E27FC236}">
                <a16:creationId xmlns:a16="http://schemas.microsoft.com/office/drawing/2014/main" id="{F90C7333-D617-22B9-8CAF-381A197C6BCE}"/>
              </a:ext>
            </a:extLst>
          </p:cNvPr>
          <p:cNvSpPr>
            <a:spLocks noGrp="1"/>
          </p:cNvSpPr>
          <p:nvPr>
            <p:ph type="body" sz="quarter" idx="16"/>
          </p:nvPr>
        </p:nvSpPr>
        <p:spPr>
          <a:xfrm>
            <a:off x="571488" y="1338399"/>
            <a:ext cx="5371037" cy="3077573"/>
          </a:xfrm>
        </p:spPr>
        <p:txBody>
          <a:bodyPr/>
          <a:lstStyle/>
          <a:p>
            <a:r>
              <a:rPr lang="en-US" sz="1800"/>
              <a:t>Remember the limits of Instruction-tuning? </a:t>
            </a:r>
            <a:br>
              <a:rPr lang="en-US" sz="1800"/>
            </a:br>
            <a:endParaRPr lang="en-US" sz="1800"/>
          </a:p>
          <a:p>
            <a:pPr marL="685800" lvl="1" indent="-342900">
              <a:buFont typeface="+mj-lt"/>
              <a:buAutoNum type="arabicPeriod"/>
            </a:pPr>
            <a:r>
              <a:rPr lang="en-US" sz="1800"/>
              <a:t>Difficult to collect diverse labeled data </a:t>
            </a:r>
            <a:br>
              <a:rPr lang="en-US" sz="1800"/>
            </a:br>
            <a:endParaRPr lang="en-US" sz="1800"/>
          </a:p>
          <a:p>
            <a:pPr marL="685800" lvl="1" indent="-342900">
              <a:buFont typeface="+mj-lt"/>
              <a:buAutoNum type="arabicPeriod"/>
            </a:pPr>
            <a:r>
              <a:rPr lang="en-US" sz="1800"/>
              <a:t>Rote learning (token by token) — </a:t>
            </a:r>
          </a:p>
          <a:p>
            <a:pPr lvl="2"/>
            <a:r>
              <a:rPr lang="en-US" sz="1800"/>
              <a:t>limited creativity </a:t>
            </a:r>
            <a:br>
              <a:rPr lang="en-US" sz="1800"/>
            </a:br>
            <a:endParaRPr lang="en-US" sz="1800"/>
          </a:p>
          <a:p>
            <a:pPr marL="685800" lvl="1" indent="-342900">
              <a:buFont typeface="+mj-lt"/>
              <a:buAutoNum type="arabicPeriod"/>
            </a:pPr>
            <a:r>
              <a:rPr lang="en-US" sz="1800"/>
              <a:t>Agnostic to model’s knowledge — </a:t>
            </a:r>
          </a:p>
          <a:p>
            <a:pPr lvl="2"/>
            <a:r>
              <a:rPr lang="en-US" sz="1800"/>
              <a:t>may encourage hallucinations </a:t>
            </a:r>
          </a:p>
          <a:p>
            <a:pPr lvl="1"/>
            <a:endParaRPr lang="en-US" sz="1800"/>
          </a:p>
          <a:p>
            <a:endParaRPr lang="en-US" sz="1800"/>
          </a:p>
          <a:p>
            <a:pPr lvl="1"/>
            <a:endParaRPr lang="en-US" sz="1800"/>
          </a:p>
          <a:p>
            <a:endParaRPr lang="en-US" sz="1800" b="1"/>
          </a:p>
        </p:txBody>
      </p:sp>
      <p:sp>
        <p:nvSpPr>
          <p:cNvPr id="5" name="Rounded Rectangular Callout 4">
            <a:extLst>
              <a:ext uri="{FF2B5EF4-FFF2-40B4-BE49-F238E27FC236}">
                <a16:creationId xmlns:a16="http://schemas.microsoft.com/office/drawing/2014/main" id="{AAD3D126-4047-2B54-30E4-6DAAEE5F2671}"/>
              </a:ext>
            </a:extLst>
          </p:cNvPr>
          <p:cNvSpPr/>
          <p:nvPr/>
        </p:nvSpPr>
        <p:spPr>
          <a:xfrm>
            <a:off x="5236004" y="3897465"/>
            <a:ext cx="3800761" cy="892245"/>
          </a:xfrm>
          <a:prstGeom prst="wedgeRoundRectCallout">
            <a:avLst>
              <a:gd name="adj1" fmla="val -58163"/>
              <a:gd name="adj2" fmla="val -4323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The model itself should be involved in the alignment loop. </a:t>
            </a:r>
          </a:p>
        </p:txBody>
      </p:sp>
      <p:sp>
        <p:nvSpPr>
          <p:cNvPr id="6" name="Rounded Rectangular Callout 5">
            <a:extLst>
              <a:ext uri="{FF2B5EF4-FFF2-40B4-BE49-F238E27FC236}">
                <a16:creationId xmlns:a16="http://schemas.microsoft.com/office/drawing/2014/main" id="{03A08DEB-04B5-AAE3-597F-3DFA6C12CBD7}"/>
              </a:ext>
            </a:extLst>
          </p:cNvPr>
          <p:cNvSpPr/>
          <p:nvPr/>
        </p:nvSpPr>
        <p:spPr>
          <a:xfrm>
            <a:off x="5236004" y="2247199"/>
            <a:ext cx="3873163" cy="1363253"/>
          </a:xfrm>
          <a:prstGeom prst="wedgeRoundRectCallout">
            <a:avLst>
              <a:gd name="adj1" fmla="val -56522"/>
              <a:gd name="adj2" fmla="val 67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Limited/sparse feedback—usually considered a curse, but now a blessing. </a:t>
            </a:r>
            <a:br>
              <a:rPr lang="en-US" sz="1600">
                <a:solidFill>
                  <a:schemeClr val="tx1"/>
                </a:solidFill>
              </a:rPr>
            </a:br>
            <a:br>
              <a:rPr lang="en-US" sz="1600">
                <a:solidFill>
                  <a:schemeClr val="tx1"/>
                </a:solidFill>
              </a:rPr>
            </a:br>
            <a:r>
              <a:rPr lang="en-US" sz="1600">
                <a:solidFill>
                  <a:schemeClr val="tx1"/>
                </a:solidFill>
              </a:rPr>
              <a:t>“don't give a man fish rather teach him how to fish by himself”</a:t>
            </a:r>
          </a:p>
        </p:txBody>
      </p:sp>
    </p:spTree>
    <p:extLst>
      <p:ext uri="{BB962C8B-B14F-4D97-AF65-F5344CB8AC3E}">
        <p14:creationId xmlns:p14="http://schemas.microsoft.com/office/powerpoint/2010/main" val="3936800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7D84-2536-91FF-03C2-E27CE18B315C}"/>
              </a:ext>
            </a:extLst>
          </p:cNvPr>
          <p:cNvSpPr>
            <a:spLocks noGrp="1"/>
          </p:cNvSpPr>
          <p:nvPr>
            <p:ph type="title"/>
          </p:nvPr>
        </p:nvSpPr>
        <p:spPr/>
        <p:txBody>
          <a:bodyPr/>
          <a:lstStyle/>
          <a:p>
            <a:r>
              <a:rPr lang="en-US"/>
              <a:t>Aligning LLMs </a:t>
            </a:r>
          </a:p>
        </p:txBody>
      </p:sp>
      <p:sp>
        <p:nvSpPr>
          <p:cNvPr id="3" name="Text Placeholder 2">
            <a:extLst>
              <a:ext uri="{FF2B5EF4-FFF2-40B4-BE49-F238E27FC236}">
                <a16:creationId xmlns:a16="http://schemas.microsoft.com/office/drawing/2014/main" id="{01AAAD4E-AF7B-1A8F-2458-395A6EE75232}"/>
              </a:ext>
            </a:extLst>
          </p:cNvPr>
          <p:cNvSpPr>
            <a:spLocks noGrp="1"/>
          </p:cNvSpPr>
          <p:nvPr>
            <p:ph type="body" sz="quarter" idx="16"/>
          </p:nvPr>
        </p:nvSpPr>
        <p:spPr/>
        <p:txBody>
          <a:bodyPr/>
          <a:lstStyle/>
          <a:p>
            <a:r>
              <a:rPr lang="en-US"/>
              <a:t>RLHF is an essential, but complex and compute-intensive process to make expressive LLMs useful. </a:t>
            </a:r>
          </a:p>
          <a:p>
            <a:r>
              <a:rPr lang="en-US"/>
              <a:t>Data is the key to the process, and it requires careful curation and annotation</a:t>
            </a:r>
          </a:p>
          <a:p>
            <a:r>
              <a:rPr lang="en-US"/>
              <a:t>Many open problems, a lot of active research in this area</a:t>
            </a:r>
          </a:p>
        </p:txBody>
      </p:sp>
      <p:sp>
        <p:nvSpPr>
          <p:cNvPr id="4" name="Rounded Rectangle 3">
            <a:extLst>
              <a:ext uri="{FF2B5EF4-FFF2-40B4-BE49-F238E27FC236}">
                <a16:creationId xmlns:a16="http://schemas.microsoft.com/office/drawing/2014/main" id="{E5DB7CA6-6D22-5AA1-E245-FF3BEA1381F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9024044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D939-CA2C-73DB-8547-019D116C8A28}"/>
              </a:ext>
            </a:extLst>
          </p:cNvPr>
          <p:cNvSpPr>
            <a:spLocks noGrp="1"/>
          </p:cNvSpPr>
          <p:nvPr>
            <p:ph type="title"/>
          </p:nvPr>
        </p:nvSpPr>
        <p:spPr/>
        <p:txBody>
          <a:bodyPr/>
          <a:lstStyle/>
          <a:p>
            <a:r>
              <a:rPr lang="en-US"/>
              <a:t>Incorporate</a:t>
            </a:r>
          </a:p>
        </p:txBody>
      </p:sp>
      <p:sp>
        <p:nvSpPr>
          <p:cNvPr id="3" name="Text Placeholder 2">
            <a:extLst>
              <a:ext uri="{FF2B5EF4-FFF2-40B4-BE49-F238E27FC236}">
                <a16:creationId xmlns:a16="http://schemas.microsoft.com/office/drawing/2014/main" id="{AF20D7AD-CFB0-4E00-C96F-01AB2D6F6107}"/>
              </a:ext>
            </a:extLst>
          </p:cNvPr>
          <p:cNvSpPr>
            <a:spLocks noGrp="1"/>
          </p:cNvSpPr>
          <p:nvPr>
            <p:ph type="body" sz="quarter" idx="16"/>
          </p:nvPr>
        </p:nvSpPr>
        <p:spPr/>
        <p:txBody>
          <a:bodyPr/>
          <a:lstStyle/>
          <a:p>
            <a:r>
              <a:rPr lang="en-US">
                <a:hlinkClick r:id="rId2"/>
              </a:rPr>
              <a:t>https://stanford-cs336.github.io/spring2024/</a:t>
            </a:r>
            <a:r>
              <a:rPr lang="en-US"/>
              <a:t> </a:t>
            </a:r>
          </a:p>
          <a:p>
            <a:r>
              <a:rPr lang="en-US">
                <a:hlinkClick r:id="rId3"/>
              </a:rPr>
              <a:t>https://lm-class.org/lectures/14%20-%20aligning%20llms.pdf</a:t>
            </a:r>
            <a:r>
              <a:rPr lang="en-US"/>
              <a:t> </a:t>
            </a:r>
          </a:p>
          <a:p>
            <a:r>
              <a:rPr lang="en-US" b="0" i="0" u="sng">
                <a:effectLst/>
                <a:latin typeface="Slack-Lato"/>
                <a:hlinkClick r:id="rId4"/>
              </a:rPr>
              <a:t>https://docs.google.com/presentation/d/1ASX_9nv1Tn64bpkjt_y8X0txrl6UEAr52lB4rKAd-Ok/edit#slide=id.g328e3a96033_0_22</a:t>
            </a:r>
            <a:endParaRPr lang="en-US" b="0" i="0" u="sng">
              <a:effectLst/>
              <a:latin typeface="Slack-Lato"/>
            </a:endParaRPr>
          </a:p>
          <a:p>
            <a:r>
              <a:rPr lang="en-US" b="0" i="0" u="sng">
                <a:effectLst/>
                <a:latin typeface="Slack-Lato"/>
                <a:hlinkClick r:id="rId5"/>
              </a:rPr>
              <a:t>https://docs.google.com/presentation/d/1GJpLrwoWULyVHg8zfja7_Ka25VzGIFB2Q-dcJzTgbMs/edit#slide=id.g281478a499e_0_465</a:t>
            </a:r>
            <a:r>
              <a:rPr lang="en-US" u="sng">
                <a:latin typeface="Slack-Lato"/>
              </a:rPr>
              <a:t> </a:t>
            </a:r>
          </a:p>
          <a:p>
            <a:r>
              <a:rPr lang="en-US"/>
              <a:t>Incorporate: </a:t>
            </a:r>
            <a:r>
              <a:rPr lang="en-US">
                <a:hlinkClick r:id="rId6"/>
              </a:rPr>
              <a:t>https://rlhfbook.com/</a:t>
            </a:r>
            <a:r>
              <a:rPr lang="en-US"/>
              <a:t> </a:t>
            </a:r>
          </a:p>
          <a:p>
            <a:endParaRPr lang="en-US" u="sng">
              <a:latin typeface="Slack-Lato"/>
            </a:endParaRPr>
          </a:p>
          <a:p>
            <a:r>
              <a:rPr lang="en-US" u="sng">
                <a:latin typeface="Slack-Lato"/>
              </a:rPr>
              <a:t>I also need to revise the alignment slides so that it’s similar to the transformer slides. </a:t>
            </a:r>
          </a:p>
          <a:p>
            <a:pPr lvl="1"/>
            <a:r>
              <a:rPr lang="en-US"/>
              <a:t>Basically saying what are the different flavors of alignment: </a:t>
            </a:r>
          </a:p>
          <a:p>
            <a:pPr lvl="2"/>
            <a:r>
              <a:rPr lang="en-US"/>
              <a:t>Data: synthetic, natural, etc. </a:t>
            </a:r>
          </a:p>
          <a:p>
            <a:pPr lvl="2"/>
            <a:r>
              <a:rPr lang="en-US"/>
              <a:t>Algorithm: DPO, RLHF, etc. </a:t>
            </a:r>
          </a:p>
          <a:p>
            <a:pPr lvl="2"/>
            <a:r>
              <a:rPr lang="en-US"/>
              <a:t>… </a:t>
            </a:r>
          </a:p>
          <a:p>
            <a:pPr lvl="2"/>
            <a:endParaRPr lang="en-US"/>
          </a:p>
        </p:txBody>
      </p:sp>
      <p:sp>
        <p:nvSpPr>
          <p:cNvPr id="4" name="Rounded Rectangle 3">
            <a:extLst>
              <a:ext uri="{FF2B5EF4-FFF2-40B4-BE49-F238E27FC236}">
                <a16:creationId xmlns:a16="http://schemas.microsoft.com/office/drawing/2014/main" id="{DE5EAE47-FC41-2233-C76A-D2B879A6311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9227349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AF3D-1DF7-3453-142D-1AC4787CAF32}"/>
              </a:ext>
            </a:extLst>
          </p:cNvPr>
          <p:cNvSpPr>
            <a:spLocks noGrp="1"/>
          </p:cNvSpPr>
          <p:nvPr>
            <p:ph type="title"/>
          </p:nvPr>
        </p:nvSpPr>
        <p:spPr/>
        <p:txBody>
          <a:bodyPr/>
          <a:lstStyle/>
          <a:p>
            <a:r>
              <a:rPr lang="en-US"/>
              <a:t>Incorporate: </a:t>
            </a:r>
            <a:r>
              <a:rPr lang="en-US" err="1"/>
              <a:t>DeepSeek</a:t>
            </a:r>
            <a:r>
              <a:rPr lang="en-US"/>
              <a:t> recipe</a:t>
            </a:r>
          </a:p>
        </p:txBody>
      </p:sp>
      <p:sp>
        <p:nvSpPr>
          <p:cNvPr id="3" name="Text Placeholder 2">
            <a:extLst>
              <a:ext uri="{FF2B5EF4-FFF2-40B4-BE49-F238E27FC236}">
                <a16:creationId xmlns:a16="http://schemas.microsoft.com/office/drawing/2014/main" id="{601854BF-18C2-3D18-4C58-69CFAADCE636}"/>
              </a:ext>
            </a:extLst>
          </p:cNvPr>
          <p:cNvSpPr>
            <a:spLocks noGrp="1"/>
          </p:cNvSpPr>
          <p:nvPr>
            <p:ph type="body" sz="quarter" idx="16"/>
          </p:nvPr>
        </p:nvSpPr>
        <p:spPr/>
        <p:txBody>
          <a:bodyPr/>
          <a:lstStyle/>
          <a:p>
            <a:pPr marL="45720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The </a:t>
            </a:r>
            <a:r>
              <a:rPr lang="en-US" sz="1200" b="0" i="0" u="none" strike="noStrike" err="1">
                <a:solidFill>
                  <a:srgbClr val="363737"/>
                </a:solidFill>
                <a:effectLst/>
                <a:latin typeface="Arial" panose="020B0604020202020204" pitchFamily="34" charset="0"/>
              </a:rPr>
              <a:t>DeepSeek</a:t>
            </a:r>
            <a:r>
              <a:rPr lang="en-US" sz="1200" b="0" i="0" u="none" strike="noStrike">
                <a:solidFill>
                  <a:srgbClr val="363737"/>
                </a:solidFill>
                <a:effectLst/>
                <a:latin typeface="Arial" panose="020B0604020202020204" pitchFamily="34" charset="0"/>
              </a:rPr>
              <a:t> R1 training recipe for reasoning</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The training of R1 comes in 4 stages:</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“Cold-start” of supervised finetuning on synthetic reasoning data from the R1-Zero model.²</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Large-scale reinforcement learning training on reasoning problems “until convergence.”</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Rejection sampling on 3/4 reasoning problems and 1/4 general queries to start the transition to a general-purpose model.</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Reinforcement learning training mixing reasoning problems (verifiable rewards) with general preference tuning reward models to polish the model.</a:t>
            </a:r>
          </a:p>
          <a:p>
            <a:endParaRPr lang="en-US"/>
          </a:p>
        </p:txBody>
      </p:sp>
      <p:sp>
        <p:nvSpPr>
          <p:cNvPr id="4" name="Rounded Rectangle 3">
            <a:extLst>
              <a:ext uri="{FF2B5EF4-FFF2-40B4-BE49-F238E27FC236}">
                <a16:creationId xmlns:a16="http://schemas.microsoft.com/office/drawing/2014/main" id="{60A6D32D-9046-A6A0-BE99-982A2B1A934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0853420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37F93D-218E-1E9C-CA88-7464A6A82C7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3095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D880-4B4C-CD5D-FA2E-E1B5D8B39B88}"/>
              </a:ext>
            </a:extLst>
          </p:cNvPr>
          <p:cNvSpPr>
            <a:spLocks noGrp="1"/>
          </p:cNvSpPr>
          <p:nvPr>
            <p:ph type="title"/>
          </p:nvPr>
        </p:nvSpPr>
        <p:spPr/>
        <p:txBody>
          <a:bodyPr/>
          <a:lstStyle/>
          <a:p>
            <a:r>
              <a:rPr lang="en-US"/>
              <a:t>Things Pre-trained Models Can Do</a:t>
            </a:r>
          </a:p>
        </p:txBody>
      </p:sp>
      <p:sp>
        <p:nvSpPr>
          <p:cNvPr id="3" name="Text Placeholder 2">
            <a:extLst>
              <a:ext uri="{FF2B5EF4-FFF2-40B4-BE49-F238E27FC236}">
                <a16:creationId xmlns:a16="http://schemas.microsoft.com/office/drawing/2014/main" id="{6581D329-32B4-C162-94C4-5D19E320D2AE}"/>
              </a:ext>
            </a:extLst>
          </p:cNvPr>
          <p:cNvSpPr>
            <a:spLocks noGrp="1"/>
          </p:cNvSpPr>
          <p:nvPr>
            <p:ph type="body" sz="quarter" idx="16"/>
          </p:nvPr>
        </p:nvSpPr>
        <p:spPr>
          <a:xfrm>
            <a:off x="137564" y="1390650"/>
            <a:ext cx="8925515" cy="3077573"/>
          </a:xfrm>
        </p:spPr>
        <p:txBody>
          <a:bodyPr/>
          <a:lstStyle/>
          <a:p>
            <a:r>
              <a:rPr lang="en-US" sz="1600"/>
              <a:t>Johns Hopkins University</a:t>
            </a:r>
            <a:r>
              <a:rPr lang="en-US" sz="1600" spc="-15"/>
              <a:t> </a:t>
            </a:r>
            <a:r>
              <a:rPr lang="en-US" sz="1600"/>
              <a:t>is in _______</a:t>
            </a:r>
            <a:r>
              <a:rPr lang="en-US" sz="1600" spc="-4"/>
              <a:t>.</a:t>
            </a:r>
            <a:r>
              <a:rPr lang="en-US" sz="1600" spc="-34"/>
              <a:t> </a:t>
            </a:r>
            <a:r>
              <a:rPr lang="en-US" sz="1600">
                <a:solidFill>
                  <a:srgbClr val="C00000"/>
                </a:solidFill>
              </a:rPr>
              <a:t>[Trivia]</a:t>
            </a:r>
          </a:p>
          <a:p>
            <a:r>
              <a:rPr lang="en-US" sz="1600"/>
              <a:t>I put _______ fork</a:t>
            </a:r>
            <a:r>
              <a:rPr lang="en-US" sz="1600" spc="-23"/>
              <a:t> </a:t>
            </a:r>
            <a:r>
              <a:rPr lang="en-US" sz="1600"/>
              <a:t>down</a:t>
            </a:r>
            <a:r>
              <a:rPr lang="en-US" sz="1600" spc="-4"/>
              <a:t> on</a:t>
            </a:r>
            <a:r>
              <a:rPr lang="en-US" sz="1600" spc="-11"/>
              <a:t> </a:t>
            </a:r>
            <a:r>
              <a:rPr lang="en-US" sz="1600"/>
              <a:t>the table.</a:t>
            </a:r>
            <a:r>
              <a:rPr lang="en-US" sz="1600" spc="15"/>
              <a:t> </a:t>
            </a:r>
            <a:r>
              <a:rPr lang="en-US" sz="1600">
                <a:solidFill>
                  <a:srgbClr val="C00000"/>
                </a:solidFill>
              </a:rPr>
              <a:t>[syntax]</a:t>
            </a:r>
          </a:p>
          <a:p>
            <a:r>
              <a:rPr lang="en-US" sz="1600"/>
              <a:t>The</a:t>
            </a:r>
            <a:r>
              <a:rPr lang="en-US" sz="1600" spc="4"/>
              <a:t> </a:t>
            </a:r>
            <a:r>
              <a:rPr lang="en-US" sz="1600"/>
              <a:t>woman</a:t>
            </a:r>
            <a:r>
              <a:rPr lang="en-US" sz="1600" spc="11"/>
              <a:t> </a:t>
            </a:r>
            <a:r>
              <a:rPr lang="en-US" sz="1600" spc="-4"/>
              <a:t>walked</a:t>
            </a:r>
            <a:r>
              <a:rPr lang="en-US" sz="1600" spc="8"/>
              <a:t> </a:t>
            </a:r>
            <a:r>
              <a:rPr lang="en-US" sz="1600"/>
              <a:t>across</a:t>
            </a:r>
            <a:r>
              <a:rPr lang="en-US" sz="1600" spc="8"/>
              <a:t> </a:t>
            </a:r>
            <a:r>
              <a:rPr lang="en-US" sz="1600"/>
              <a:t>the</a:t>
            </a:r>
            <a:r>
              <a:rPr lang="en-US" sz="1600" spc="8"/>
              <a:t> </a:t>
            </a:r>
            <a:r>
              <a:rPr lang="en-US" sz="1600" spc="-4"/>
              <a:t>street,</a:t>
            </a:r>
            <a:r>
              <a:rPr lang="en-US" sz="1600" spc="8"/>
              <a:t> </a:t>
            </a:r>
            <a:r>
              <a:rPr lang="en-US" sz="1600"/>
              <a:t>checking</a:t>
            </a:r>
            <a:r>
              <a:rPr lang="en-US" sz="1600" spc="11"/>
              <a:t> </a:t>
            </a:r>
            <a:r>
              <a:rPr lang="en-US" sz="1600"/>
              <a:t>for</a:t>
            </a:r>
            <a:r>
              <a:rPr lang="en-US" sz="1600" spc="-15"/>
              <a:t> </a:t>
            </a:r>
            <a:r>
              <a:rPr lang="en-US" sz="1600"/>
              <a:t>traffic</a:t>
            </a:r>
            <a:r>
              <a:rPr lang="en-US" sz="1600" spc="4"/>
              <a:t> </a:t>
            </a:r>
            <a:r>
              <a:rPr lang="en-US" sz="1600"/>
              <a:t>over _______ shoulder.</a:t>
            </a:r>
            <a:r>
              <a:rPr lang="en-US" sz="1600" spc="-15"/>
              <a:t> </a:t>
            </a:r>
            <a:r>
              <a:rPr lang="en-US" sz="1600">
                <a:solidFill>
                  <a:srgbClr val="C00000"/>
                </a:solidFill>
              </a:rPr>
              <a:t>[coreference]</a:t>
            </a:r>
          </a:p>
          <a:p>
            <a:r>
              <a:rPr lang="en-US" sz="1600"/>
              <a:t>I</a:t>
            </a:r>
            <a:r>
              <a:rPr lang="en-US" sz="1600" spc="4"/>
              <a:t> </a:t>
            </a:r>
            <a:r>
              <a:rPr lang="en-US" sz="1600"/>
              <a:t>went</a:t>
            </a:r>
            <a:r>
              <a:rPr lang="en-US" sz="1600" spc="8"/>
              <a:t> </a:t>
            </a:r>
            <a:r>
              <a:rPr lang="en-US" sz="1600"/>
              <a:t>to</a:t>
            </a:r>
            <a:r>
              <a:rPr lang="en-US" sz="1600" spc="4"/>
              <a:t> </a:t>
            </a:r>
            <a:r>
              <a:rPr lang="en-US" sz="1600"/>
              <a:t>the</a:t>
            </a:r>
            <a:r>
              <a:rPr lang="en-US" sz="1600" spc="8"/>
              <a:t> </a:t>
            </a:r>
            <a:r>
              <a:rPr lang="en-US" sz="1600"/>
              <a:t>ocean</a:t>
            </a:r>
            <a:r>
              <a:rPr lang="en-US" sz="1600" spc="8"/>
              <a:t> </a:t>
            </a:r>
            <a:r>
              <a:rPr lang="en-US" sz="1600" spc="-4"/>
              <a:t>to</a:t>
            </a:r>
            <a:r>
              <a:rPr lang="en-US" sz="1600"/>
              <a:t> see</a:t>
            </a:r>
            <a:r>
              <a:rPr lang="en-US" sz="1600" spc="4"/>
              <a:t> </a:t>
            </a:r>
            <a:r>
              <a:rPr lang="en-US" sz="1600"/>
              <a:t>the</a:t>
            </a:r>
            <a:r>
              <a:rPr lang="en-US" sz="1600" spc="8"/>
              <a:t> </a:t>
            </a:r>
            <a:r>
              <a:rPr lang="en-US" sz="1600" spc="-4"/>
              <a:t>fish,</a:t>
            </a:r>
            <a:r>
              <a:rPr lang="en-US" sz="1600" spc="4"/>
              <a:t> </a:t>
            </a:r>
            <a:r>
              <a:rPr lang="en-US" sz="1600"/>
              <a:t>turtles,</a:t>
            </a:r>
            <a:r>
              <a:rPr lang="en-US" sz="1600" spc="8"/>
              <a:t> </a:t>
            </a:r>
            <a:r>
              <a:rPr lang="en-US" sz="1600"/>
              <a:t>seals,</a:t>
            </a:r>
            <a:r>
              <a:rPr lang="en-US" sz="1600" spc="8"/>
              <a:t> </a:t>
            </a:r>
            <a:r>
              <a:rPr lang="en-US" sz="1600" spc="-4"/>
              <a:t>and </a:t>
            </a:r>
            <a:r>
              <a:rPr lang="en-US" sz="1600"/>
              <a:t>_______.  </a:t>
            </a:r>
            <a:r>
              <a:rPr lang="en-US" sz="1600">
                <a:solidFill>
                  <a:srgbClr val="C00000"/>
                </a:solidFill>
              </a:rPr>
              <a:t>[lexical</a:t>
            </a:r>
            <a:r>
              <a:rPr lang="en-US" sz="1600" spc="-38">
                <a:solidFill>
                  <a:srgbClr val="C00000"/>
                </a:solidFill>
              </a:rPr>
              <a:t> </a:t>
            </a:r>
            <a:r>
              <a:rPr lang="en-US" sz="1600" spc="-4">
                <a:solidFill>
                  <a:srgbClr val="C00000"/>
                </a:solidFill>
              </a:rPr>
              <a:t>semantics/topic]</a:t>
            </a:r>
          </a:p>
          <a:p>
            <a:r>
              <a:rPr lang="en-US" sz="1600"/>
              <a:t>What I</a:t>
            </a:r>
            <a:r>
              <a:rPr lang="en-US" sz="1600" spc="4"/>
              <a:t> </a:t>
            </a:r>
            <a:r>
              <a:rPr lang="en-US" sz="1600"/>
              <a:t>got</a:t>
            </a:r>
            <a:r>
              <a:rPr lang="en-US" sz="1600" spc="-4"/>
              <a:t> </a:t>
            </a:r>
            <a:r>
              <a:rPr lang="en-US" sz="1600"/>
              <a:t>from</a:t>
            </a:r>
            <a:r>
              <a:rPr lang="en-US" sz="1600" spc="-11"/>
              <a:t> </a:t>
            </a:r>
            <a:r>
              <a:rPr lang="en-US" sz="1600"/>
              <a:t>the</a:t>
            </a:r>
            <a:r>
              <a:rPr lang="en-US" sz="1600" spc="4"/>
              <a:t> </a:t>
            </a:r>
            <a:r>
              <a:rPr lang="en-US" sz="1600"/>
              <a:t>two</a:t>
            </a:r>
            <a:r>
              <a:rPr lang="en-US" sz="1600" spc="8"/>
              <a:t> </a:t>
            </a:r>
            <a:r>
              <a:rPr lang="en-US" sz="1600" spc="-4"/>
              <a:t>hours</a:t>
            </a:r>
            <a:r>
              <a:rPr lang="en-US" sz="1600" spc="-8"/>
              <a:t> </a:t>
            </a:r>
            <a:r>
              <a:rPr lang="en-US" sz="1600" spc="-4"/>
              <a:t>watching</a:t>
            </a:r>
            <a:r>
              <a:rPr lang="en-US" sz="1600" spc="11"/>
              <a:t> </a:t>
            </a:r>
            <a:r>
              <a:rPr lang="en-US" sz="1600"/>
              <a:t>it</a:t>
            </a:r>
            <a:r>
              <a:rPr lang="en-US" sz="1600" spc="11"/>
              <a:t> </a:t>
            </a:r>
            <a:r>
              <a:rPr lang="en-US" sz="1600"/>
              <a:t>was</a:t>
            </a:r>
            <a:r>
              <a:rPr lang="en-US" sz="1600" spc="8"/>
              <a:t> </a:t>
            </a:r>
            <a:r>
              <a:rPr lang="en-US" sz="1600"/>
              <a:t>popcorn</a:t>
            </a:r>
            <a:r>
              <a:rPr lang="en-US" sz="1600" spc="-4"/>
              <a:t>. The</a:t>
            </a:r>
            <a:r>
              <a:rPr lang="en-US" sz="1600" spc="8"/>
              <a:t> </a:t>
            </a:r>
            <a:r>
              <a:rPr lang="en-US" sz="1600"/>
              <a:t>movie</a:t>
            </a:r>
            <a:r>
              <a:rPr lang="en-US" sz="1600" spc="-8"/>
              <a:t> </a:t>
            </a:r>
            <a:r>
              <a:rPr lang="en-US" sz="1600"/>
              <a:t>was _______.</a:t>
            </a:r>
            <a:r>
              <a:rPr lang="en-US" sz="1600" spc="-15"/>
              <a:t> </a:t>
            </a:r>
            <a:r>
              <a:rPr lang="en-US" sz="1600">
                <a:solidFill>
                  <a:srgbClr val="C00000"/>
                </a:solidFill>
              </a:rPr>
              <a:t>[sentiment]</a:t>
            </a:r>
            <a:endParaRPr lang="en-US" sz="1600">
              <a:solidFill>
                <a:srgbClr val="175E53"/>
              </a:solidFill>
            </a:endParaRPr>
          </a:p>
          <a:p>
            <a:r>
              <a:rPr lang="en-US" sz="1600" spc="-4"/>
              <a:t>Thinking </a:t>
            </a:r>
            <a:r>
              <a:rPr lang="en-US" sz="1600"/>
              <a:t>about</a:t>
            </a:r>
            <a:r>
              <a:rPr lang="en-US" sz="1600" spc="4"/>
              <a:t> </a:t>
            </a:r>
            <a:r>
              <a:rPr lang="en-US" sz="1600"/>
              <a:t>the</a:t>
            </a:r>
            <a:r>
              <a:rPr lang="en-US" sz="1600" spc="4"/>
              <a:t> </a:t>
            </a:r>
            <a:r>
              <a:rPr lang="en-US" sz="1600"/>
              <a:t>sequence</a:t>
            </a:r>
            <a:r>
              <a:rPr lang="en-US" sz="1600" spc="15"/>
              <a:t> </a:t>
            </a:r>
            <a:r>
              <a:rPr lang="en-US" sz="1600"/>
              <a:t>1, 1,</a:t>
            </a:r>
            <a:r>
              <a:rPr lang="en-US" sz="1600" spc="4"/>
              <a:t> </a:t>
            </a:r>
            <a:r>
              <a:rPr lang="en-US" sz="1600"/>
              <a:t>2,</a:t>
            </a:r>
            <a:r>
              <a:rPr lang="en-US" sz="1600" spc="-4"/>
              <a:t> </a:t>
            </a:r>
            <a:r>
              <a:rPr lang="en-US" sz="1600"/>
              <a:t>3,</a:t>
            </a:r>
            <a:r>
              <a:rPr lang="en-US" sz="1600" spc="8"/>
              <a:t> </a:t>
            </a:r>
            <a:r>
              <a:rPr lang="en-US" sz="1600"/>
              <a:t>5,</a:t>
            </a:r>
            <a:r>
              <a:rPr lang="en-US" sz="1600" spc="-4"/>
              <a:t> </a:t>
            </a:r>
            <a:r>
              <a:rPr lang="en-US" sz="1600"/>
              <a:t>8,</a:t>
            </a:r>
            <a:r>
              <a:rPr lang="en-US" sz="1600" spc="4"/>
              <a:t> </a:t>
            </a:r>
            <a:r>
              <a:rPr lang="en-US" sz="1600" spc="-4"/>
              <a:t>13,</a:t>
            </a:r>
            <a:r>
              <a:rPr lang="en-US" sz="1600" spc="8"/>
              <a:t> </a:t>
            </a:r>
            <a:r>
              <a:rPr lang="en-US" sz="1600" spc="-4"/>
              <a:t>21, </a:t>
            </a:r>
            <a:r>
              <a:rPr lang="en-US" sz="1600"/>
              <a:t>___ </a:t>
            </a:r>
            <a:r>
              <a:rPr lang="en-US" sz="1600">
                <a:solidFill>
                  <a:srgbClr val="C00000"/>
                </a:solidFill>
              </a:rPr>
              <a:t>[</a:t>
            </a:r>
            <a:r>
              <a:rPr lang="en-US" sz="1600" spc="-4">
                <a:solidFill>
                  <a:srgbClr val="C00000"/>
                </a:solidFill>
              </a:rPr>
              <a:t>basic </a:t>
            </a:r>
            <a:r>
              <a:rPr lang="en-US" sz="1600">
                <a:solidFill>
                  <a:srgbClr val="C00000"/>
                </a:solidFill>
              </a:rPr>
              <a:t>arithmetic]</a:t>
            </a:r>
          </a:p>
          <a:p>
            <a:endParaRPr lang="en-US"/>
          </a:p>
          <a:p>
            <a:pPr marL="0" indent="0">
              <a:buNone/>
            </a:pPr>
            <a:r>
              <a:rPr lang="en-US"/>
              <a:t>Most pre-trained models (e.g., BERT or GPT2) can solve these. </a:t>
            </a:r>
          </a:p>
        </p:txBody>
      </p:sp>
    </p:spTree>
    <p:extLst>
      <p:ext uri="{BB962C8B-B14F-4D97-AF65-F5344CB8AC3E}">
        <p14:creationId xmlns:p14="http://schemas.microsoft.com/office/powerpoint/2010/main" val="269022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a:bodyPr>
          <a:lstStyle/>
          <a:p>
            <a:r>
              <a:rPr lang="en-US"/>
              <a:t>Reinforcement Learning: Intuition</a:t>
            </a:r>
          </a:p>
        </p:txBody>
      </p:sp>
      <p:sp>
        <p:nvSpPr>
          <p:cNvPr id="7" name="Text Placeholder 6">
            <a:extLst>
              <a:ext uri="{FF2B5EF4-FFF2-40B4-BE49-F238E27FC236}">
                <a16:creationId xmlns:a16="http://schemas.microsoft.com/office/drawing/2014/main" id="{C90CB571-8ADB-0F1F-39E8-3407779CDED4}"/>
              </a:ext>
            </a:extLst>
          </p:cNvPr>
          <p:cNvSpPr>
            <a:spLocks noGrp="1"/>
          </p:cNvSpPr>
          <p:nvPr>
            <p:ph type="body" sz="quarter" idx="16"/>
          </p:nvPr>
        </p:nvSpPr>
        <p:spPr/>
        <p:txBody>
          <a:bodyPr/>
          <a:lstStyle/>
          <a:p>
            <a:endParaRPr lang="en-US"/>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a:latin typeface="Corbel" panose="020B0503020204020204" pitchFamily="34" charset="0"/>
              </a:rPr>
              <a:t>[</a:t>
            </a:r>
            <a:r>
              <a:rPr lang="en-US" sz="1000">
                <a:latin typeface="Corbel" panose="020B0503020204020204" pitchFamily="34" charset="0"/>
                <a:hlinkClick r:id="rId3"/>
              </a:rPr>
              <a:t>figure credit</a:t>
            </a:r>
            <a:r>
              <a:rPr lang="en-US" sz="100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3" y="1128411"/>
            <a:ext cx="4756955" cy="459757"/>
          </a:xfrm>
          <a:prstGeom prst="wedgeRoundRectCallout">
            <a:avLst>
              <a:gd name="adj1" fmla="val 25820"/>
              <a:gd name="adj2" fmla="val 7266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rgbClr val="C00000"/>
                </a:solidFill>
                <a:latin typeface="Tahoma" panose="020B0604030504040204" pitchFamily="34" charset="0"/>
                <a:ea typeface="Tahoma" panose="020B0604030504040204" pitchFamily="34" charset="0"/>
                <a:cs typeface="Tahoma" panose="020B0604030504040204" pitchFamily="34" charset="0"/>
              </a:rPr>
              <a:t>Action</a:t>
            </a:r>
            <a:r>
              <a:rPr lang="en-US" sz="1800">
                <a:solidFill>
                  <a:schemeClr val="tx1"/>
                </a:solidFill>
                <a:latin typeface="Tahoma" panose="020B0604030504040204" pitchFamily="34" charset="0"/>
                <a:ea typeface="Tahoma" panose="020B0604030504040204" pitchFamily="34" charset="0"/>
                <a:cs typeface="Tahoma" panose="020B0604030504040204" pitchFamily="34" charset="0"/>
              </a:rPr>
              <a:t> here: generating responses/token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416061" y="4275220"/>
            <a:ext cx="3609669"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rgbClr val="C00000"/>
                </a:solidFill>
                <a:latin typeface="Tahoma" panose="020B0604030504040204" pitchFamily="34" charset="0"/>
                <a:ea typeface="Tahoma" panose="020B0604030504040204" pitchFamily="34" charset="0"/>
                <a:cs typeface="Tahoma" panose="020B0604030504040204" pitchFamily="34" charset="0"/>
              </a:rPr>
              <a:t>Reward</a:t>
            </a:r>
            <a:r>
              <a:rPr lang="en-US" sz="1800">
                <a:solidFill>
                  <a:schemeClr val="tx1"/>
                </a:solidFill>
                <a:latin typeface="Tahoma" panose="020B0604030504040204" pitchFamily="34" charset="0"/>
                <a:ea typeface="Tahoma" panose="020B0604030504040204" pitchFamily="34" charset="0"/>
                <a:cs typeface="Tahoma" panose="020B0604030504040204" pitchFamily="34" charset="0"/>
              </a:rPr>
              <a:t> here: whether humans </a:t>
            </a:r>
            <a:br>
              <a:rPr lang="en-US" sz="18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800">
                <a:solidFill>
                  <a:schemeClr val="tx1"/>
                </a:solidFill>
                <a:latin typeface="Tahoma" panose="020B0604030504040204" pitchFamily="34" charset="0"/>
                <a:ea typeface="Tahoma" panose="020B0604030504040204" pitchFamily="34" charset="0"/>
                <a:cs typeface="Tahoma" panose="020B0604030504040204" pitchFamily="34" charset="0"/>
              </a:rPr>
              <a:t>liked the generation (sequence of actions=tokens)</a:t>
            </a:r>
          </a:p>
        </p:txBody>
      </p:sp>
    </p:spTree>
    <p:extLst>
      <p:ext uri="{BB962C8B-B14F-4D97-AF65-F5344CB8AC3E}">
        <p14:creationId xmlns:p14="http://schemas.microsoft.com/office/powerpoint/2010/main" val="2373943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25"/>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2156" name="Google Shape;2156;p125"/>
          <p:cNvPicPr preferRelativeResize="0"/>
          <p:nvPr/>
        </p:nvPicPr>
        <p:blipFill>
          <a:blip r:embed="rId3">
            <a:alphaModFix/>
          </a:blip>
          <a:stretch>
            <a:fillRect/>
          </a:stretch>
        </p:blipFill>
        <p:spPr>
          <a:xfrm>
            <a:off x="753449" y="1497863"/>
            <a:ext cx="3941966" cy="2903634"/>
          </a:xfrm>
          <a:prstGeom prst="rect">
            <a:avLst/>
          </a:prstGeom>
          <a:noFill/>
          <a:ln>
            <a:noFill/>
          </a:ln>
        </p:spPr>
      </p:pic>
      <p:sp>
        <p:nvSpPr>
          <p:cNvPr id="2158" name="Google Shape;2158;p125"/>
          <p:cNvSpPr txBox="1">
            <a:spLocks noGrp="1"/>
          </p:cNvSpPr>
          <p:nvPr>
            <p:ph type="title"/>
          </p:nvPr>
        </p:nvSpPr>
        <p:spPr>
          <a:prstGeom prst="rect">
            <a:avLst/>
          </a:prstGeom>
        </p:spPr>
        <p:txBody>
          <a:bodyPr spcFirstLastPara="1" wrap="square" lIns="91425" tIns="91425" rIns="91425" bIns="91425" anchor="t" anchorCtr="0">
            <a:normAutofit/>
          </a:bodyPr>
          <a:lstStyle/>
          <a:p>
            <a:pPr>
              <a:buSzPts val="990"/>
            </a:pPr>
            <a:r>
              <a:rPr lang="en-US"/>
              <a:t>Intuition</a:t>
            </a:r>
            <a:endParaRPr/>
          </a:p>
        </p:txBody>
      </p:sp>
      <p:sp>
        <p:nvSpPr>
          <p:cNvPr id="2157" name="Google Shape;2157;p125"/>
          <p:cNvSpPr txBox="1">
            <a:spLocks noGrp="1"/>
          </p:cNvSpPr>
          <p:nvPr>
            <p:ph type="body" sz="quarter" idx="16"/>
          </p:nvPr>
        </p:nvSpPr>
        <p:spPr>
          <a:xfrm>
            <a:off x="533919" y="990054"/>
            <a:ext cx="8085415" cy="3077573"/>
          </a:xfrm>
          <a:prstGeom prst="rect">
            <a:avLst/>
          </a:prstGeom>
        </p:spPr>
        <p:txBody>
          <a:bodyPr spcFirstLastPara="1" wrap="square" lIns="91425" tIns="91425" rIns="91425" bIns="91425" anchor="t" anchorCtr="0">
            <a:noAutofit/>
          </a:bodyPr>
          <a:lstStyle/>
          <a:p>
            <a:pPr marL="0" indent="0">
              <a:lnSpc>
                <a:spcPct val="105000"/>
              </a:lnSpc>
              <a:buSzPts val="2300"/>
              <a:buNone/>
            </a:pPr>
            <a:r>
              <a:rPr lang="en-US">
                <a:sym typeface="Helvetica Neue Light"/>
              </a:rPr>
              <a:t>T</a:t>
            </a:r>
            <a:r>
              <a:rPr lang="ru">
                <a:sym typeface="Helvetica Neue Light"/>
              </a:rPr>
              <a:t>ask: choose the better </a:t>
            </a:r>
            <a:r>
              <a:rPr lang="ru">
                <a:sym typeface="Helvetica Neue"/>
              </a:rPr>
              <a:t>next message</a:t>
            </a:r>
            <a:r>
              <a:rPr lang="ru">
                <a:sym typeface="Helvetica Neue Light"/>
              </a:rPr>
              <a:t> in a conversation</a:t>
            </a:r>
            <a:endParaRPr>
              <a:solidFill>
                <a:srgbClr val="0097A7"/>
              </a:solidFill>
              <a:sym typeface="Helvetica Neue Light"/>
            </a:endParaRPr>
          </a:p>
          <a:p>
            <a:pPr marL="0" indent="0">
              <a:lnSpc>
                <a:spcPct val="105000"/>
              </a:lnSpc>
              <a:spcBef>
                <a:spcPts val="1200"/>
              </a:spcBef>
              <a:spcAft>
                <a:spcPts val="1200"/>
              </a:spcAft>
              <a:buSzPts val="2300"/>
              <a:buNone/>
            </a:pPr>
            <a:endParaRPr>
              <a:sym typeface="Helvetica Neue Light"/>
            </a:endParaRPr>
          </a:p>
        </p:txBody>
      </p:sp>
      <p:pic>
        <p:nvPicPr>
          <p:cNvPr id="2" name="Picture 2" descr="Introduction to Reinforcement Learning for Beginners">
            <a:extLst>
              <a:ext uri="{FF2B5EF4-FFF2-40B4-BE49-F238E27FC236}">
                <a16:creationId xmlns:a16="http://schemas.microsoft.com/office/drawing/2014/main" id="{7058106D-9A2A-EA77-2A0D-1A4D360F5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troduction to Reinforcement Learning for Beginners">
            <a:extLst>
              <a:ext uri="{FF2B5EF4-FFF2-40B4-BE49-F238E27FC236}">
                <a16:creationId xmlns:a16="http://schemas.microsoft.com/office/drawing/2014/main" id="{E94E8600-9FDA-3E3C-1FD8-3CCE1601ED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7" name="Google Shape;2167;p126"/>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164" name="Google Shape;2164;p126"/>
          <p:cNvSpPr txBox="1">
            <a:spLocks noGrp="1"/>
          </p:cNvSpPr>
          <p:nvPr>
            <p:ph type="body" sz="quarter" idx="16"/>
          </p:nvPr>
        </p:nvSpPr>
        <p:spPr>
          <a:xfrm>
            <a:off x="577462" y="981340"/>
            <a:ext cx="8085415" cy="3077573"/>
          </a:xfrm>
          <a:prstGeom prst="rect">
            <a:avLst/>
          </a:prstGeom>
        </p:spPr>
        <p:txBody>
          <a:bodyPr spcFirstLastPara="1" wrap="square" lIns="91425" tIns="91425" rIns="91425" bIns="91425" anchor="t" anchorCtr="0">
            <a:noAutofit/>
          </a:bodyPr>
          <a:lstStyle/>
          <a:p>
            <a:pPr marL="0" indent="0">
              <a:lnSpc>
                <a:spcPct val="105000"/>
              </a:lnSpc>
              <a:spcAft>
                <a:spcPts val="1200"/>
              </a:spcAft>
              <a:buSzPts val="2300"/>
              <a:buNone/>
            </a:pPr>
            <a:r>
              <a:rPr lang="en-US">
                <a:solidFill>
                  <a:srgbClr val="0097A7"/>
                </a:solidFill>
                <a:sym typeface="Helvetica Neue"/>
              </a:rPr>
              <a:t>S</a:t>
            </a:r>
            <a:r>
              <a:rPr lang="ru">
                <a:solidFill>
                  <a:srgbClr val="0097A7"/>
                </a:solidFill>
                <a:sym typeface="Helvetica Neue"/>
              </a:rPr>
              <a:t>coring interface</a:t>
            </a:r>
            <a:r>
              <a:rPr lang="ru">
                <a:sym typeface="Helvetica Neue Light"/>
              </a:rPr>
              <a:t>: Likert scale or rankings</a:t>
            </a:r>
            <a:endParaRPr>
              <a:sym typeface="Helvetica Neue Light"/>
            </a:endParaRPr>
          </a:p>
        </p:txBody>
      </p:sp>
      <p:pic>
        <p:nvPicPr>
          <p:cNvPr id="2165" name="Google Shape;2165;p126"/>
          <p:cNvPicPr preferRelativeResize="0"/>
          <p:nvPr/>
        </p:nvPicPr>
        <p:blipFill>
          <a:blip r:embed="rId3">
            <a:alphaModFix/>
          </a:blip>
          <a:stretch>
            <a:fillRect/>
          </a:stretch>
        </p:blipFill>
        <p:spPr>
          <a:xfrm>
            <a:off x="753449" y="1497863"/>
            <a:ext cx="3941966" cy="2903634"/>
          </a:xfrm>
          <a:prstGeom prst="rect">
            <a:avLst/>
          </a:prstGeom>
          <a:noFill/>
          <a:ln>
            <a:noFill/>
          </a:ln>
        </p:spPr>
      </p:pic>
      <p:pic>
        <p:nvPicPr>
          <p:cNvPr id="2166" name="Google Shape;2166;p126"/>
          <p:cNvPicPr preferRelativeResize="0"/>
          <p:nvPr/>
        </p:nvPicPr>
        <p:blipFill>
          <a:blip r:embed="rId4">
            <a:alphaModFix/>
          </a:blip>
          <a:stretch>
            <a:fillRect/>
          </a:stretch>
        </p:blipFill>
        <p:spPr>
          <a:xfrm>
            <a:off x="4947448" y="2628776"/>
            <a:ext cx="3877046" cy="760900"/>
          </a:xfrm>
          <a:prstGeom prst="rect">
            <a:avLst/>
          </a:prstGeom>
          <a:noFill/>
          <a:ln>
            <a:noFill/>
          </a:ln>
        </p:spPr>
      </p:pic>
      <p:pic>
        <p:nvPicPr>
          <p:cNvPr id="3" name="Picture 2" descr="Introduction to Reinforcement Learning for Beginners">
            <a:extLst>
              <a:ext uri="{FF2B5EF4-FFF2-40B4-BE49-F238E27FC236}">
                <a16:creationId xmlns:a16="http://schemas.microsoft.com/office/drawing/2014/main" id="{02D80A12-9A4B-CB0D-0F6F-34AA33FC2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Introduction to Reinforcement Learning for Beginners">
            <a:extLst>
              <a:ext uri="{FF2B5EF4-FFF2-40B4-BE49-F238E27FC236}">
                <a16:creationId xmlns:a16="http://schemas.microsoft.com/office/drawing/2014/main" id="{ABCF45BB-6687-1CCF-B9BE-8768FB0803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roduction to Reinforcement Learning for Beginners">
            <a:extLst>
              <a:ext uri="{FF2B5EF4-FFF2-40B4-BE49-F238E27FC236}">
                <a16:creationId xmlns:a16="http://schemas.microsoft.com/office/drawing/2014/main" id="{9F799CE0-A5EB-E71F-5D9F-920AAD398C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989"/>
          <a:stretch/>
        </p:blipFill>
        <p:spPr bwMode="auto">
          <a:xfrm>
            <a:off x="6525116" y="3413429"/>
            <a:ext cx="1053922"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127"/>
          <p:cNvPicPr preferRelativeResize="0"/>
          <p:nvPr/>
        </p:nvPicPr>
        <p:blipFill rotWithShape="1">
          <a:blip r:embed="rId3">
            <a:alphaModFix/>
          </a:blip>
          <a:srcRect l="24248" b="55535"/>
          <a:stretch/>
        </p:blipFill>
        <p:spPr>
          <a:xfrm>
            <a:off x="3930015" y="0"/>
            <a:ext cx="5213684" cy="2287025"/>
          </a:xfrm>
          <a:prstGeom prst="rect">
            <a:avLst/>
          </a:prstGeom>
          <a:noFill/>
          <a:ln>
            <a:noFill/>
          </a:ln>
        </p:spPr>
      </p:pic>
      <p:sp>
        <p:nvSpPr>
          <p:cNvPr id="2174" name="Google Shape;2174;p127"/>
          <p:cNvSpPr txBox="1"/>
          <p:nvPr/>
        </p:nvSpPr>
        <p:spPr>
          <a:xfrm>
            <a:off x="1995767" y="2968475"/>
            <a:ext cx="5152500" cy="398220"/>
          </a:xfrm>
          <a:prstGeom prst="rect">
            <a:avLst/>
          </a:prstGeom>
          <a:noFill/>
          <a:ln>
            <a:noFill/>
          </a:ln>
        </p:spPr>
        <p:txBody>
          <a:bodyPr spcFirstLastPara="1" wrap="square" lIns="91425" tIns="91425" rIns="91425" bIns="91425" anchor="t" anchorCtr="0">
            <a:spAutoFit/>
          </a:bodyPr>
          <a:lstStyle/>
          <a:p>
            <a:r>
              <a:rPr lang="ru" sz="1388"/>
              <a:t>human has conversation with the LLM</a:t>
            </a:r>
            <a:endParaRPr sz="1388"/>
          </a:p>
        </p:txBody>
      </p:sp>
      <p:cxnSp>
        <p:nvCxnSpPr>
          <p:cNvPr id="2175" name="Google Shape;2175;p127"/>
          <p:cNvCxnSpPr>
            <a:stCxn id="2174" idx="0"/>
          </p:cNvCxnSpPr>
          <p:nvPr/>
        </p:nvCxnSpPr>
        <p:spPr>
          <a:xfrm flipV="1">
            <a:off x="4572017" y="2510937"/>
            <a:ext cx="198000" cy="457538"/>
          </a:xfrm>
          <a:prstGeom prst="straightConnector1">
            <a:avLst/>
          </a:prstGeom>
          <a:noFill/>
          <a:ln w="28575" cap="flat" cmpd="sng">
            <a:solidFill>
              <a:schemeClr val="dk2"/>
            </a:solidFill>
            <a:prstDash val="solid"/>
            <a:round/>
            <a:headEnd type="none" w="med" len="med"/>
            <a:tailEnd type="triangle" w="med" len="med"/>
          </a:ln>
        </p:spPr>
      </p:cxnSp>
      <p:sp>
        <p:nvSpPr>
          <p:cNvPr id="2176" name="Google Shape;2176;p127"/>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 name="Text Placeholder 1">
            <a:extLst>
              <a:ext uri="{FF2B5EF4-FFF2-40B4-BE49-F238E27FC236}">
                <a16:creationId xmlns:a16="http://schemas.microsoft.com/office/drawing/2014/main" id="{B01AF835-706F-F9B9-9071-0114F05FEC4E}"/>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B259C063-DE37-0925-D9FA-77B103154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183" name="Google Shape;2183;p128"/>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84" name="Google Shape;2184;p128"/>
          <p:cNvSpPr txBox="1"/>
          <p:nvPr/>
        </p:nvSpPr>
        <p:spPr>
          <a:xfrm>
            <a:off x="894314" y="2334333"/>
            <a:ext cx="2634413" cy="611804"/>
          </a:xfrm>
          <a:prstGeom prst="rect">
            <a:avLst/>
          </a:prstGeom>
          <a:noFill/>
          <a:ln>
            <a:noFill/>
          </a:ln>
        </p:spPr>
        <p:txBody>
          <a:bodyPr spcFirstLastPara="1" wrap="square" lIns="91425" tIns="91425" rIns="91425" bIns="91425" anchor="t" anchorCtr="0">
            <a:spAutoFit/>
          </a:bodyPr>
          <a:lstStyle/>
          <a:p>
            <a:r>
              <a:rPr lang="ru" sz="1388"/>
              <a:t>LLM provides two options for next responses</a:t>
            </a:r>
            <a:endParaRPr sz="1388"/>
          </a:p>
        </p:txBody>
      </p:sp>
      <p:cxnSp>
        <p:nvCxnSpPr>
          <p:cNvPr id="2185" name="Google Shape;2185;p128"/>
          <p:cNvCxnSpPr/>
          <p:nvPr/>
        </p:nvCxnSpPr>
        <p:spPr>
          <a:xfrm>
            <a:off x="2669897" y="2884475"/>
            <a:ext cx="1176188" cy="700200"/>
          </a:xfrm>
          <a:prstGeom prst="straightConnector1">
            <a:avLst/>
          </a:prstGeom>
          <a:noFill/>
          <a:ln w="28575" cap="flat" cmpd="sng">
            <a:solidFill>
              <a:schemeClr val="dk2"/>
            </a:solidFill>
            <a:prstDash val="solid"/>
            <a:round/>
            <a:headEnd type="none" w="med" len="med"/>
            <a:tailEnd type="triangle" w="med" len="med"/>
          </a:ln>
        </p:spPr>
      </p:cxnSp>
      <p:sp>
        <p:nvSpPr>
          <p:cNvPr id="2186" name="Google Shape;2186;p128"/>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 name="Text Placeholder 1">
            <a:extLst>
              <a:ext uri="{FF2B5EF4-FFF2-40B4-BE49-F238E27FC236}">
                <a16:creationId xmlns:a16="http://schemas.microsoft.com/office/drawing/2014/main" id="{8CA32AC4-58C3-77A0-69E0-D3821EA2E566}"/>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635D019B-DADD-569B-EF15-65CFF92C2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pic>
        <p:nvPicPr>
          <p:cNvPr id="2193" name="Google Shape;2193;p129"/>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94" name="Google Shape;2194;p129"/>
          <p:cNvSpPr txBox="1"/>
          <p:nvPr/>
        </p:nvSpPr>
        <p:spPr>
          <a:xfrm>
            <a:off x="771237" y="3307614"/>
            <a:ext cx="2634413" cy="398220"/>
          </a:xfrm>
          <a:prstGeom prst="rect">
            <a:avLst/>
          </a:prstGeom>
          <a:noFill/>
          <a:ln>
            <a:noFill/>
          </a:ln>
        </p:spPr>
        <p:txBody>
          <a:bodyPr spcFirstLastPara="1" wrap="square" lIns="91425" tIns="91425" rIns="91425" bIns="91425" anchor="t" anchorCtr="0">
            <a:spAutoFit/>
          </a:bodyPr>
          <a:lstStyle/>
          <a:p>
            <a:r>
              <a:rPr lang="ru" sz="1388"/>
              <a:t>human rates better response</a:t>
            </a:r>
            <a:endParaRPr sz="1388"/>
          </a:p>
        </p:txBody>
      </p:sp>
      <p:cxnSp>
        <p:nvCxnSpPr>
          <p:cNvPr id="2195" name="Google Shape;2195;p129"/>
          <p:cNvCxnSpPr>
            <a:cxnSpLocks/>
          </p:cNvCxnSpPr>
          <p:nvPr/>
        </p:nvCxnSpPr>
        <p:spPr>
          <a:xfrm>
            <a:off x="3239589" y="3605349"/>
            <a:ext cx="1941246" cy="968739"/>
          </a:xfrm>
          <a:prstGeom prst="straightConnector1">
            <a:avLst/>
          </a:prstGeom>
          <a:noFill/>
          <a:ln w="28575" cap="flat" cmpd="sng">
            <a:solidFill>
              <a:schemeClr val="dk2"/>
            </a:solidFill>
            <a:prstDash val="solid"/>
            <a:round/>
            <a:headEnd type="none" w="med" len="med"/>
            <a:tailEnd type="triangle" w="med" len="med"/>
          </a:ln>
        </p:spPr>
      </p:cxnSp>
      <p:sp>
        <p:nvSpPr>
          <p:cNvPr id="2196" name="Google Shape;2196;p129"/>
          <p:cNvSpPr txBox="1"/>
          <p:nvPr/>
        </p:nvSpPr>
        <p:spPr>
          <a:xfrm>
            <a:off x="5414242" y="4453225"/>
            <a:ext cx="2165513" cy="611804"/>
          </a:xfrm>
          <a:prstGeom prst="rect">
            <a:avLst/>
          </a:prstGeom>
          <a:noFill/>
          <a:ln w="76200" cap="flat" cmpd="sng">
            <a:solidFill>
              <a:srgbClr val="0097A7"/>
            </a:solidFill>
            <a:prstDash val="solid"/>
            <a:round/>
            <a:headEnd type="none" w="sm" len="sm"/>
            <a:tailEnd type="none" w="sm" len="sm"/>
          </a:ln>
        </p:spPr>
        <p:txBody>
          <a:bodyPr spcFirstLastPara="1" wrap="square" lIns="91425" tIns="91425" rIns="91425" bIns="91425" anchor="t" anchorCtr="0">
            <a:spAutoFit/>
          </a:bodyPr>
          <a:lstStyle/>
          <a:p>
            <a:endParaRPr sz="1388"/>
          </a:p>
          <a:p>
            <a:endParaRPr sz="1388"/>
          </a:p>
        </p:txBody>
      </p:sp>
      <p:sp>
        <p:nvSpPr>
          <p:cNvPr id="2197" name="Google Shape;2197;p129"/>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 name="Text Placeholder 1">
            <a:extLst>
              <a:ext uri="{FF2B5EF4-FFF2-40B4-BE49-F238E27FC236}">
                <a16:creationId xmlns:a16="http://schemas.microsoft.com/office/drawing/2014/main" id="{B9C1B6C4-8764-6FAB-D9F8-DA798028782D}"/>
              </a:ext>
            </a:extLst>
          </p:cNvPr>
          <p:cNvSpPr>
            <a:spLocks noGrp="1"/>
          </p:cNvSpPr>
          <p:nvPr>
            <p:ph type="body" sz="quarter" idx="16"/>
          </p:nvPr>
        </p:nvSpPr>
        <p:spPr/>
        <p:txBody>
          <a:bodyPr/>
          <a:lstStyle/>
          <a:p>
            <a:endParaRPr lang="en-US"/>
          </a:p>
        </p:txBody>
      </p:sp>
      <p:pic>
        <p:nvPicPr>
          <p:cNvPr id="7" name="Picture 2" descr="Introduction to Reinforcement Learning for Beginners">
            <a:extLst>
              <a:ext uri="{FF2B5EF4-FFF2-40B4-BE49-F238E27FC236}">
                <a16:creationId xmlns:a16="http://schemas.microsoft.com/office/drawing/2014/main" id="{7221A3D6-E621-ABB8-C6F2-A726B0228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a:xfrm>
            <a:off x="533919" y="107119"/>
            <a:ext cx="8749418" cy="857542"/>
          </a:xfrm>
        </p:spPr>
        <p:txBody>
          <a:bodyPr>
            <a:normAutofit/>
          </a:bodyPr>
          <a:lstStyle/>
          <a:p>
            <a:r>
              <a:rPr lang="en-US"/>
              <a:t>Reinforcement Learning: Abridged History</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type="body" sz="quarter" idx="16"/>
          </p:nvPr>
        </p:nvSpPr>
        <p:spPr>
          <a:xfrm>
            <a:off x="454788" y="1390650"/>
            <a:ext cx="8610081" cy="3077573"/>
          </a:xfrm>
        </p:spPr>
        <p:txBody>
          <a:bodyPr>
            <a:normAutofit/>
          </a:bodyPr>
          <a:lstStyle/>
          <a:p>
            <a:r>
              <a:rPr lang="en-US" spc="-4"/>
              <a:t>The</a:t>
            </a:r>
            <a:r>
              <a:rPr lang="en-US"/>
              <a:t> </a:t>
            </a:r>
            <a:r>
              <a:rPr lang="en-US" spc="-4"/>
              <a:t>field of</a:t>
            </a:r>
            <a:r>
              <a:rPr lang="en-US" spc="4"/>
              <a:t> </a:t>
            </a:r>
            <a:r>
              <a:rPr lang="en-US" spc="-4"/>
              <a:t>reinforcement</a:t>
            </a:r>
            <a:r>
              <a:rPr lang="en-US" spc="-8"/>
              <a:t> </a:t>
            </a:r>
            <a:r>
              <a:rPr lang="en-US" spc="-4"/>
              <a:t>learning </a:t>
            </a:r>
            <a:r>
              <a:rPr lang="en-US"/>
              <a:t>(RL)</a:t>
            </a:r>
            <a:r>
              <a:rPr lang="en-US" spc="-4"/>
              <a:t> has studied </a:t>
            </a:r>
            <a:r>
              <a:rPr lang="en-US"/>
              <a:t>these </a:t>
            </a:r>
            <a:r>
              <a:rPr lang="en-US" spc="-398"/>
              <a:t> </a:t>
            </a:r>
            <a:r>
              <a:rPr lang="en-US" spc="-4"/>
              <a:t>(and</a:t>
            </a:r>
            <a:r>
              <a:rPr lang="en-US" spc="-19"/>
              <a:t> </a:t>
            </a:r>
            <a:r>
              <a:rPr lang="en-US"/>
              <a:t>related)</a:t>
            </a:r>
            <a:r>
              <a:rPr lang="en-US" spc="-11"/>
              <a:t> </a:t>
            </a:r>
            <a:r>
              <a:rPr lang="en-US" spc="-4"/>
              <a:t>problems</a:t>
            </a:r>
            <a:r>
              <a:rPr lang="en-US" spc="-8"/>
              <a:t> </a:t>
            </a:r>
            <a:r>
              <a:rPr lang="en-US" spc="-4"/>
              <a:t>for </a:t>
            </a:r>
            <a:r>
              <a:rPr lang="en-US"/>
              <a:t>many</a:t>
            </a:r>
            <a:r>
              <a:rPr lang="en-US" spc="-8"/>
              <a:t> </a:t>
            </a:r>
            <a:r>
              <a:rPr lang="en-US"/>
              <a:t>years</a:t>
            </a:r>
            <a:r>
              <a:rPr lang="en-US" spc="-15"/>
              <a:t> </a:t>
            </a:r>
            <a:r>
              <a:rPr lang="en-US" spc="-4"/>
              <a:t>now [</a:t>
            </a:r>
            <a:r>
              <a:rPr lang="en-US" u="heavy" spc="-4">
                <a:solidFill>
                  <a:srgbClr val="007B92"/>
                </a:solidFill>
                <a:uFill>
                  <a:solidFill>
                    <a:srgbClr val="007B92"/>
                  </a:solidFill>
                </a:uFill>
                <a:hlinkClick r:id="rId2"/>
              </a:rPr>
              <a:t>Williams,</a:t>
            </a:r>
            <a:r>
              <a:rPr lang="en-US" u="heavy" spc="-11">
                <a:solidFill>
                  <a:srgbClr val="007B92"/>
                </a:solidFill>
                <a:uFill>
                  <a:solidFill>
                    <a:srgbClr val="007B92"/>
                  </a:solidFill>
                </a:uFill>
                <a:hlinkClick r:id="rId2"/>
              </a:rPr>
              <a:t> </a:t>
            </a:r>
            <a:r>
              <a:rPr lang="en-US" u="heavy" spc="-4">
                <a:solidFill>
                  <a:srgbClr val="007B92"/>
                </a:solidFill>
                <a:uFill>
                  <a:solidFill>
                    <a:srgbClr val="007B92"/>
                  </a:solidFill>
                </a:uFill>
                <a:hlinkClick r:id="rId2"/>
              </a:rPr>
              <a:t>1992</a:t>
            </a:r>
            <a:r>
              <a:rPr lang="en-US" u="heavy" spc="-4">
                <a:solidFill>
                  <a:srgbClr val="007B92"/>
                </a:solidFill>
                <a:uFill>
                  <a:solidFill>
                    <a:srgbClr val="007B92"/>
                  </a:solidFill>
                </a:uFill>
              </a:rPr>
              <a:t>;</a:t>
            </a:r>
            <a:r>
              <a:rPr lang="en-US" spc="-19">
                <a:solidFill>
                  <a:srgbClr val="007B92"/>
                </a:solidFill>
              </a:rPr>
              <a:t> </a:t>
            </a:r>
            <a:r>
              <a:rPr lang="en-US" u="heavy" spc="-4">
                <a:solidFill>
                  <a:srgbClr val="007B92"/>
                </a:solidFill>
                <a:uFill>
                  <a:solidFill>
                    <a:srgbClr val="007B92"/>
                  </a:solidFill>
                </a:uFill>
                <a:hlinkClick r:id="rId3"/>
              </a:rPr>
              <a:t>Sutton </a:t>
            </a:r>
            <a:r>
              <a:rPr lang="en-US" u="heavy">
                <a:solidFill>
                  <a:srgbClr val="007B92"/>
                </a:solidFill>
                <a:uFill>
                  <a:solidFill>
                    <a:srgbClr val="007B92"/>
                  </a:solidFill>
                </a:uFill>
                <a:hlinkClick r:id="rId3"/>
              </a:rPr>
              <a:t>and </a:t>
            </a:r>
            <a:r>
              <a:rPr lang="en-US" u="heavy" spc="-4" err="1">
                <a:solidFill>
                  <a:srgbClr val="007B92"/>
                </a:solidFill>
                <a:uFill>
                  <a:solidFill>
                    <a:srgbClr val="007B92"/>
                  </a:solidFill>
                </a:uFill>
                <a:hlinkClick r:id="rId3"/>
              </a:rPr>
              <a:t>Barto</a:t>
            </a:r>
            <a:r>
              <a:rPr lang="en-US" u="heavy" spc="-4">
                <a:solidFill>
                  <a:srgbClr val="007B92"/>
                </a:solidFill>
                <a:uFill>
                  <a:solidFill>
                    <a:srgbClr val="007B92"/>
                  </a:solidFill>
                </a:uFill>
                <a:hlinkClick r:id="rId3"/>
              </a:rPr>
              <a:t>,</a:t>
            </a:r>
            <a:r>
              <a:rPr lang="en-US" u="heavy" spc="-23">
                <a:solidFill>
                  <a:srgbClr val="007B92"/>
                </a:solidFill>
                <a:uFill>
                  <a:solidFill>
                    <a:srgbClr val="007B92"/>
                  </a:solidFill>
                </a:uFill>
                <a:hlinkClick r:id="rId3"/>
              </a:rPr>
              <a:t> </a:t>
            </a:r>
            <a:r>
              <a:rPr lang="en-US" u="heavy" spc="-4">
                <a:solidFill>
                  <a:srgbClr val="007B92"/>
                </a:solidFill>
                <a:uFill>
                  <a:solidFill>
                    <a:srgbClr val="007B92"/>
                  </a:solidFill>
                </a:uFill>
                <a:hlinkClick r:id="rId3"/>
              </a:rPr>
              <a:t>1998</a:t>
            </a:r>
            <a:r>
              <a:rPr lang="en-US" spc="-4"/>
              <a:t>] </a:t>
            </a:r>
            <a:br>
              <a:rPr lang="en-US" spc="-4"/>
            </a:br>
            <a:endParaRPr lang="en-US" spc="-4"/>
          </a:p>
          <a:p>
            <a:r>
              <a:rPr lang="en-US" spc="-4"/>
              <a:t>Circa 2013: resurgence of </a:t>
            </a:r>
            <a:r>
              <a:rPr lang="en-US"/>
              <a:t>interest in RL applied to </a:t>
            </a:r>
            <a:r>
              <a:rPr lang="en-US" spc="-401"/>
              <a:t> </a:t>
            </a:r>
            <a:br>
              <a:rPr lang="en-US" spc="-401"/>
            </a:br>
            <a:r>
              <a:rPr lang="en-US" spc="-4"/>
              <a:t>deep</a:t>
            </a:r>
            <a:r>
              <a:rPr lang="en-US" spc="-8"/>
              <a:t> </a:t>
            </a:r>
            <a:r>
              <a:rPr lang="en-US" spc="-4"/>
              <a:t>learning,</a:t>
            </a:r>
            <a:r>
              <a:rPr lang="en-US" spc="-15"/>
              <a:t> </a:t>
            </a:r>
            <a:r>
              <a:rPr lang="en-US"/>
              <a:t>game-playing</a:t>
            </a:r>
            <a:r>
              <a:rPr lang="en-US" spc="-15"/>
              <a:t> </a:t>
            </a:r>
            <a:r>
              <a:rPr lang="en-US" spc="-4"/>
              <a:t>[</a:t>
            </a:r>
            <a:r>
              <a:rPr lang="en-US" u="heavy" spc="-4" err="1">
                <a:solidFill>
                  <a:srgbClr val="007B92"/>
                </a:solidFill>
                <a:uFill>
                  <a:solidFill>
                    <a:srgbClr val="007B92"/>
                  </a:solidFill>
                </a:uFill>
                <a:hlinkClick r:id="rId4"/>
              </a:rPr>
              <a:t>Mnih</a:t>
            </a:r>
            <a:r>
              <a:rPr lang="en-US" u="heavy" spc="-4">
                <a:solidFill>
                  <a:srgbClr val="007B92"/>
                </a:solidFill>
                <a:uFill>
                  <a:solidFill>
                    <a:srgbClr val="007B92"/>
                  </a:solidFill>
                </a:uFill>
                <a:hlinkClick r:id="rId4"/>
              </a:rPr>
              <a:t> </a:t>
            </a:r>
            <a:r>
              <a:rPr lang="en-US" u="heavy">
                <a:solidFill>
                  <a:srgbClr val="007B92"/>
                </a:solidFill>
                <a:uFill>
                  <a:solidFill>
                    <a:srgbClr val="007B92"/>
                  </a:solidFill>
                </a:uFill>
                <a:hlinkClick r:id="rId4"/>
              </a:rPr>
              <a:t>et</a:t>
            </a:r>
            <a:r>
              <a:rPr lang="en-US" u="heavy" spc="-4">
                <a:solidFill>
                  <a:srgbClr val="007B92"/>
                </a:solidFill>
                <a:uFill>
                  <a:solidFill>
                    <a:srgbClr val="007B92"/>
                  </a:solidFill>
                </a:uFill>
                <a:hlinkClick r:id="rId4"/>
              </a:rPr>
              <a:t> </a:t>
            </a:r>
            <a:r>
              <a:rPr lang="en-US" u="heavy">
                <a:solidFill>
                  <a:srgbClr val="007B92"/>
                </a:solidFill>
                <a:uFill>
                  <a:solidFill>
                    <a:srgbClr val="007B92"/>
                  </a:solidFill>
                </a:uFill>
                <a:hlinkClick r:id="rId4"/>
              </a:rPr>
              <a:t>al.,</a:t>
            </a:r>
            <a:r>
              <a:rPr lang="en-US" u="heavy" spc="-11">
                <a:solidFill>
                  <a:srgbClr val="007B92"/>
                </a:solidFill>
                <a:uFill>
                  <a:solidFill>
                    <a:srgbClr val="007B92"/>
                  </a:solidFill>
                </a:uFill>
                <a:hlinkClick r:id="rId4"/>
              </a:rPr>
              <a:t> </a:t>
            </a:r>
            <a:r>
              <a:rPr lang="en-US" u="heavy" spc="-4">
                <a:solidFill>
                  <a:srgbClr val="007B92"/>
                </a:solidFill>
                <a:uFill>
                  <a:solidFill>
                    <a:srgbClr val="007B92"/>
                  </a:solidFill>
                </a:uFill>
                <a:hlinkClick r:id="rId4"/>
              </a:rPr>
              <a:t>2013</a:t>
            </a:r>
            <a:r>
              <a:rPr lang="en-US" spc="-4"/>
              <a:t>]</a:t>
            </a:r>
            <a:br>
              <a:rPr lang="en-US" spc="-4"/>
            </a:br>
            <a:endParaRPr lang="en-US" spc="-4"/>
          </a:p>
          <a:p>
            <a:r>
              <a:rPr lang="en-US"/>
              <a:t>But</a:t>
            </a:r>
            <a:r>
              <a:rPr lang="en-US" spc="-19"/>
              <a:t> there is a renewed </a:t>
            </a:r>
            <a:r>
              <a:rPr lang="en-US"/>
              <a:t>interest</a:t>
            </a:r>
            <a:r>
              <a:rPr lang="en-US" spc="-15"/>
              <a:t> </a:t>
            </a:r>
            <a:r>
              <a:rPr lang="en-US"/>
              <a:t>in</a:t>
            </a:r>
            <a:r>
              <a:rPr lang="en-US" spc="-8"/>
              <a:t> </a:t>
            </a:r>
            <a:r>
              <a:rPr lang="en-US"/>
              <a:t>applying</a:t>
            </a:r>
            <a:r>
              <a:rPr lang="en-US" spc="-19"/>
              <a:t> </a:t>
            </a:r>
            <a:r>
              <a:rPr lang="en-US"/>
              <a:t>RL</a:t>
            </a:r>
            <a:r>
              <a:rPr lang="en-US" spc="-4"/>
              <a:t>. Why?</a:t>
            </a:r>
          </a:p>
          <a:p>
            <a:pPr lvl="1"/>
            <a:r>
              <a:rPr lang="en-US" sz="1400">
                <a:latin typeface="Tahoma" panose="020B0604030504040204" pitchFamily="34" charset="0"/>
                <a:ea typeface="Tahoma" panose="020B0604030504040204" pitchFamily="34" charset="0"/>
                <a:cs typeface="Tahoma" panose="020B0604030504040204" pitchFamily="34" charset="0"/>
              </a:rPr>
              <a:t>RL</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w/</a:t>
            </a:r>
            <a:r>
              <a:rPr lang="en-US" sz="1400" spc="-8">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LMs</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has</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commonly</a:t>
            </a:r>
            <a:r>
              <a:rPr lang="en-US" sz="1400" spc="-30">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been</a:t>
            </a:r>
            <a:r>
              <a:rPr lang="en-US" sz="1400" spc="-8">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viewed as</a:t>
            </a:r>
            <a:r>
              <a:rPr lang="en-US" sz="1400" spc="-19">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very </a:t>
            </a:r>
            <a:r>
              <a:rPr lang="en-US" sz="1400" spc="-4">
                <a:latin typeface="Tahoma" panose="020B0604030504040204" pitchFamily="34" charset="0"/>
                <a:ea typeface="Tahoma" panose="020B0604030504040204" pitchFamily="34" charset="0"/>
                <a:cs typeface="Tahoma" panose="020B0604030504040204" pitchFamily="34" charset="0"/>
              </a:rPr>
              <a:t>hard </a:t>
            </a:r>
            <a:r>
              <a:rPr lang="en-US" sz="1400" spc="-398">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to</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get</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right</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(still</a:t>
            </a:r>
            <a:r>
              <a:rPr lang="en-US" sz="1400" spc="-23">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is!)</a:t>
            </a:r>
          </a:p>
          <a:p>
            <a:pPr lvl="1"/>
            <a:r>
              <a:rPr lang="en-US" sz="1400">
                <a:latin typeface="Tahoma" panose="020B0604030504040204" pitchFamily="34" charset="0"/>
                <a:ea typeface="Tahoma" panose="020B0604030504040204" pitchFamily="34" charset="0"/>
                <a:cs typeface="Tahoma" panose="020B0604030504040204" pitchFamily="34" charset="0"/>
              </a:rPr>
              <a:t>We have found successful RL variants that work </a:t>
            </a:r>
            <a:r>
              <a:rPr lang="en-US" sz="1400" spc="-4">
                <a:latin typeface="Tahoma" panose="020B0604030504040204" pitchFamily="34" charset="0"/>
                <a:ea typeface="Tahoma" panose="020B0604030504040204" pitchFamily="34" charset="0"/>
                <a:cs typeface="Tahoma" panose="020B0604030504040204" pitchFamily="34" charset="0"/>
              </a:rPr>
              <a:t>for</a:t>
            </a:r>
            <a:r>
              <a:rPr lang="en-US" sz="1400">
                <a:latin typeface="Tahoma" panose="020B0604030504040204" pitchFamily="34" charset="0"/>
                <a:ea typeface="Tahoma" panose="020B0604030504040204" pitchFamily="34" charset="0"/>
                <a:cs typeface="Tahoma" panose="020B0604030504040204" pitchFamily="34" charset="0"/>
              </a:rPr>
              <a:t> language</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(e.g.,</a:t>
            </a:r>
            <a:r>
              <a:rPr lang="en-US" sz="1400" spc="-26">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PPO;</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a:t>
            </a:r>
            <a:r>
              <a:rPr lang="en-US" sz="1400" u="heavy" spc="-4">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Schulman</a:t>
            </a:r>
            <a:r>
              <a:rPr lang="en-US" sz="1400" u="heavy" spc="-11">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et</a:t>
            </a:r>
            <a:r>
              <a:rPr lang="en-US" sz="1400" u="heavy" spc="-4">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al.,</a:t>
            </a:r>
            <a:r>
              <a:rPr lang="en-US" sz="1400" u="heavy" spc="-11">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spc="-4">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2017</a:t>
            </a:r>
            <a:r>
              <a:rPr lang="en-US" sz="1400" spc="-4">
                <a:latin typeface="Tahoma" panose="020B0604030504040204" pitchFamily="34" charset="0"/>
                <a:ea typeface="Tahoma" panose="020B0604030504040204" pitchFamily="34" charset="0"/>
                <a:cs typeface="Tahoma" panose="020B0604030504040204" pitchFamily="34" charset="0"/>
              </a:rPr>
              <a:t>])</a:t>
            </a:r>
            <a:br>
              <a:rPr lang="en-US" sz="1400" spc="-4">
                <a:latin typeface="Corbel" panose="020B0503020204020204" pitchFamily="34" charset="0"/>
                <a:cs typeface="Calibri"/>
              </a:rPr>
            </a:br>
            <a:endParaRPr lang="en-US" spc="-4">
              <a:latin typeface="Corbel" panose="020B0503020204020204" pitchFamily="34" charset="0"/>
              <a:cs typeface="Calibri"/>
            </a:endParaRPr>
          </a:p>
          <a:p>
            <a:pPr lvl="1"/>
            <a:endParaRPr lang="en-US"/>
          </a:p>
        </p:txBody>
      </p:sp>
      <p:pic>
        <p:nvPicPr>
          <p:cNvPr id="5" name="object 5">
            <a:extLst>
              <a:ext uri="{FF2B5EF4-FFF2-40B4-BE49-F238E27FC236}">
                <a16:creationId xmlns:a16="http://schemas.microsoft.com/office/drawing/2014/main" id="{61042B95-BF62-7B94-ECAF-AEFE7EC61668}"/>
              </a:ext>
            </a:extLst>
          </p:cNvPr>
          <p:cNvPicPr/>
          <p:nvPr/>
        </p:nvPicPr>
        <p:blipFill>
          <a:blip r:embed="rId6"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3967388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a:bodyPr>
          <a:lstStyle/>
          <a:p>
            <a:r>
              <a:rPr lang="en-US"/>
              <a:t>Reinforcement Learning: Formalism</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type="body" sz="quarter" idx="16"/>
          </p:nvPr>
        </p:nvSpPr>
        <p:spPr/>
        <p:txBody>
          <a:bodyPr/>
          <a:lstStyle/>
          <a:p>
            <a:r>
              <a:rPr lang="en-US"/>
              <a:t>An agent </a:t>
            </a:r>
            <a:r>
              <a:rPr lang="en-US">
                <a:solidFill>
                  <a:srgbClr val="C00000"/>
                </a:solidFill>
              </a:rPr>
              <a:t>interacts</a:t>
            </a:r>
            <a:r>
              <a:rPr lang="en-US"/>
              <a:t> with an environment by taking </a:t>
            </a:r>
            <a:r>
              <a:rPr lang="en-US">
                <a:solidFill>
                  <a:srgbClr val="C00000"/>
                </a:solidFill>
              </a:rPr>
              <a:t>actions</a:t>
            </a:r>
            <a:r>
              <a:rPr lang="en-US"/>
              <a:t> </a:t>
            </a:r>
          </a:p>
          <a:p>
            <a:r>
              <a:rPr lang="en-US"/>
              <a:t>The environment returns a </a:t>
            </a:r>
            <a:r>
              <a:rPr lang="en-US">
                <a:solidFill>
                  <a:srgbClr val="C00000"/>
                </a:solidFill>
              </a:rPr>
              <a:t>reward</a:t>
            </a:r>
            <a:r>
              <a:rPr lang="en-US"/>
              <a:t> for the </a:t>
            </a:r>
            <a:r>
              <a:rPr lang="en-US">
                <a:solidFill>
                  <a:srgbClr val="C00000"/>
                </a:solidFill>
              </a:rPr>
              <a:t>action</a:t>
            </a:r>
            <a:r>
              <a:rPr lang="en-US"/>
              <a:t> and a </a:t>
            </a:r>
            <a:r>
              <a:rPr lang="en-US">
                <a:solidFill>
                  <a:srgbClr val="C00000"/>
                </a:solidFill>
              </a:rPr>
              <a:t>new state</a:t>
            </a:r>
            <a:r>
              <a:rPr lang="en-US"/>
              <a:t> (representation of the world at that moment). </a:t>
            </a:r>
          </a:p>
          <a:p>
            <a:r>
              <a:rPr lang="en-US"/>
              <a:t>Agent uses a </a:t>
            </a:r>
            <a:r>
              <a:rPr lang="en-US">
                <a:solidFill>
                  <a:srgbClr val="C00000"/>
                </a:solidFill>
              </a:rPr>
              <a:t>policy function </a:t>
            </a:r>
            <a:r>
              <a:rPr lang="en-US"/>
              <a:t>to choose an action at a given </a:t>
            </a:r>
            <a:r>
              <a:rPr lang="en-US">
                <a:solidFill>
                  <a:srgbClr val="C00000"/>
                </a:solidFill>
              </a:rPr>
              <a:t>state</a:t>
            </a:r>
            <a:r>
              <a:rPr lang="en-US"/>
              <a:t>. </a:t>
            </a:r>
          </a:p>
          <a:p>
            <a:r>
              <a:rPr lang="en-US"/>
              <a:t>We need to figure out: (1) reward function and (2) the policy function </a:t>
            </a:r>
          </a:p>
        </p:txBody>
      </p:sp>
      <p:sp>
        <p:nvSpPr>
          <p:cNvPr id="4" name="TextBox 3">
            <a:extLst>
              <a:ext uri="{FF2B5EF4-FFF2-40B4-BE49-F238E27FC236}">
                <a16:creationId xmlns:a16="http://schemas.microsoft.com/office/drawing/2014/main" id="{19E577EE-01D1-C1B7-75EF-ED328DAB930E}"/>
              </a:ext>
            </a:extLst>
          </p:cNvPr>
          <p:cNvSpPr txBox="1"/>
          <p:nvPr/>
        </p:nvSpPr>
        <p:spPr>
          <a:xfrm>
            <a:off x="6405093" y="4844440"/>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[Fig credit: Nate Lambert]</a:t>
            </a:r>
          </a:p>
        </p:txBody>
      </p:sp>
      <p:sp>
        <p:nvSpPr>
          <p:cNvPr id="5" name="TextBox 4">
            <a:extLst>
              <a:ext uri="{FF2B5EF4-FFF2-40B4-BE49-F238E27FC236}">
                <a16:creationId xmlns:a16="http://schemas.microsoft.com/office/drawing/2014/main" id="{B8A0715B-1B7E-AC0B-9E0D-6AF4237F3965}"/>
              </a:ext>
            </a:extLst>
          </p:cNvPr>
          <p:cNvSpPr txBox="1"/>
          <p:nvPr/>
        </p:nvSpPr>
        <p:spPr>
          <a:xfrm>
            <a:off x="6924583" y="3746376"/>
            <a:ext cx="807867" cy="307777"/>
          </a:xfrm>
          <a:prstGeom prst="rect">
            <a:avLst/>
          </a:prstGeom>
          <a:solidFill>
            <a:schemeClr val="bg1"/>
          </a:solidFill>
        </p:spPr>
        <p:txBody>
          <a:bodyPr wrap="square" rtlCol="0">
            <a:spAutoFit/>
          </a:bodyPr>
          <a:lstStyle/>
          <a:p>
            <a:endParaRPr lang="en-US"/>
          </a:p>
        </p:txBody>
      </p:sp>
      <p:pic>
        <p:nvPicPr>
          <p:cNvPr id="13" name="Picture 12">
            <a:extLst>
              <a:ext uri="{FF2B5EF4-FFF2-40B4-BE49-F238E27FC236}">
                <a16:creationId xmlns:a16="http://schemas.microsoft.com/office/drawing/2014/main" id="{23822B1B-775E-D527-55FB-C300A37A09D4}"/>
              </a:ext>
            </a:extLst>
          </p:cNvPr>
          <p:cNvPicPr>
            <a:picLocks noChangeAspect="1"/>
          </p:cNvPicPr>
          <p:nvPr/>
        </p:nvPicPr>
        <p:blipFill>
          <a:blip r:embed="rId3"/>
          <a:stretch>
            <a:fillRect/>
          </a:stretch>
        </p:blipFill>
        <p:spPr>
          <a:xfrm>
            <a:off x="1925876" y="3192706"/>
            <a:ext cx="3049321" cy="153478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4D406AA-19DA-10AB-14C5-41EB8F44CBDF}"/>
                  </a:ext>
                </a:extLst>
              </p:cNvPr>
              <p:cNvSpPr txBox="1"/>
              <p:nvPr/>
            </p:nvSpPr>
            <p:spPr>
              <a:xfrm>
                <a:off x="374950" y="3706953"/>
                <a:ext cx="1518044" cy="492443"/>
              </a:xfrm>
              <a:prstGeom prst="rect">
                <a:avLst/>
              </a:prstGeom>
              <a:noFill/>
            </p:spPr>
            <p:txBody>
              <a:bodyPr wrap="none" lIns="0" tIns="0" rIns="0" bIns="0" rtlCol="0">
                <a:spAutoFit/>
              </a:bodyPr>
              <a:lstStyle/>
              <a:p>
                <a:r>
                  <a:rPr lang="en-US" sz="1600"/>
                  <a:t>Observe reward </a:t>
                </a:r>
                <a:br>
                  <a:rPr lang="en-US" sz="1600"/>
                </a:br>
                <a:r>
                  <a:rPr lang="en-US" sz="1600"/>
                  <a:t>of your action</a:t>
                </a:r>
                <a:r>
                  <a:rPr lang="en-US" sz="1600" i="1">
                    <a:latin typeface="Cambria Math" panose="02040503050406030204" pitchFamily="18" charset="0"/>
                  </a:rPr>
                  <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𝑡</m:t>
                        </m:r>
                      </m:sub>
                    </m:sSub>
                  </m:oMath>
                </a14:m>
                <a:endParaRPr lang="en-US" sz="1600"/>
              </a:p>
            </p:txBody>
          </p:sp>
        </mc:Choice>
        <mc:Fallback xmlns="">
          <p:sp>
            <p:nvSpPr>
              <p:cNvPr id="14" name="TextBox 13">
                <a:extLst>
                  <a:ext uri="{FF2B5EF4-FFF2-40B4-BE49-F238E27FC236}">
                    <a16:creationId xmlns:a16="http://schemas.microsoft.com/office/drawing/2014/main" id="{14D406AA-19DA-10AB-14C5-41EB8F44CBDF}"/>
                  </a:ext>
                </a:extLst>
              </p:cNvPr>
              <p:cNvSpPr txBox="1">
                <a:spLocks noRot="1" noChangeAspect="1" noMove="1" noResize="1" noEditPoints="1" noAdjustHandles="1" noChangeArrowheads="1" noChangeShapeType="1" noTextEdit="1"/>
              </p:cNvSpPr>
              <p:nvPr/>
            </p:nvSpPr>
            <p:spPr>
              <a:xfrm>
                <a:off x="374950" y="3706953"/>
                <a:ext cx="1518044" cy="492443"/>
              </a:xfrm>
              <a:prstGeom prst="rect">
                <a:avLst/>
              </a:prstGeom>
              <a:blipFill>
                <a:blip r:embed="rId5"/>
                <a:stretch>
                  <a:fillRect l="-8264" t="-10000" r="-6612"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CBBB08-E742-157E-A30E-0450C589215B}"/>
                  </a:ext>
                </a:extLst>
              </p:cNvPr>
              <p:cNvSpPr txBox="1"/>
              <p:nvPr/>
            </p:nvSpPr>
            <p:spPr>
              <a:xfrm>
                <a:off x="4936756" y="3655071"/>
                <a:ext cx="1526059" cy="738664"/>
              </a:xfrm>
              <a:prstGeom prst="rect">
                <a:avLst/>
              </a:prstGeom>
              <a:noFill/>
            </p:spPr>
            <p:txBody>
              <a:bodyPr wrap="none" lIns="0" tIns="0" rIns="0" bIns="0" rtlCol="0">
                <a:spAutoFit/>
              </a:bodyPr>
              <a:lstStyle/>
              <a:p>
                <a:r>
                  <a:rPr lang="en-US" sz="1600"/>
                  <a:t>sampling actions</a:t>
                </a:r>
                <a:br>
                  <a:rPr lang="en-US" sz="1600" b="0" i="1">
                    <a:latin typeface="Cambria Math" panose="02040503050406030204" pitchFamily="18" charset="0"/>
                  </a:rPr>
                </a:b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𝜃</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oMath>
                </a14:m>
                <a:r>
                  <a:rPr lang="en-US" sz="1600"/>
                  <a:t> </a:t>
                </a:r>
                <a:br>
                  <a:rPr lang="en-US" sz="1600"/>
                </a:br>
                <a:endParaRPr lang="en-US" sz="1600"/>
              </a:p>
            </p:txBody>
          </p:sp>
        </mc:Choice>
        <mc:Fallback xmlns="">
          <p:sp>
            <p:nvSpPr>
              <p:cNvPr id="15" name="TextBox 14">
                <a:extLst>
                  <a:ext uri="{FF2B5EF4-FFF2-40B4-BE49-F238E27FC236}">
                    <a16:creationId xmlns:a16="http://schemas.microsoft.com/office/drawing/2014/main" id="{BFCBBB08-E742-157E-A30E-0450C589215B}"/>
                  </a:ext>
                </a:extLst>
              </p:cNvPr>
              <p:cNvSpPr txBox="1">
                <a:spLocks noRot="1" noChangeAspect="1" noMove="1" noResize="1" noEditPoints="1" noAdjustHandles="1" noChangeArrowheads="1" noChangeShapeType="1" noTextEdit="1"/>
              </p:cNvSpPr>
              <p:nvPr/>
            </p:nvSpPr>
            <p:spPr>
              <a:xfrm>
                <a:off x="4936756" y="3655071"/>
                <a:ext cx="1526059" cy="738664"/>
              </a:xfrm>
              <a:prstGeom prst="rect">
                <a:avLst/>
              </a:prstGeom>
              <a:blipFill>
                <a:blip r:embed="rId6"/>
                <a:stretch>
                  <a:fillRect l="-7438" t="-11864" r="-7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B22A25-27DB-9016-E56E-A9DA214E73DF}"/>
                  </a:ext>
                </a:extLst>
              </p:cNvPr>
              <p:cNvSpPr txBox="1"/>
              <p:nvPr/>
            </p:nvSpPr>
            <p:spPr>
              <a:xfrm>
                <a:off x="6887482" y="3453809"/>
                <a:ext cx="2195858" cy="861774"/>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a:t> state (context)  </a:t>
                </a:r>
                <a:br>
                  <a:rPr lang="en-US"/>
                </a:b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a:t> reward</a:t>
                </a:r>
                <a:br>
                  <a:rPr lang="en-US"/>
                </a:b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a:t> actions (new sentences)</a:t>
                </a:r>
                <a:br>
                  <a:rPr lang="en-US"/>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i="1">
                        <a:latin typeface="Cambria Math" panose="02040503050406030204" pitchFamily="18" charset="0"/>
                      </a:rPr>
                      <m:t>:</m:t>
                    </m:r>
                  </m:oMath>
                </a14:m>
                <a:r>
                  <a:rPr lang="en-US"/>
                  <a:t> policy (decision-maker)</a:t>
                </a:r>
              </a:p>
            </p:txBody>
          </p:sp>
        </mc:Choice>
        <mc:Fallback xmlns="">
          <p:sp>
            <p:nvSpPr>
              <p:cNvPr id="16" name="TextBox 15">
                <a:extLst>
                  <a:ext uri="{FF2B5EF4-FFF2-40B4-BE49-F238E27FC236}">
                    <a16:creationId xmlns:a16="http://schemas.microsoft.com/office/drawing/2014/main" id="{A8B22A25-27DB-9016-E56E-A9DA214E73DF}"/>
                  </a:ext>
                </a:extLst>
              </p:cNvPr>
              <p:cNvSpPr txBox="1">
                <a:spLocks noRot="1" noChangeAspect="1" noMove="1" noResize="1" noEditPoints="1" noAdjustHandles="1" noChangeArrowheads="1" noChangeShapeType="1" noTextEdit="1"/>
              </p:cNvSpPr>
              <p:nvPr/>
            </p:nvSpPr>
            <p:spPr>
              <a:xfrm>
                <a:off x="6887482" y="3453809"/>
                <a:ext cx="2195858" cy="861774"/>
              </a:xfrm>
              <a:prstGeom prst="rect">
                <a:avLst/>
              </a:prstGeom>
              <a:blipFill>
                <a:blip r:embed="rId7"/>
                <a:stretch>
                  <a:fillRect l="-2874" t="-7353" r="-4023" b="-11765"/>
                </a:stretch>
              </a:blipFill>
            </p:spPr>
            <p:txBody>
              <a:bodyPr/>
              <a:lstStyle/>
              <a:p>
                <a:r>
                  <a:rPr lang="en-US">
                    <a:noFill/>
                  </a:rPr>
                  <a:t> </a:t>
                </a:r>
              </a:p>
            </p:txBody>
          </p:sp>
        </mc:Fallback>
      </mc:AlternateContent>
    </p:spTree>
    <p:extLst>
      <p:ext uri="{BB962C8B-B14F-4D97-AF65-F5344CB8AC3E}">
        <p14:creationId xmlns:p14="http://schemas.microsoft.com/office/powerpoint/2010/main" val="2288253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a:t>Reinforcement Learning </a:t>
            </a:r>
            <a:br>
              <a:rPr lang="en-US" sz="2800"/>
            </a:br>
            <a:r>
              <a:rPr lang="en-US" sz="2800"/>
              <a:t>from Human Feedback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a:t>  for any output </a:t>
                </a:r>
                <a14:m>
                  <m:oMath xmlns:m="http://schemas.openxmlformats.org/officeDocument/2006/math">
                    <m:r>
                      <a:rPr lang="en-US" i="1">
                        <a:latin typeface="Cambria Math" panose="02040503050406030204" pitchFamily="18" charset="0"/>
                      </a:rPr>
                      <m:t>𝑠</m:t>
                    </m:r>
                  </m:oMath>
                </a14:m>
                <a:r>
                  <a:rPr lang="en-US"/>
                  <a:t> to a prompt.</a:t>
                </a:r>
              </a:p>
              <a:p>
                <a:r>
                  <a:rPr lang="en-US">
                    <a:solidFill>
                      <a:srgbClr val="C00000"/>
                    </a:solidFill>
                  </a:rPr>
                  <a:t>The reward is higher when humans prefer the output. </a:t>
                </a:r>
              </a:p>
              <a:p>
                <a:r>
                  <a:rPr lang="en-US"/>
                  <a:t>Good generation is equivalent to finding reward-maximizing outputs: </a:t>
                </a:r>
              </a:p>
              <a:p>
                <a:endParaRPr lang="en-US"/>
              </a:p>
              <a:p>
                <a:endParaRPr lang="en-US"/>
              </a:p>
              <a:p>
                <a:endParaRPr lang="en-US"/>
              </a:p>
              <a:p>
                <a:endParaRPr lang="en-US"/>
              </a:p>
              <a:p>
                <a:r>
                  <a:rPr lang="en-US"/>
                  <a:t>On the notation: </a:t>
                </a:r>
              </a:p>
              <a:p>
                <a:pPr lvl="1"/>
                <a:r>
                  <a:rPr lang="en-US"/>
                  <a:t>“</a:t>
                </a:r>
                <a14:m>
                  <m:oMath xmlns:m="http://schemas.openxmlformats.org/officeDocument/2006/math">
                    <m:r>
                      <a:rPr lang="fa-IR" sz="1600" i="1" smtClean="0">
                        <a:latin typeface="Cambria Math" panose="02040503050406030204" pitchFamily="18" charset="0"/>
                        <a:ea typeface="Cambria Math" panose="02040503050406030204" pitchFamily="18" charset="0"/>
                      </a:rPr>
                      <m:t>𝔼</m:t>
                    </m:r>
                  </m:oMath>
                </a14:m>
                <a:r>
                  <a:rPr lang="en-US"/>
                  <a:t>” here is an empirical expectation (i.e., average). </a:t>
                </a:r>
              </a:p>
              <a:p>
                <a:pPr lvl="1"/>
                <a:r>
                  <a:rPr lang="en-US"/>
                  <a:t>“~” indicates sampling from a given distribution. </a:t>
                </a:r>
              </a:p>
              <a:p>
                <a:endParaRPr lang="en-US"/>
              </a:p>
              <a:p>
                <a:endParaRPr lang="en-US"/>
              </a:p>
              <a:p>
                <a:endParaRPr lang="en-US"/>
              </a:p>
              <a:p>
                <a:endParaRPr lang="en-US"/>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390063"/>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pc="38" smtClean="0">
                            <a:solidFill>
                              <a:srgbClr val="00AF50"/>
                            </a:solidFill>
                            <a:latin typeface="Cambria Math" panose="02040503050406030204" pitchFamily="18" charset="0"/>
                            <a:cs typeface="Cambria Math"/>
                          </a:rPr>
                        </m:ctrlPr>
                      </m:sSub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Sub>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spc="38">
                    <a:solidFill>
                      <a:srgbClr val="00AF50"/>
                    </a:solidFill>
                    <a:latin typeface="Tahoma" panose="020B0604030504040204" pitchFamily="34" charset="0"/>
                    <a:ea typeface="Tahoma" panose="020B0604030504040204" pitchFamily="34" charset="0"/>
                    <a:cs typeface="Tahoma" panose="020B0604030504040204" pitchFamily="34" charset="0"/>
                  </a:rPr>
                  <a:t> </a:t>
                </a:r>
                <a:r>
                  <a:rPr lang="en-US" spc="38">
                    <a:solidFill>
                      <a:schemeClr val="tx1"/>
                    </a:solidFill>
                    <a:latin typeface="Tahoma" panose="020B0604030504040204" pitchFamily="34" charset="0"/>
                    <a:ea typeface="Tahoma" panose="020B0604030504040204" pitchFamily="34" charset="0"/>
                    <a:cs typeface="Tahoma" panose="020B0604030504040204" pitchFamily="34" charset="0"/>
                  </a:rPr>
                  <a:t>is</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 a pre-trained model</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with</a:t>
                </a:r>
                <a:r>
                  <a:rPr lang="en-US" spc="-15">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pc="-4">
                    <a:solidFill>
                      <a:schemeClr val="tx1"/>
                    </a:solidFill>
                    <a:latin typeface="Tahoma" panose="020B0604030504040204" pitchFamily="34" charset="0"/>
                    <a:ea typeface="Tahoma" panose="020B0604030504040204" pitchFamily="34" charset="0"/>
                    <a:cs typeface="Tahoma" panose="020B0604030504040204" pitchFamily="34" charset="0"/>
                  </a:rPr>
                  <a:t>params</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i="1" spc="38" smtClean="0">
                        <a:solidFill>
                          <a:srgbClr val="00AF50"/>
                        </a:solidFill>
                        <a:latin typeface="Cambria Math" panose="02040503050406030204" pitchFamily="18" charset="0"/>
                        <a:cs typeface="Cambria Math"/>
                      </a:rPr>
                      <m:t>𝜃</m:t>
                    </m:r>
                  </m:oMath>
                </a14:m>
                <a:r>
                  <a:rPr lang="en-US" spc="56">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we</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would</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like</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to </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optimize (policy function)</a:t>
                </a: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390063"/>
                <a:ext cx="3037974" cy="800055"/>
              </a:xfrm>
              <a:prstGeom prst="wedgeRoundRectCallout">
                <a:avLst>
                  <a:gd name="adj1" fmla="val -55168"/>
                  <a:gd name="adj2" fmla="val -18088"/>
                  <a:gd name="adj3" fmla="val 16667"/>
                </a:avLst>
              </a:prstGeom>
              <a:blipFill>
                <a:blip r:embed="rId3"/>
                <a:stretch>
                  <a:fillRect b="-4615"/>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172218" y="2480878"/>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ahoma" panose="020B0604030504040204" pitchFamily="34" charset="0"/>
                <a:ea typeface="Tahoma" panose="020B0604030504040204" pitchFamily="34" charset="0"/>
                <a:cs typeface="Tahoma" panose="020B0604030504040204" pitchFamily="34" charset="0"/>
              </a:rPr>
              <a:t>Expected reward over the course of sampling from our policy (generative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1C6392-9759-96CD-85C1-271EEAC912C5}"/>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a:p>
            </p:txBody>
          </p:sp>
        </mc:Choice>
        <mc:Fallback xmlns="">
          <p:sp>
            <p:nvSpPr>
              <p:cNvPr id="7" name="TextBox 6">
                <a:extLst>
                  <a:ext uri="{FF2B5EF4-FFF2-40B4-BE49-F238E27FC236}">
                    <a16:creationId xmlns:a16="http://schemas.microsoft.com/office/drawing/2014/main" id="{781C6392-9759-96CD-85C1-271EEAC912C5}"/>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4"/>
                <a:stretch>
                  <a:fillRect t="-2439" b="-243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0F4AA05-C1C7-7EE3-1590-D3C8EADA5E9D}"/>
              </a:ext>
            </a:extLst>
          </p:cNvPr>
          <p:cNvPicPr>
            <a:picLocks noChangeAspect="1"/>
          </p:cNvPicPr>
          <p:nvPr/>
        </p:nvPicPr>
        <p:blipFill>
          <a:blip r:embed="rId5"/>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94541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noAutofit/>
              </a:bodyPr>
              <a:lstStyle/>
              <a:p>
                <a:r>
                  <a:rPr lang="en-US"/>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a:t>  for any output </a:t>
                </a:r>
                <a14:m>
                  <m:oMath xmlns:m="http://schemas.openxmlformats.org/officeDocument/2006/math">
                    <m:r>
                      <a:rPr lang="en-US" i="1">
                        <a:latin typeface="Cambria Math" panose="02040503050406030204" pitchFamily="18" charset="0"/>
                      </a:rPr>
                      <m:t>𝑠</m:t>
                    </m:r>
                  </m:oMath>
                </a14:m>
                <a:r>
                  <a:rPr lang="en-US"/>
                  <a:t> to a prompt.</a:t>
                </a:r>
              </a:p>
              <a:p>
                <a:r>
                  <a:rPr lang="en-US">
                    <a:solidFill>
                      <a:srgbClr val="C00000"/>
                    </a:solidFill>
                  </a:rPr>
                  <a:t>The reward is higher when humans prefer the output. </a:t>
                </a:r>
              </a:p>
              <a:p>
                <a:r>
                  <a:rPr lang="en-US"/>
                  <a:t>Good generation is equivalent to finding reward-maximizing outputs: </a:t>
                </a:r>
              </a:p>
              <a:p>
                <a:endParaRPr lang="en-US"/>
              </a:p>
              <a:p>
                <a:pPr marL="0" indent="0">
                  <a:buNone/>
                </a:pPr>
                <a:endParaRPr lang="en-US"/>
              </a:p>
              <a:p>
                <a:r>
                  <a:rPr lang="en-US"/>
                  <a:t>What we need to do: </a:t>
                </a:r>
              </a:p>
              <a:p>
                <a:pPr lvl="1"/>
                <a:r>
                  <a:rPr lang="en-US"/>
                  <a:t>(1) Estimate the reward function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oMath>
                </a14:m>
                <a:r>
                  <a:rPr lang="en-US"/>
                  <a:t>. </a:t>
                </a:r>
              </a:p>
              <a:p>
                <a:pPr lvl="1"/>
                <a:r>
                  <a:rPr lang="en-US"/>
                  <a:t>(2) Find the best generative model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oMath>
                </a14:m>
                <a:r>
                  <a:rPr lang="en-US"/>
                  <a:t> that maximizes the expected reward: </a:t>
                </a:r>
              </a:p>
              <a:p>
                <a:pPr lvl="1"/>
                <a:endParaRPr lang="en-US"/>
              </a:p>
              <a:p>
                <a:endParaRPr lang="en-US"/>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1371107" y="3892988"/>
                <a:ext cx="5830529"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sSub>
                        <m:sSubPr>
                          <m:ctrlPr>
                            <a:rPr lang="en-US" sz="2400" i="1">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1371107" y="3892988"/>
                <a:ext cx="5830529" cy="524118"/>
              </a:xfrm>
              <a:prstGeom prst="rect">
                <a:avLst/>
              </a:prstGeom>
              <a:blipFill>
                <a:blip r:embed="rId3"/>
                <a:stretch>
                  <a:fillRect t="-7143" b="-476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sp>
        <p:nvSpPr>
          <p:cNvPr id="8" name="Title 1">
            <a:extLst>
              <a:ext uri="{FF2B5EF4-FFF2-40B4-BE49-F238E27FC236}">
                <a16:creationId xmlns:a16="http://schemas.microsoft.com/office/drawing/2014/main" id="{3DB8D97F-861B-B980-9BDF-A2AF1B37D36D}"/>
              </a:ext>
            </a:extLst>
          </p:cNvPr>
          <p:cNvSpPr>
            <a:spLocks noGrp="1"/>
          </p:cNvSpPr>
          <p:nvPr>
            <p:ph type="title"/>
          </p:nvPr>
        </p:nvSpPr>
        <p:spPr>
          <a:xfrm>
            <a:off x="533919" y="107119"/>
            <a:ext cx="8085415" cy="857542"/>
          </a:xfrm>
        </p:spPr>
        <p:txBody>
          <a:bodyPr>
            <a:normAutofit fontScale="90000"/>
          </a:bodyPr>
          <a:lstStyle/>
          <a:p>
            <a:r>
              <a:rPr lang="en-US" sz="2800"/>
              <a:t>Reinforcement Learning </a:t>
            </a:r>
            <a:br>
              <a:rPr lang="en-US" sz="2800"/>
            </a:br>
            <a:r>
              <a:rPr lang="en-US" sz="2800"/>
              <a:t>from Human Feedback</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20C35D-841D-4D02-C6EE-6FEF57063106}"/>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a:p>
            </p:txBody>
          </p:sp>
        </mc:Choice>
        <mc:Fallback xmlns="">
          <p:sp>
            <p:nvSpPr>
              <p:cNvPr id="2" name="TextBox 1">
                <a:extLst>
                  <a:ext uri="{FF2B5EF4-FFF2-40B4-BE49-F238E27FC236}">
                    <a16:creationId xmlns:a16="http://schemas.microsoft.com/office/drawing/2014/main" id="{F920C35D-841D-4D02-C6EE-6FEF57063106}"/>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4"/>
                <a:stretch>
                  <a:fillRect t="-2439" b="-24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95F693-B067-480F-60ED-25F15262F6EB}"/>
              </a:ext>
            </a:extLst>
          </p:cNvPr>
          <p:cNvPicPr>
            <a:picLocks noChangeAspect="1"/>
          </p:cNvPicPr>
          <p:nvPr/>
        </p:nvPicPr>
        <p:blipFill>
          <a:blip r:embed="rId5"/>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746599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9031500" cy="857542"/>
          </a:xfrm>
        </p:spPr>
        <p:txBody>
          <a:bodyPr>
            <a:normAutofit/>
          </a:bodyPr>
          <a:lstStyle/>
          <a:p>
            <a:r>
              <a:rPr lang="en-US" sz="2400"/>
              <a:t>Language Modeling </a:t>
            </a:r>
            <a:r>
              <a:rPr lang="en-US" sz="2400">
                <a:latin typeface="Corbel" panose="020B0503020204020204" pitchFamily="34" charset="0"/>
                <a:cs typeface="Calibri"/>
              </a:rPr>
              <a:t>≠</a:t>
            </a:r>
            <a:r>
              <a:rPr lang="en-US" sz="2400"/>
              <a:t> Following Human Instructions </a:t>
            </a:r>
          </a:p>
        </p:txBody>
      </p:sp>
      <p:sp>
        <p:nvSpPr>
          <p:cNvPr id="9" name="Text Placeholder 8">
            <a:extLst>
              <a:ext uri="{FF2B5EF4-FFF2-40B4-BE49-F238E27FC236}">
                <a16:creationId xmlns:a16="http://schemas.microsoft.com/office/drawing/2014/main" id="{3DD5CB3A-5ECF-750B-2E0F-38744A9EF648}"/>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between LLM pre-training and </a:t>
            </a:r>
            <a:r>
              <a:rPr lang="en-US" sz="1800" spc="-4">
                <a:solidFill>
                  <a:srgbClr val="C00000"/>
                </a:solidFill>
                <a:latin typeface="Tahoma" panose="020B0604030504040204" pitchFamily="34" charset="0"/>
                <a:ea typeface="Tahoma" panose="020B0604030504040204" pitchFamily="34" charset="0"/>
                <a:cs typeface="Tahoma" panose="020B0604030504040204" pitchFamily="34" charset="0"/>
              </a:rPr>
              <a:t>user </a:t>
            </a:r>
            <a:r>
              <a:rPr lang="en-US" sz="1800" spc="-11">
                <a:solidFill>
                  <a:srgbClr val="C00000"/>
                </a:solidFill>
                <a:latin typeface="Tahoma" panose="020B0604030504040204" pitchFamily="34" charset="0"/>
                <a:ea typeface="Tahoma" panose="020B0604030504040204" pitchFamily="34" charset="0"/>
                <a:cs typeface="Tahoma" panose="020B0604030504040204" pitchFamily="34" charset="0"/>
              </a:rPr>
              <a:t>intents.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074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D50E3669-046B-C89A-29C0-FA9EDAA1E694}"/>
              </a:ext>
            </a:extLst>
          </p:cNvPr>
          <p:cNvSpPr>
            <a:spLocks noGrp="1"/>
          </p:cNvSpPr>
          <p:nvPr>
            <p:ph type="body" sz="quarter" idx="16"/>
          </p:nvPr>
        </p:nvSpPr>
        <p:spPr/>
        <p:txBody>
          <a:bodyPr/>
          <a:lstStyle/>
          <a:p>
            <a:r>
              <a:rPr lang="en-US">
                <a:solidFill>
                  <a:schemeClr val="tx1"/>
                </a:solidFill>
              </a:rPr>
              <a:t>Obviously, we don’t want to use human feedback directly since that could be 💰💰💰 </a:t>
            </a:r>
          </a:p>
          <a:p>
            <a:r>
              <a:rPr lang="en-US"/>
              <a:t>Alternatively, we can build a model to mimic their preferences </a:t>
            </a:r>
            <a:r>
              <a:rPr lang="en-US" sz="1400" spc="-4">
                <a:latin typeface="Corbel" panose="020B0503020204020204" pitchFamily="34" charset="0"/>
                <a:cs typeface="Calibri"/>
              </a:rPr>
              <a:t>[</a:t>
            </a:r>
            <a:r>
              <a:rPr lang="en-US" sz="1400" u="heavy" spc="-4">
                <a:solidFill>
                  <a:srgbClr val="007B92"/>
                </a:solidFill>
                <a:uFill>
                  <a:solidFill>
                    <a:srgbClr val="007B92"/>
                  </a:solidFill>
                </a:uFill>
                <a:latin typeface="Corbel" panose="020B0503020204020204" pitchFamily="34" charset="0"/>
                <a:cs typeface="Calibri"/>
              </a:rPr>
              <a:t>Knox</a:t>
            </a:r>
            <a:r>
              <a:rPr lang="en-US" sz="1400" u="heavy" spc="4">
                <a:solidFill>
                  <a:srgbClr val="007B92"/>
                </a:solidFill>
                <a:uFill>
                  <a:solidFill>
                    <a:srgbClr val="007B92"/>
                  </a:solidFill>
                </a:uFill>
                <a:latin typeface="Corbel" panose="020B0503020204020204" pitchFamily="34" charset="0"/>
                <a:cs typeface="Calibri"/>
              </a:rPr>
              <a:t> </a:t>
            </a:r>
            <a:r>
              <a:rPr lang="en-US" sz="1400" u="heavy">
                <a:solidFill>
                  <a:srgbClr val="007B92"/>
                </a:solidFill>
                <a:uFill>
                  <a:solidFill>
                    <a:srgbClr val="007B92"/>
                  </a:solidFill>
                </a:uFill>
                <a:latin typeface="Corbel" panose="020B0503020204020204" pitchFamily="34" charset="0"/>
                <a:cs typeface="Calibri"/>
              </a:rPr>
              <a:t>and</a:t>
            </a:r>
            <a:r>
              <a:rPr lang="en-US" sz="1400" u="heavy" spc="4">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Stone,</a:t>
            </a:r>
            <a:r>
              <a:rPr lang="en-US" sz="1400" u="heavy" spc="-11">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2009</a:t>
            </a:r>
            <a:r>
              <a:rPr lang="en-US" sz="1400" spc="-4">
                <a:latin typeface="Corbel" panose="020B0503020204020204" pitchFamily="34" charset="0"/>
                <a:cs typeface="Calibri"/>
              </a:rPr>
              <a:t>]</a:t>
            </a:r>
          </a:p>
          <a:p>
            <a:r>
              <a:rPr lang="en-US" u="sng" spc="-4">
                <a:solidFill>
                  <a:schemeClr val="tx1"/>
                </a:solidFill>
              </a:rPr>
              <a:t>Approach 1:</a:t>
            </a:r>
            <a:r>
              <a:rPr lang="en-US" spc="-4">
                <a:solidFill>
                  <a:schemeClr val="tx1"/>
                </a:solidFill>
              </a:rPr>
              <a:t> get humans to provide absolute </a:t>
            </a:r>
            <a:r>
              <a:rPr lang="en-US" spc="-4">
                <a:solidFill>
                  <a:srgbClr val="C00000"/>
                </a:solidFill>
              </a:rPr>
              <a:t>scores for each output. </a:t>
            </a:r>
          </a:p>
          <a:p>
            <a:r>
              <a:rPr lang="en-US" spc="-4">
                <a:solidFill>
                  <a:srgbClr val="C00000"/>
                </a:solidFill>
              </a:rPr>
              <a:t>Let’s try it! </a:t>
            </a: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a:solidFill>
                <a:schemeClr val="tx1"/>
              </a:solidFill>
            </a:endParaRPr>
          </a:p>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62C543-486F-F09D-B811-D7AE2F6A0422}"/>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154528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1938B-00DA-CBA2-EDE0-5AD465B907ED}"/>
              </a:ext>
            </a:extLst>
          </p:cNvPr>
          <p:cNvSpPr txBox="1"/>
          <p:nvPr/>
        </p:nvSpPr>
        <p:spPr>
          <a:xfrm>
            <a:off x="2286000" y="360462"/>
            <a:ext cx="4572000" cy="307777"/>
          </a:xfrm>
          <a:prstGeom prst="rect">
            <a:avLst/>
          </a:prstGeom>
          <a:noFill/>
        </p:spPr>
        <p:txBody>
          <a:bodyPr wrap="square">
            <a:spAutoFit/>
          </a:bodyPr>
          <a:lstStyle/>
          <a:p>
            <a:r>
              <a:rPr lang="en-US">
                <a:latin typeface="Tahoma" panose="020B0604030504040204" pitchFamily="34" charset="0"/>
                <a:ea typeface="Tahoma" panose="020B0604030504040204" pitchFamily="34" charset="0"/>
                <a:cs typeface="Tahoma" panose="020B0604030504040204" pitchFamily="34" charset="0"/>
              </a:rPr>
              <a:t>Score the helpfulness of the following response, 1-10</a:t>
            </a:r>
          </a:p>
        </p:txBody>
      </p:sp>
      <p:pic>
        <p:nvPicPr>
          <p:cNvPr id="6" name="Picture 5">
            <a:extLst>
              <a:ext uri="{FF2B5EF4-FFF2-40B4-BE49-F238E27FC236}">
                <a16:creationId xmlns:a16="http://schemas.microsoft.com/office/drawing/2014/main" id="{1668F3DE-1A01-759C-5B52-BEE2084C2EDE}"/>
              </a:ext>
            </a:extLst>
          </p:cNvPr>
          <p:cNvPicPr>
            <a:picLocks noChangeAspect="1"/>
          </p:cNvPicPr>
          <p:nvPr/>
        </p:nvPicPr>
        <p:blipFill>
          <a:blip r:embed="rId2"/>
          <a:stretch>
            <a:fillRect/>
          </a:stretch>
        </p:blipFill>
        <p:spPr>
          <a:xfrm>
            <a:off x="2349500" y="1003300"/>
            <a:ext cx="4445000" cy="3136900"/>
          </a:xfrm>
          <a:prstGeom prst="rect">
            <a:avLst/>
          </a:prstGeom>
        </p:spPr>
      </p:pic>
      <p:sp>
        <p:nvSpPr>
          <p:cNvPr id="8" name="TextBox 7">
            <a:extLst>
              <a:ext uri="{FF2B5EF4-FFF2-40B4-BE49-F238E27FC236}">
                <a16:creationId xmlns:a16="http://schemas.microsoft.com/office/drawing/2014/main" id="{D0B61060-2C7F-5810-A2D4-777389D99727}"/>
              </a:ext>
            </a:extLst>
          </p:cNvPr>
          <p:cNvSpPr txBox="1"/>
          <p:nvPr/>
        </p:nvSpPr>
        <p:spPr>
          <a:xfrm>
            <a:off x="7218483" y="4819287"/>
            <a:ext cx="2154115" cy="261610"/>
          </a:xfrm>
          <a:prstGeom prst="rect">
            <a:avLst/>
          </a:prstGeom>
          <a:noFill/>
        </p:spPr>
        <p:txBody>
          <a:bodyPr wrap="square">
            <a:spAutoFit/>
          </a:bodyPr>
          <a:lstStyle/>
          <a:p>
            <a:r>
              <a:rPr lang="en-US" sz="1100"/>
              <a:t>[Example from Eric Mitchell]</a:t>
            </a:r>
          </a:p>
        </p:txBody>
      </p:sp>
    </p:spTree>
    <p:extLst>
      <p:ext uri="{BB962C8B-B14F-4D97-AF65-F5344CB8AC3E}">
        <p14:creationId xmlns:p14="http://schemas.microsoft.com/office/powerpoint/2010/main" val="2733563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BB31EE-7BCE-37E0-955C-D9DC78C2455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D255C20-65ED-A05C-94A8-EDCD8AE53DD6}"/>
              </a:ext>
            </a:extLst>
          </p:cNvPr>
          <p:cNvSpPr txBox="1"/>
          <p:nvPr/>
        </p:nvSpPr>
        <p:spPr>
          <a:xfrm>
            <a:off x="2286000" y="360462"/>
            <a:ext cx="4572000" cy="307777"/>
          </a:xfrm>
          <a:prstGeom prst="rect">
            <a:avLst/>
          </a:prstGeom>
          <a:noFill/>
        </p:spPr>
        <p:txBody>
          <a:bodyPr wrap="square">
            <a:spAutoFit/>
          </a:bodyPr>
          <a:lstStyle/>
          <a:p>
            <a:r>
              <a:rPr lang="en-US">
                <a:latin typeface="Tahoma" panose="020B0604030504040204" pitchFamily="34" charset="0"/>
                <a:ea typeface="Tahoma" panose="020B0604030504040204" pitchFamily="34" charset="0"/>
                <a:cs typeface="Tahoma" panose="020B0604030504040204" pitchFamily="34" charset="0"/>
              </a:rPr>
              <a:t>Score the helpfulness of the following response, 1-10</a:t>
            </a:r>
          </a:p>
        </p:txBody>
      </p:sp>
      <p:sp>
        <p:nvSpPr>
          <p:cNvPr id="8" name="TextBox 7">
            <a:extLst>
              <a:ext uri="{FF2B5EF4-FFF2-40B4-BE49-F238E27FC236}">
                <a16:creationId xmlns:a16="http://schemas.microsoft.com/office/drawing/2014/main" id="{48DF97C3-C37C-F8FE-8F16-1E883E07D34D}"/>
              </a:ext>
            </a:extLst>
          </p:cNvPr>
          <p:cNvSpPr txBox="1"/>
          <p:nvPr/>
        </p:nvSpPr>
        <p:spPr>
          <a:xfrm>
            <a:off x="7218483" y="4819287"/>
            <a:ext cx="2154115" cy="261610"/>
          </a:xfrm>
          <a:prstGeom prst="rect">
            <a:avLst/>
          </a:prstGeom>
          <a:noFill/>
        </p:spPr>
        <p:txBody>
          <a:bodyPr wrap="square">
            <a:spAutoFit/>
          </a:bodyPr>
          <a:lstStyle/>
          <a:p>
            <a:r>
              <a:rPr lang="en-US" sz="1100"/>
              <a:t>[Example from Eric Mitchell]</a:t>
            </a:r>
          </a:p>
        </p:txBody>
      </p:sp>
      <p:pic>
        <p:nvPicPr>
          <p:cNvPr id="2" name="Picture 1">
            <a:extLst>
              <a:ext uri="{FF2B5EF4-FFF2-40B4-BE49-F238E27FC236}">
                <a16:creationId xmlns:a16="http://schemas.microsoft.com/office/drawing/2014/main" id="{FAF37717-A642-D539-8BB6-8CF057CF7204}"/>
              </a:ext>
            </a:extLst>
          </p:cNvPr>
          <p:cNvPicPr>
            <a:picLocks noChangeAspect="1"/>
          </p:cNvPicPr>
          <p:nvPr/>
        </p:nvPicPr>
        <p:blipFill>
          <a:blip r:embed="rId2"/>
          <a:stretch>
            <a:fillRect/>
          </a:stretch>
        </p:blipFill>
        <p:spPr>
          <a:xfrm>
            <a:off x="2324100" y="673100"/>
            <a:ext cx="4495800" cy="3797300"/>
          </a:xfrm>
          <a:prstGeom prst="rect">
            <a:avLst/>
          </a:prstGeom>
        </p:spPr>
      </p:pic>
    </p:spTree>
    <p:extLst>
      <p:ext uri="{BB962C8B-B14F-4D97-AF65-F5344CB8AC3E}">
        <p14:creationId xmlns:p14="http://schemas.microsoft.com/office/powerpoint/2010/main" val="2499141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49AE8F-439D-896C-6652-683CEADE99F8}"/>
            </a:ext>
          </a:extLst>
        </p:cNvPr>
        <p:cNvGrpSpPr/>
        <p:nvPr/>
      </p:nvGrpSpPr>
      <p:grpSpPr>
        <a:xfrm>
          <a:off x="0" y="0"/>
          <a:ext cx="0" cy="0"/>
          <a:chOff x="0" y="0"/>
          <a:chExt cx="0" cy="0"/>
        </a:xfrm>
      </p:grpSpPr>
      <p:sp>
        <p:nvSpPr>
          <p:cNvPr id="36" name="Text Placeholder 35">
            <a:extLst>
              <a:ext uri="{FF2B5EF4-FFF2-40B4-BE49-F238E27FC236}">
                <a16:creationId xmlns:a16="http://schemas.microsoft.com/office/drawing/2014/main" id="{4D97CB19-B5C2-EB86-9577-F9D4631C856F}"/>
              </a:ext>
            </a:extLst>
          </p:cNvPr>
          <p:cNvSpPr>
            <a:spLocks noGrp="1"/>
          </p:cNvSpPr>
          <p:nvPr>
            <p:ph type="body" sz="quarter" idx="16"/>
          </p:nvPr>
        </p:nvSpPr>
        <p:spPr>
          <a:xfrm>
            <a:off x="533919" y="1390650"/>
            <a:ext cx="8488162" cy="3077573"/>
          </a:xfrm>
        </p:spPr>
        <p:txBody>
          <a:bodyPr/>
          <a:lstStyle/>
          <a:p>
            <a:r>
              <a:rPr lang="en-US">
                <a:solidFill>
                  <a:schemeClr val="tx1"/>
                </a:solidFill>
              </a:rPr>
              <a:t>Obviously, we don’t want to use human feedback directly since that could be 💰💰💰 </a:t>
            </a:r>
          </a:p>
          <a:p>
            <a:r>
              <a:rPr lang="en-US"/>
              <a:t>Alternatively, we can build a model to mimic their preferences </a:t>
            </a:r>
            <a:r>
              <a:rPr lang="en-US" sz="1400" spc="-4">
                <a:latin typeface="Corbel" panose="020B0503020204020204" pitchFamily="34" charset="0"/>
                <a:cs typeface="Calibri"/>
              </a:rPr>
              <a:t>[</a:t>
            </a:r>
            <a:r>
              <a:rPr lang="en-US" sz="1400" u="heavy" spc="-4">
                <a:solidFill>
                  <a:srgbClr val="007B92"/>
                </a:solidFill>
                <a:uFill>
                  <a:solidFill>
                    <a:srgbClr val="007B92"/>
                  </a:solidFill>
                </a:uFill>
                <a:latin typeface="Corbel" panose="020B0503020204020204" pitchFamily="34" charset="0"/>
                <a:cs typeface="Calibri"/>
              </a:rPr>
              <a:t>Knox</a:t>
            </a:r>
            <a:r>
              <a:rPr lang="en-US" sz="1400" u="heavy" spc="4">
                <a:solidFill>
                  <a:srgbClr val="007B92"/>
                </a:solidFill>
                <a:uFill>
                  <a:solidFill>
                    <a:srgbClr val="007B92"/>
                  </a:solidFill>
                </a:uFill>
                <a:latin typeface="Corbel" panose="020B0503020204020204" pitchFamily="34" charset="0"/>
                <a:cs typeface="Calibri"/>
              </a:rPr>
              <a:t> </a:t>
            </a:r>
            <a:r>
              <a:rPr lang="en-US" sz="1400" u="heavy">
                <a:solidFill>
                  <a:srgbClr val="007B92"/>
                </a:solidFill>
                <a:uFill>
                  <a:solidFill>
                    <a:srgbClr val="007B92"/>
                  </a:solidFill>
                </a:uFill>
                <a:latin typeface="Corbel" panose="020B0503020204020204" pitchFamily="34" charset="0"/>
                <a:cs typeface="Calibri"/>
              </a:rPr>
              <a:t>and</a:t>
            </a:r>
            <a:r>
              <a:rPr lang="en-US" sz="1400" u="heavy" spc="4">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Stone,</a:t>
            </a:r>
            <a:r>
              <a:rPr lang="en-US" sz="1400" u="heavy" spc="-11">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2009</a:t>
            </a:r>
            <a:r>
              <a:rPr lang="en-US" sz="1400" spc="-4">
                <a:latin typeface="Corbel" panose="020B0503020204020204" pitchFamily="34" charset="0"/>
                <a:cs typeface="Calibri"/>
              </a:rPr>
              <a:t>]</a:t>
            </a:r>
          </a:p>
          <a:p>
            <a:r>
              <a:rPr lang="en-US" u="sng" spc="-4">
                <a:solidFill>
                  <a:schemeClr val="tx1"/>
                </a:solidFill>
              </a:rPr>
              <a:t>Approach 1:</a:t>
            </a:r>
            <a:r>
              <a:rPr lang="en-US" spc="-4">
                <a:solidFill>
                  <a:schemeClr val="tx1"/>
                </a:solidFill>
              </a:rPr>
              <a:t> get humans to provide absolute </a:t>
            </a:r>
            <a:r>
              <a:rPr lang="en-US" spc="-4">
                <a:solidFill>
                  <a:srgbClr val="C00000"/>
                </a:solidFill>
              </a:rPr>
              <a:t>scores for each output</a:t>
            </a: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a:solidFill>
                <a:schemeClr val="tx1"/>
              </a:solidFill>
            </a:endParaRPr>
          </a:p>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591D6-177E-1240-2022-16C2D02A2598}"/>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360591D6-177E-1240-2022-16C2D02A2598}"/>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EFCCCF1-1D9C-83CE-73F7-171417773751}"/>
              </a:ext>
            </a:extLst>
          </p:cNvPr>
          <p:cNvGrpSpPr/>
          <p:nvPr/>
        </p:nvGrpSpPr>
        <p:grpSpPr>
          <a:xfrm>
            <a:off x="121919" y="3356016"/>
            <a:ext cx="7304038" cy="1154985"/>
            <a:chOff x="249131" y="2817634"/>
            <a:chExt cx="9223772" cy="1462094"/>
          </a:xfrm>
        </p:grpSpPr>
        <p:sp>
          <p:nvSpPr>
            <p:cNvPr id="9" name="Rounded Rectangle 8">
              <a:extLst>
                <a:ext uri="{FF2B5EF4-FFF2-40B4-BE49-F238E27FC236}">
                  <a16:creationId xmlns:a16="http://schemas.microsoft.com/office/drawing/2014/main" id="{6D4D1523-9A02-9389-6549-F662A0635428}"/>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10" name="Rounded Rectangle 9">
              <a:extLst>
                <a:ext uri="{FF2B5EF4-FFF2-40B4-BE49-F238E27FC236}">
                  <a16:creationId xmlns:a16="http://schemas.microsoft.com/office/drawing/2014/main" id="{54753AF2-FF22-DE9B-10BF-8C35F2E47EB5}"/>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B08AA215-EF7D-A878-FE40-DEDF62CEB2CE}"/>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74115492-3A87-849E-28AD-2940FE2CFF1C}"/>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7024E0B7-210C-BBEE-1291-9CC5B1596C78}"/>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AF61D13F-908E-4252-22F3-934904D39EF3}"/>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7376E206-97D9-8AD9-B11D-2E0187B222A5}"/>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4461E1A-859F-C239-80D9-7F4E98911B9A}"/>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25" name="TextBox 24">
                <a:extLst>
                  <a:ext uri="{FF2B5EF4-FFF2-40B4-BE49-F238E27FC236}">
                    <a16:creationId xmlns:a16="http://schemas.microsoft.com/office/drawing/2014/main" id="{D4461E1A-859F-C239-80D9-7F4E98911B9A}"/>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7E3B3F-F3AE-E736-3793-811D38AD8498}"/>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26" name="TextBox 25">
                <a:extLst>
                  <a:ext uri="{FF2B5EF4-FFF2-40B4-BE49-F238E27FC236}">
                    <a16:creationId xmlns:a16="http://schemas.microsoft.com/office/drawing/2014/main" id="{7A7E3B3F-F3AE-E736-3793-811D38AD8498}"/>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9C926A8C-C8B1-4572-5178-29187AECEAB6}"/>
                  </a:ext>
                </a:extLst>
              </p:cNvPr>
              <p:cNvSpPr/>
              <p:nvPr/>
            </p:nvSpPr>
            <p:spPr>
              <a:xfrm>
                <a:off x="7421274" y="3386541"/>
                <a:ext cx="1264015"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b="0" i="1" smtClean="0">
                          <a:solidFill>
                            <a:schemeClr val="tx1"/>
                          </a:solidFill>
                          <a:latin typeface="Cambria Math" panose="02040503050406030204" pitchFamily="18" charset="0"/>
                        </a:rPr>
                        <m:t>0.8</m:t>
                      </m:r>
                    </m:oMath>
                  </m:oMathPara>
                </a14:m>
                <a:endParaRPr lang="en-US" sz="2000">
                  <a:solidFill>
                    <a:schemeClr val="tx1"/>
                  </a:solidFill>
                  <a:latin typeface="Avenir Book" panose="02000503020000020003" pitchFamily="2" charset="0"/>
                </a:endParaRPr>
              </a:p>
              <a:p>
                <a:endParaRPr lang="en-US" sz="2000" i="1">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m:t>
                      </m:r>
                      <m:r>
                        <a:rPr lang="fa-IR" sz="2000" b="0" i="1" smtClean="0">
                          <a:solidFill>
                            <a:schemeClr val="tx1"/>
                          </a:solidFill>
                          <a:latin typeface="Cambria Math" panose="02040503050406030204" pitchFamily="18" charset="0"/>
                        </a:rPr>
                        <m:t>1.2</m:t>
                      </m:r>
                    </m:oMath>
                  </m:oMathPara>
                </a14:m>
                <a:endParaRPr lang="en-US" sz="2000">
                  <a:solidFill>
                    <a:schemeClr val="tx1"/>
                  </a:solidFill>
                  <a:latin typeface="Avenir Book" panose="02000503020000020003" pitchFamily="2" charset="0"/>
                </a:endParaRPr>
              </a:p>
            </p:txBody>
          </p:sp>
        </mc:Choice>
        <mc:Fallback xmlns="">
          <p:sp>
            <p:nvSpPr>
              <p:cNvPr id="31" name="Rounded Rectangle 30">
                <a:extLst>
                  <a:ext uri="{FF2B5EF4-FFF2-40B4-BE49-F238E27FC236}">
                    <a16:creationId xmlns:a16="http://schemas.microsoft.com/office/drawing/2014/main" id="{9C926A8C-C8B1-4572-5178-29187AECEAB6}"/>
                  </a:ext>
                </a:extLst>
              </p:cNvPr>
              <p:cNvSpPr>
                <a:spLocks noRot="1" noChangeAspect="1" noMove="1" noResize="1" noEditPoints="1" noAdjustHandles="1" noChangeArrowheads="1" noChangeShapeType="1" noTextEdit="1"/>
              </p:cNvSpPr>
              <p:nvPr/>
            </p:nvSpPr>
            <p:spPr>
              <a:xfrm>
                <a:off x="7421274" y="3386541"/>
                <a:ext cx="1264015" cy="1077632"/>
              </a:xfrm>
              <a:prstGeom prst="roundRect">
                <a:avLst>
                  <a:gd name="adj" fmla="val 9972"/>
                </a:avLst>
              </a:prstGeom>
              <a:blipFill>
                <a:blip r:embed="rId5"/>
                <a:stretch>
                  <a:fillRect b="-1163"/>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A1F94907-7FA3-EC6A-4A8C-ED839B3C869B}"/>
              </a:ext>
            </a:extLst>
          </p:cNvPr>
          <p:cNvSpPr txBox="1"/>
          <p:nvPr/>
        </p:nvSpPr>
        <p:spPr>
          <a:xfrm>
            <a:off x="1211569" y="2488609"/>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a:latin typeface="Tahoma" panose="020B0604030504040204" pitchFamily="34" charset="0"/>
                <a:ea typeface="Tahoma" panose="020B0604030504040204" pitchFamily="34" charset="0"/>
                <a:cs typeface="Tahoma" panose="020B0604030504040204" pitchFamily="34" charset="0"/>
              </a:rPr>
              <a:t>Challenge:</a:t>
            </a:r>
            <a:r>
              <a:rPr lang="en-US" sz="1800">
                <a:latin typeface="Tahoma" panose="020B0604030504040204" pitchFamily="34" charset="0"/>
                <a:ea typeface="Tahoma" panose="020B0604030504040204" pitchFamily="34" charset="0"/>
                <a:cs typeface="Tahoma" panose="020B0604030504040204" pitchFamily="34" charset="0"/>
              </a:rPr>
              <a:t> human judgments on different instances and by different people can be noisy and mis-calibrated!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466F1A-A77A-64A7-E0DE-FDD44F56D599}"/>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6" name="TextBox 5">
                <a:extLst>
                  <a:ext uri="{FF2B5EF4-FFF2-40B4-BE49-F238E27FC236}">
                    <a16:creationId xmlns:a16="http://schemas.microsoft.com/office/drawing/2014/main" id="{B1466F1A-A77A-64A7-E0DE-FDD44F56D599}"/>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8CB6D0-2257-46E1-E70A-18BB7A837B91}"/>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DB8CB6D0-2257-46E1-E70A-18BB7A837B91}"/>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376BA79-5068-2E3B-FD99-F25AD08E72DE}"/>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16" name="TextBox 15">
                <a:extLst>
                  <a:ext uri="{FF2B5EF4-FFF2-40B4-BE49-F238E27FC236}">
                    <a16:creationId xmlns:a16="http://schemas.microsoft.com/office/drawing/2014/main" id="{5376BA79-5068-2E3B-FD99-F25AD08E72DE}"/>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8"/>
                <a:stretch>
                  <a:fillRect b="-80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63F0397-CA81-F703-BAAB-39A9ABF1FAA2}"/>
              </a:ext>
            </a:extLst>
          </p:cNvPr>
          <p:cNvPicPr>
            <a:picLocks noChangeAspect="1"/>
          </p:cNvPicPr>
          <p:nvPr/>
        </p:nvPicPr>
        <p:blipFill>
          <a:blip r:embed="rId9"/>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272901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C2ED3E-4922-7B37-F912-E0DD5A8AF5EC}"/>
            </a:ext>
          </a:extLst>
        </p:cNvPr>
        <p:cNvGrpSpPr/>
        <p:nvPr/>
      </p:nvGrpSpPr>
      <p:grpSpPr>
        <a:xfrm>
          <a:off x="0" y="0"/>
          <a:ext cx="0" cy="0"/>
          <a:chOff x="0" y="0"/>
          <a:chExt cx="0" cy="0"/>
        </a:xfrm>
      </p:grpSpPr>
      <p:sp>
        <p:nvSpPr>
          <p:cNvPr id="36" name="Text Placeholder 35">
            <a:extLst>
              <a:ext uri="{FF2B5EF4-FFF2-40B4-BE49-F238E27FC236}">
                <a16:creationId xmlns:a16="http://schemas.microsoft.com/office/drawing/2014/main" id="{EE132238-42F5-B600-F18B-2E301790562C}"/>
              </a:ext>
            </a:extLst>
          </p:cNvPr>
          <p:cNvSpPr>
            <a:spLocks noGrp="1"/>
          </p:cNvSpPr>
          <p:nvPr>
            <p:ph type="body" sz="quarter" idx="16"/>
          </p:nvPr>
        </p:nvSpPr>
        <p:spPr/>
        <p:txBody>
          <a:bodyPr/>
          <a:lstStyle/>
          <a:p>
            <a:r>
              <a:rPr lang="en-US">
                <a:solidFill>
                  <a:schemeClr val="tx1"/>
                </a:solidFill>
              </a:rPr>
              <a:t>Obviously, we don’t want to use human feedback directly since that could be 💰💰💰 </a:t>
            </a:r>
          </a:p>
          <a:p>
            <a:r>
              <a:rPr lang="en-US"/>
              <a:t>Alternatively, we can build a model to mimic their preferences </a:t>
            </a:r>
            <a:r>
              <a:rPr lang="en-US" sz="1400" spc="-4">
                <a:latin typeface="Corbel" panose="020B0503020204020204" pitchFamily="34" charset="0"/>
                <a:cs typeface="Calibri"/>
              </a:rPr>
              <a:t>[</a:t>
            </a:r>
            <a:r>
              <a:rPr lang="en-US" sz="1400" u="heavy" spc="-4">
                <a:solidFill>
                  <a:srgbClr val="007B92"/>
                </a:solidFill>
                <a:uFill>
                  <a:solidFill>
                    <a:srgbClr val="007B92"/>
                  </a:solidFill>
                </a:uFill>
                <a:latin typeface="Corbel" panose="020B0503020204020204" pitchFamily="34" charset="0"/>
                <a:cs typeface="Calibri"/>
              </a:rPr>
              <a:t>Knox</a:t>
            </a:r>
            <a:r>
              <a:rPr lang="en-US" sz="1400" u="heavy" spc="4">
                <a:solidFill>
                  <a:srgbClr val="007B92"/>
                </a:solidFill>
                <a:uFill>
                  <a:solidFill>
                    <a:srgbClr val="007B92"/>
                  </a:solidFill>
                </a:uFill>
                <a:latin typeface="Corbel" panose="020B0503020204020204" pitchFamily="34" charset="0"/>
                <a:cs typeface="Calibri"/>
              </a:rPr>
              <a:t> </a:t>
            </a:r>
            <a:r>
              <a:rPr lang="en-US" sz="1400" u="heavy">
                <a:solidFill>
                  <a:srgbClr val="007B92"/>
                </a:solidFill>
                <a:uFill>
                  <a:solidFill>
                    <a:srgbClr val="007B92"/>
                  </a:solidFill>
                </a:uFill>
                <a:latin typeface="Corbel" panose="020B0503020204020204" pitchFamily="34" charset="0"/>
                <a:cs typeface="Calibri"/>
              </a:rPr>
              <a:t>and</a:t>
            </a:r>
            <a:r>
              <a:rPr lang="en-US" sz="1400" u="heavy" spc="4">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Stone,</a:t>
            </a:r>
            <a:r>
              <a:rPr lang="en-US" sz="1400" u="heavy" spc="-11">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2009</a:t>
            </a:r>
            <a:r>
              <a:rPr lang="en-US" sz="1400" spc="-4">
                <a:latin typeface="Corbel" panose="020B0503020204020204" pitchFamily="34" charset="0"/>
                <a:cs typeface="Calibri"/>
              </a:rPr>
              <a:t>]</a:t>
            </a:r>
          </a:p>
          <a:p>
            <a:r>
              <a:rPr lang="en-US" sz="1800" u="sng" spc="-4">
                <a:solidFill>
                  <a:schemeClr val="tx1"/>
                </a:solidFill>
              </a:rPr>
              <a:t>Approach 2:</a:t>
            </a:r>
            <a:r>
              <a:rPr lang="en-US" sz="1800" spc="-4">
                <a:solidFill>
                  <a:schemeClr val="tx1"/>
                </a:solidFill>
              </a:rPr>
              <a:t> ask for </a:t>
            </a:r>
            <a:r>
              <a:rPr lang="en-US" sz="1800" spc="-4">
                <a:solidFill>
                  <a:srgbClr val="C00000"/>
                </a:solidFill>
              </a:rPr>
              <a:t>pairwise comparisons</a:t>
            </a:r>
            <a:r>
              <a:rPr lang="en-US" sz="1800" spc="-4">
                <a:solidFill>
                  <a:schemeClr val="tx1"/>
                </a:solidFill>
              </a:rPr>
              <a:t> </a:t>
            </a:r>
            <a:r>
              <a:rPr lang="en-US" sz="1400" spc="-4">
                <a:solidFill>
                  <a:schemeClr val="tx1"/>
                </a:solidFill>
              </a:rPr>
              <a:t>[Phelps et al. 2015; Clark et al. 2018]</a:t>
            </a:r>
            <a:endParaRPr lang="en-US" sz="1800" spc="-4">
              <a:solidFill>
                <a:schemeClr val="tx1"/>
              </a:solidFill>
            </a:endParaRPr>
          </a:p>
          <a:p>
            <a:endParaRPr lang="en-US" spc="-4">
              <a:solidFill>
                <a:schemeClr val="tx1"/>
              </a:solidFill>
              <a:latin typeface="Corbel" panose="020B0503020204020204" pitchFamily="34" charset="0"/>
              <a:cs typeface="Calibri"/>
            </a:endParaRPr>
          </a:p>
          <a:p>
            <a:endParaRPr lang="en-US" sz="1800"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z="1800"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z="1800" spc="-4">
              <a:solidFill>
                <a:schemeClr val="tx1"/>
              </a:solidFill>
              <a:latin typeface="Corbel" panose="020B0503020204020204" pitchFamily="34" charset="0"/>
              <a:cs typeface="Calibri"/>
            </a:endParaRPr>
          </a:p>
          <a:p>
            <a:endParaRPr lang="en-US">
              <a:solidFill>
                <a:schemeClr val="tx1"/>
              </a:solidFill>
            </a:endParaRPr>
          </a:p>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8B81B6B-F561-5730-27AE-22A46D2F7D31}"/>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C8B81B6B-F561-5730-27AE-22A46D2F7D31}"/>
                  </a:ext>
                </a:extLst>
              </p:cNvPr>
              <p:cNvSpPr>
                <a:spLocks noGrp="1" noRot="1" noChangeAspect="1" noMove="1" noResize="1" noEditPoints="1" noAdjustHandles="1" noChangeArrowheads="1" noChangeShapeType="1" noTextEdit="1"/>
              </p:cNvSpPr>
              <p:nvPr>
                <p:ph type="title"/>
              </p:nvPr>
            </p:nvSpPr>
            <p:spPr>
              <a:blipFill>
                <a:blip r:embed="rId3"/>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AB334E7D-E8E1-4DCC-0B97-6C426EE3ACAC}"/>
              </a:ext>
            </a:extLst>
          </p:cNvPr>
          <p:cNvGrpSpPr/>
          <p:nvPr/>
        </p:nvGrpSpPr>
        <p:grpSpPr>
          <a:xfrm>
            <a:off x="121919" y="3356016"/>
            <a:ext cx="8561475" cy="1154985"/>
            <a:chOff x="249131" y="2817634"/>
            <a:chExt cx="10811704" cy="1462094"/>
          </a:xfrm>
        </p:grpSpPr>
        <p:sp>
          <p:nvSpPr>
            <p:cNvPr id="9" name="Rounded Rectangle 8">
              <a:extLst>
                <a:ext uri="{FF2B5EF4-FFF2-40B4-BE49-F238E27FC236}">
                  <a16:creationId xmlns:a16="http://schemas.microsoft.com/office/drawing/2014/main" id="{C396FEC0-3063-25AF-ACFE-630355BBB639}"/>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10" name="Rounded Rectangle 9">
              <a:extLst>
                <a:ext uri="{FF2B5EF4-FFF2-40B4-BE49-F238E27FC236}">
                  <a16:creationId xmlns:a16="http://schemas.microsoft.com/office/drawing/2014/main" id="{A2CC0CC9-740E-7771-B494-9E1B43121070}"/>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FCBA1F58-D3A3-DC0D-96F9-408004C437EF}"/>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BDDC29F8-9E18-09E6-10DB-AFDF328BC807}"/>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C29C2AFF-90FB-7417-A86E-8D29AB836CBB}"/>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E8E593F4-A665-F016-E27D-EA3EE24631AE}"/>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FFF81558-F1AD-E94D-E844-F2113321CBF3}"/>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D8EF261C-5D10-EF66-3C64-1B637E477264}"/>
                </a:ext>
              </a:extLst>
            </p:cNvPr>
            <p:cNvSpPr txBox="1"/>
            <p:nvPr/>
          </p:nvSpPr>
          <p:spPr>
            <a:xfrm>
              <a:off x="10264555" y="3128120"/>
              <a:ext cx="796280" cy="923330"/>
            </a:xfrm>
            <a:prstGeom prst="rect">
              <a:avLst/>
            </a:prstGeom>
            <a:noFill/>
          </p:spPr>
          <p:txBody>
            <a:bodyPr wrap="square">
              <a:spAutoFit/>
            </a:bodyPr>
            <a:lstStyle/>
            <a:p>
              <a:r>
                <a:rPr lang="en-US" sz="5400">
                  <a:latin typeface="Avenir Book" panose="02000503020000020003" pitchFamily="2" charset="0"/>
                </a:rPr>
                <a:t>👩</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0C26702-E24E-14CD-07E0-3D00CB00D3E1}"/>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25" name="TextBox 24">
                <a:extLst>
                  <a:ext uri="{FF2B5EF4-FFF2-40B4-BE49-F238E27FC236}">
                    <a16:creationId xmlns:a16="http://schemas.microsoft.com/office/drawing/2014/main" id="{30C26702-E24E-14CD-07E0-3D00CB00D3E1}"/>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8AA8D8C-57F6-92EC-7C28-503C54E4EA90}"/>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26" name="TextBox 25">
                <a:extLst>
                  <a:ext uri="{FF2B5EF4-FFF2-40B4-BE49-F238E27FC236}">
                    <a16:creationId xmlns:a16="http://schemas.microsoft.com/office/drawing/2014/main" id="{B8AA8D8C-57F6-92EC-7C28-503C54E4EA90}"/>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5"/>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EAFE4369-7A5C-8537-176D-2DE42E5257E7}"/>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latin typeface="Avenir Book" panose="02000503020000020003" pitchFamily="2" charset="0"/>
              </a:rPr>
              <a:t>👍</a:t>
            </a:r>
          </a:p>
          <a:p>
            <a:endParaRPr lang="en-US" sz="2000">
              <a:solidFill>
                <a:schemeClr val="tx1"/>
              </a:solidFill>
              <a:latin typeface="Avenir Book" panose="02000503020000020003" pitchFamily="2" charset="0"/>
            </a:endParaRPr>
          </a:p>
          <a:p>
            <a:r>
              <a:rPr lang="en-US" sz="2000">
                <a:solidFill>
                  <a:schemeClr val="tx1"/>
                </a:solidFill>
                <a:latin typeface="Avenir Book" panose="02000503020000020003" pitchFamily="2" charset="0"/>
              </a:rPr>
              <a:t>👎</a:t>
            </a:r>
          </a:p>
        </p:txBody>
      </p:sp>
      <p:sp>
        <p:nvSpPr>
          <p:cNvPr id="37" name="TextBox 36">
            <a:extLst>
              <a:ext uri="{FF2B5EF4-FFF2-40B4-BE49-F238E27FC236}">
                <a16:creationId xmlns:a16="http://schemas.microsoft.com/office/drawing/2014/main" id="{1D2147E3-0D41-0B1D-62F8-6416E27B11F2}"/>
              </a:ext>
            </a:extLst>
          </p:cNvPr>
          <p:cNvSpPr txBox="1"/>
          <p:nvPr/>
        </p:nvSpPr>
        <p:spPr>
          <a:xfrm>
            <a:off x="5274490" y="2448847"/>
            <a:ext cx="3576320" cy="600506"/>
          </a:xfrm>
          <a:prstGeom prst="wedgeRoundRectCallout">
            <a:avLst>
              <a:gd name="adj1" fmla="val 20957"/>
              <a:gd name="adj2" fmla="val 770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a:latin typeface="Corbel" panose="020B0503020204020204" pitchFamily="34" charset="0"/>
              </a:rPr>
              <a:t>Pairwise comparison of multiple provides </a:t>
            </a:r>
            <a:r>
              <a:rPr lang="en-US" sz="1800" spc="-4">
                <a:solidFill>
                  <a:schemeClr val="tx1"/>
                </a:solidFill>
                <a:latin typeface="Corbel" panose="020B0503020204020204" pitchFamily="34" charset="0"/>
                <a:cs typeface="Calibri"/>
              </a:rPr>
              <a:t>which can be more reliable </a:t>
            </a:r>
            <a:endParaRPr lang="en-US" sz="1800">
              <a:latin typeface="Corbel" panose="020B0503020204020204" pitchFamily="34" charset="0"/>
            </a:endParaRPr>
          </a:p>
        </p:txBody>
      </p:sp>
      <p:sp>
        <p:nvSpPr>
          <p:cNvPr id="38" name="TextBox 37">
            <a:extLst>
              <a:ext uri="{FF2B5EF4-FFF2-40B4-BE49-F238E27FC236}">
                <a16:creationId xmlns:a16="http://schemas.microsoft.com/office/drawing/2014/main" id="{23EB8103-6F41-138D-E495-496D8D3C8959}"/>
              </a:ext>
            </a:extLst>
          </p:cNvPr>
          <p:cNvSpPr txBox="1"/>
          <p:nvPr/>
        </p:nvSpPr>
        <p:spPr>
          <a:xfrm>
            <a:off x="2897050" y="2541908"/>
            <a:ext cx="2377440" cy="523220"/>
          </a:xfrm>
          <a:prstGeom prst="rect">
            <a:avLst/>
          </a:prstGeom>
          <a:noFill/>
        </p:spPr>
        <p:txBody>
          <a:bodyPr wrap="square">
            <a:spAutoFit/>
          </a:bodyPr>
          <a:lstStyle/>
          <a:p>
            <a:pPr algn="ctr"/>
            <a:r>
              <a:rPr lang="en-US">
                <a:latin typeface="Corbel" panose="020B0503020204020204" pitchFamily="34" charset="0"/>
              </a:rPr>
              <a:t>Bradley-Terry [1952] </a:t>
            </a:r>
            <a:br>
              <a:rPr lang="en-US">
                <a:latin typeface="Corbel" panose="020B0503020204020204" pitchFamily="34" charset="0"/>
              </a:rPr>
            </a:br>
            <a:r>
              <a:rPr lang="en-US">
                <a:latin typeface="Corbel" panose="020B0503020204020204" pitchFamily="34" charset="0"/>
              </a:rPr>
              <a:t>paired comparison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19A811-675F-BC12-127E-69BD1CEA2A68}"/>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5" name="TextBox 4">
                <a:extLst>
                  <a:ext uri="{FF2B5EF4-FFF2-40B4-BE49-F238E27FC236}">
                    <a16:creationId xmlns:a16="http://schemas.microsoft.com/office/drawing/2014/main" id="{5419A811-675F-BC12-127E-69BD1CEA2A68}"/>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7DBCFF-48B1-B869-34A8-BAA391DD008A}"/>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6" name="TextBox 5">
                <a:extLst>
                  <a:ext uri="{FF2B5EF4-FFF2-40B4-BE49-F238E27FC236}">
                    <a16:creationId xmlns:a16="http://schemas.microsoft.com/office/drawing/2014/main" id="{187DBCFF-48B1-B869-34A8-BAA391DD008A}"/>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4DDF6-DD5E-F20D-A562-9BF293CD9ADC}"/>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15B4DDF6-DD5E-F20D-A562-9BF293CD9ADC}"/>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8"/>
                <a:stretch>
                  <a:fillRect b="-384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FD50039-B588-6B1D-F5B9-BDA31667703A}"/>
              </a:ext>
            </a:extLst>
          </p:cNvPr>
          <p:cNvPicPr>
            <a:picLocks noChangeAspect="1"/>
          </p:cNvPicPr>
          <p:nvPr/>
        </p:nvPicPr>
        <p:blipFill>
          <a:blip r:embed="rId9"/>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84114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5F4B62-BAB2-CD00-F13E-120BC4EE87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CF598C0-31CA-8EFB-F449-9B6A8345643B}"/>
              </a:ext>
            </a:extLst>
          </p:cNvPr>
          <p:cNvSpPr txBox="1"/>
          <p:nvPr/>
        </p:nvSpPr>
        <p:spPr>
          <a:xfrm>
            <a:off x="2286000" y="360462"/>
            <a:ext cx="4572000" cy="307777"/>
          </a:xfrm>
          <a:prstGeom prst="rect">
            <a:avLst/>
          </a:prstGeom>
          <a:noFill/>
        </p:spPr>
        <p:txBody>
          <a:bodyPr wrap="square">
            <a:spAutoFit/>
          </a:bodyPr>
          <a:lstStyle/>
          <a:p>
            <a:pPr algn="ctr"/>
            <a:r>
              <a:rPr lang="en-US">
                <a:latin typeface="Tahoma" panose="020B0604030504040204" pitchFamily="34" charset="0"/>
                <a:ea typeface="Tahoma" panose="020B0604030504040204" pitchFamily="34" charset="0"/>
                <a:cs typeface="Tahoma" panose="020B0604030504040204" pitchFamily="34" charset="0"/>
              </a:rPr>
              <a:t>Which of these two responses is more helpful?</a:t>
            </a:r>
          </a:p>
        </p:txBody>
      </p:sp>
      <p:sp>
        <p:nvSpPr>
          <p:cNvPr id="8" name="TextBox 7">
            <a:extLst>
              <a:ext uri="{FF2B5EF4-FFF2-40B4-BE49-F238E27FC236}">
                <a16:creationId xmlns:a16="http://schemas.microsoft.com/office/drawing/2014/main" id="{47CE0F8F-C9E2-F4F2-81A4-374AB370EC92}"/>
              </a:ext>
            </a:extLst>
          </p:cNvPr>
          <p:cNvSpPr txBox="1"/>
          <p:nvPr/>
        </p:nvSpPr>
        <p:spPr>
          <a:xfrm>
            <a:off x="7218483" y="4819287"/>
            <a:ext cx="2154115" cy="261610"/>
          </a:xfrm>
          <a:prstGeom prst="rect">
            <a:avLst/>
          </a:prstGeom>
          <a:noFill/>
        </p:spPr>
        <p:txBody>
          <a:bodyPr wrap="square">
            <a:spAutoFit/>
          </a:bodyPr>
          <a:lstStyle/>
          <a:p>
            <a:r>
              <a:rPr lang="en-US" sz="1100"/>
              <a:t>[Example from Eric Mitchell]</a:t>
            </a:r>
          </a:p>
        </p:txBody>
      </p:sp>
      <p:pic>
        <p:nvPicPr>
          <p:cNvPr id="3" name="Picture 2">
            <a:extLst>
              <a:ext uri="{FF2B5EF4-FFF2-40B4-BE49-F238E27FC236}">
                <a16:creationId xmlns:a16="http://schemas.microsoft.com/office/drawing/2014/main" id="{61EA0D7D-6DD9-FD4A-C88E-9A8BFF67C755}"/>
              </a:ext>
            </a:extLst>
          </p:cNvPr>
          <p:cNvPicPr>
            <a:picLocks noChangeAspect="1"/>
          </p:cNvPicPr>
          <p:nvPr/>
        </p:nvPicPr>
        <p:blipFill>
          <a:blip r:embed="rId2"/>
          <a:stretch>
            <a:fillRect/>
          </a:stretch>
        </p:blipFill>
        <p:spPr>
          <a:xfrm>
            <a:off x="685800" y="870833"/>
            <a:ext cx="7772400" cy="3401833"/>
          </a:xfrm>
          <a:prstGeom prst="rect">
            <a:avLst/>
          </a:prstGeom>
        </p:spPr>
      </p:pic>
    </p:spTree>
    <p:extLst>
      <p:ext uri="{BB962C8B-B14F-4D97-AF65-F5344CB8AC3E}">
        <p14:creationId xmlns:p14="http://schemas.microsoft.com/office/powerpoint/2010/main" val="2731145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A987F8-3051-3B89-CA76-BAB8DB39EEF1}"/>
              </a:ext>
            </a:extLst>
          </p:cNvPr>
          <p:cNvGrpSpPr/>
          <p:nvPr/>
        </p:nvGrpSpPr>
        <p:grpSpPr>
          <a:xfrm>
            <a:off x="121919" y="2455816"/>
            <a:ext cx="8561475" cy="2055186"/>
            <a:chOff x="249131" y="1678071"/>
            <a:chExt cx="10811704" cy="2601657"/>
          </a:xfrm>
        </p:grpSpPr>
        <p:sp>
          <p:nvSpPr>
            <p:cNvPr id="4" name="Rounded Rectangle 3">
              <a:extLst>
                <a:ext uri="{FF2B5EF4-FFF2-40B4-BE49-F238E27FC236}">
                  <a16:creationId xmlns:a16="http://schemas.microsoft.com/office/drawing/2014/main" id="{B08D8192-E767-CAC2-4825-B10D6F954247}"/>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5" name="Rounded Rectangle 4">
              <a:extLst>
                <a:ext uri="{FF2B5EF4-FFF2-40B4-BE49-F238E27FC236}">
                  <a16:creationId xmlns:a16="http://schemas.microsoft.com/office/drawing/2014/main" id="{6D58D304-CF4B-B5CD-1D55-A9E634FDFEA1}"/>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6" name="Straight Arrow Connector 5">
              <a:extLst>
                <a:ext uri="{FF2B5EF4-FFF2-40B4-BE49-F238E27FC236}">
                  <a16:creationId xmlns:a16="http://schemas.microsoft.com/office/drawing/2014/main" id="{A56D4127-1C81-F893-5F07-DBDFADB9E3D8}"/>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7" name="Rounded Rectangle 6">
              <a:extLst>
                <a:ext uri="{FF2B5EF4-FFF2-40B4-BE49-F238E27FC236}">
                  <a16:creationId xmlns:a16="http://schemas.microsoft.com/office/drawing/2014/main" id="{DFFE5972-AD0F-0285-C4AB-F1D12A4BE7B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7" name="Straight Arrow Connector 16">
              <a:extLst>
                <a:ext uri="{FF2B5EF4-FFF2-40B4-BE49-F238E27FC236}">
                  <a16:creationId xmlns:a16="http://schemas.microsoft.com/office/drawing/2014/main" id="{DC7C5C6B-FB69-5A8A-5B32-DFD11D15FCF6}"/>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8" name="Rounded Rectangle 17">
              <a:extLst>
                <a:ext uri="{FF2B5EF4-FFF2-40B4-BE49-F238E27FC236}">
                  <a16:creationId xmlns:a16="http://schemas.microsoft.com/office/drawing/2014/main" id="{28151601-C7B7-1729-E09C-CE5315B790D2}"/>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19" name="Straight Arrow Connector 18">
              <a:extLst>
                <a:ext uri="{FF2B5EF4-FFF2-40B4-BE49-F238E27FC236}">
                  <a16:creationId xmlns:a16="http://schemas.microsoft.com/office/drawing/2014/main" id="{50051D18-0CC4-28BC-CF95-6719C0FB7B5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016EC23B-F3FE-4C82-AF5B-748841994BCF}"/>
                </a:ext>
              </a:extLst>
            </p:cNvPr>
            <p:cNvSpPr txBox="1"/>
            <p:nvPr/>
          </p:nvSpPr>
          <p:spPr>
            <a:xfrm>
              <a:off x="10264555" y="3128120"/>
              <a:ext cx="796280" cy="923330"/>
            </a:xfrm>
            <a:prstGeom prst="rect">
              <a:avLst/>
            </a:prstGeom>
            <a:noFill/>
          </p:spPr>
          <p:txBody>
            <a:bodyPr wrap="square">
              <a:spAutoFit/>
            </a:bodyPr>
            <a:lstStyle/>
            <a:p>
              <a:r>
                <a:rPr lang="en-US" sz="5400">
                  <a:latin typeface="Avenir Book" panose="02000503020000020003" pitchFamily="2" charset="0"/>
                </a:rPr>
                <a:t>👩</a:t>
              </a:r>
            </a:p>
          </p:txBody>
        </p:sp>
        <p:sp>
          <p:nvSpPr>
            <p:cNvPr id="22" name="Rounded Rectangle 21">
              <a:extLst>
                <a:ext uri="{FF2B5EF4-FFF2-40B4-BE49-F238E27FC236}">
                  <a16:creationId xmlns:a16="http://schemas.microsoft.com/office/drawing/2014/main" id="{C942A6C1-1176-5028-A559-82A5CA62307D}"/>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Curved Connector 22">
              <a:extLst>
                <a:ext uri="{FF2B5EF4-FFF2-40B4-BE49-F238E27FC236}">
                  <a16:creationId xmlns:a16="http://schemas.microsoft.com/office/drawing/2014/main" id="{ED2893C2-B328-6911-D179-DC252EA6058C}"/>
                </a:ext>
              </a:extLst>
            </p:cNvPr>
            <p:cNvCxnSpPr>
              <a:cxnSpLocks/>
              <a:stCxn id="5"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CA65739-6ACA-F99F-9DD8-DEC3922D4529}"/>
                </a:ext>
              </a:extLst>
            </p:cNvPr>
            <p:cNvCxnSpPr>
              <a:cxnSpLocks/>
            </p:cNvCxnSpPr>
            <p:nvPr/>
          </p:nvCxnSpPr>
          <p:spPr>
            <a:xfrm>
              <a:off x="6354802" y="2068060"/>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latin typeface="Avenir Book" panose="02000503020000020003" pitchFamily="2" charset="0"/>
              </a:rPr>
              <a:t>👍</a:t>
            </a:r>
          </a:p>
          <a:p>
            <a:endParaRPr lang="en-US" sz="2000">
              <a:solidFill>
                <a:schemeClr val="tx1"/>
              </a:solidFill>
              <a:latin typeface="Avenir Book" panose="02000503020000020003" pitchFamily="2" charset="0"/>
            </a:endParaRPr>
          </a:p>
          <a:p>
            <a:r>
              <a:rPr lang="en-US" sz="2000">
                <a:solidFill>
                  <a:schemeClr val="tx1"/>
                </a:solidFill>
                <a:latin typeface="Avenir Book" panose="02000503020000020003" pitchFamily="2" charset="0"/>
              </a:rPr>
              <a:t>👎</a:t>
            </a:r>
          </a:p>
        </p:txBody>
      </p:sp>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a:solidFill>
                  <a:srgbClr val="00AF50"/>
                </a:solidFill>
                <a:latin typeface="Corbel" panose="020B0503020204020204" pitchFamily="34" charset="0"/>
                <a:cs typeface="Calibri"/>
              </a:rPr>
              <a:t>“winning”</a:t>
            </a:r>
            <a:endParaRPr sz="1800">
              <a:latin typeface="Corbel" panose="020B0503020204020204" pitchFamily="34" charset="0"/>
              <a:cs typeface="Calibri"/>
            </a:endParaRPr>
          </a:p>
          <a:p>
            <a:pPr marL="9525" algn="ctr"/>
            <a:r>
              <a:rPr sz="1800" spc="-4">
                <a:solidFill>
                  <a:srgbClr val="00AF5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5"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a:solidFill>
                  <a:srgbClr val="C00000"/>
                </a:solidFill>
                <a:latin typeface="Corbel" panose="020B0503020204020204" pitchFamily="34" charset="0"/>
                <a:cs typeface="Calibri"/>
              </a:rPr>
              <a:t>“losing”</a:t>
            </a:r>
            <a:endParaRPr sz="1800">
              <a:latin typeface="Corbel" panose="020B0503020204020204" pitchFamily="34" charset="0"/>
              <a:cs typeface="Calibri"/>
            </a:endParaRPr>
          </a:p>
          <a:p>
            <a:pPr marL="9525" algn="ctr"/>
            <a:r>
              <a:rPr sz="1800" spc="-4">
                <a:solidFill>
                  <a:srgbClr val="C0000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6" cstate="print"/>
          <a:stretch>
            <a:fillRect/>
          </a:stretch>
        </p:blipFill>
        <p:spPr>
          <a:xfrm>
            <a:off x="3603780" y="1640096"/>
            <a:ext cx="83153" cy="1586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6B0B4C-51FB-4118-051F-B3D7465E29E1}"/>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12" name="TextBox 11">
                <a:extLst>
                  <a:ext uri="{FF2B5EF4-FFF2-40B4-BE49-F238E27FC236}">
                    <a16:creationId xmlns:a16="http://schemas.microsoft.com/office/drawing/2014/main" id="{AA6B0B4C-51FB-4118-051F-B3D7465E29E1}"/>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62BA5E5-8104-08E4-0999-034494118CEC}"/>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a:p>
            </p:txBody>
          </p:sp>
        </mc:Choice>
        <mc:Fallback xmlns="">
          <p:sp>
            <p:nvSpPr>
              <p:cNvPr id="13" name="TextBox 12">
                <a:extLst>
                  <a:ext uri="{FF2B5EF4-FFF2-40B4-BE49-F238E27FC236}">
                    <a16:creationId xmlns:a16="http://schemas.microsoft.com/office/drawing/2014/main" id="{C62BA5E5-8104-08E4-0999-034494118CEC}"/>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8F73B4A-A6F0-E5A9-DCD5-86716A6EC40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14" name="TextBox 13">
                <a:extLst>
                  <a:ext uri="{FF2B5EF4-FFF2-40B4-BE49-F238E27FC236}">
                    <a16:creationId xmlns:a16="http://schemas.microsoft.com/office/drawing/2014/main" id="{28F73B4A-A6F0-E5A9-DCD5-86716A6EC40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AFE4D7-609A-5D82-63BE-F8AD6ACA61DE}"/>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15" name="TextBox 14">
                <a:extLst>
                  <a:ext uri="{FF2B5EF4-FFF2-40B4-BE49-F238E27FC236}">
                    <a16:creationId xmlns:a16="http://schemas.microsoft.com/office/drawing/2014/main" id="{50AFE4D7-609A-5D82-63BE-F8AD6ACA61DE}"/>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0"/>
                <a:stretch>
                  <a:fillRect b="-384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5C73939-3F63-1F52-F374-B58686AD4874}"/>
              </a:ext>
            </a:extLst>
          </p:cNvPr>
          <p:cNvPicPr>
            <a:picLocks noChangeAspect="1"/>
          </p:cNvPicPr>
          <p:nvPr/>
        </p:nvPicPr>
        <p:blipFill>
          <a:blip r:embed="rId11"/>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86814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a:solidFill>
                  <a:srgbClr val="00AF50"/>
                </a:solidFill>
                <a:latin typeface="Corbel" panose="020B0503020204020204" pitchFamily="34" charset="0"/>
                <a:cs typeface="Calibri"/>
              </a:rPr>
              <a:t>“winning”</a:t>
            </a:r>
            <a:endParaRPr sz="1800">
              <a:latin typeface="Corbel" panose="020B0503020204020204" pitchFamily="34" charset="0"/>
              <a:cs typeface="Calibri"/>
            </a:endParaRPr>
          </a:p>
          <a:p>
            <a:pPr marL="9525" algn="ctr"/>
            <a:r>
              <a:rPr sz="1800" spc="-4">
                <a:solidFill>
                  <a:srgbClr val="00AF5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3"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a:solidFill>
                  <a:srgbClr val="C00000"/>
                </a:solidFill>
                <a:latin typeface="Corbel" panose="020B0503020204020204" pitchFamily="34" charset="0"/>
                <a:cs typeface="Calibri"/>
              </a:rPr>
              <a:t>“losing”</a:t>
            </a:r>
            <a:endParaRPr sz="1800">
              <a:latin typeface="Corbel" panose="020B0503020204020204" pitchFamily="34" charset="0"/>
              <a:cs typeface="Calibri"/>
            </a:endParaRPr>
          </a:p>
          <a:p>
            <a:pPr marL="9525" algn="ctr"/>
            <a:r>
              <a:rPr sz="1800" spc="-4">
                <a:solidFill>
                  <a:srgbClr val="C0000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4" cstate="print"/>
          <a:stretch>
            <a:fillRect/>
          </a:stretch>
        </p:blipFill>
        <p:spPr>
          <a:xfrm>
            <a:off x="3603780" y="1640096"/>
            <a:ext cx="83153" cy="158686"/>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A48BF42-F0AA-3EFF-0997-6405097B3B68}"/>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a:p>
            </p:txBody>
          </p:sp>
        </mc:Choice>
        <mc:Fallback xmlns="">
          <p:sp>
            <p:nvSpPr>
              <p:cNvPr id="32" name="TextBox 31">
                <a:extLst>
                  <a:ext uri="{FF2B5EF4-FFF2-40B4-BE49-F238E27FC236}">
                    <a16:creationId xmlns:a16="http://schemas.microsoft.com/office/drawing/2014/main" id="{6A48BF42-F0AA-3EFF-0997-6405097B3B68}"/>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12">
                <a:extLst>
                  <a:ext uri="{FF2B5EF4-FFF2-40B4-BE49-F238E27FC236}">
                    <a16:creationId xmlns:a16="http://schemas.microsoft.com/office/drawing/2014/main" id="{0F08B279-9EC5-56B3-E3D7-17EAECAA8BA7}"/>
                  </a:ext>
                </a:extLst>
              </p:cNvPr>
              <p:cNvSpPr txBox="1"/>
              <p:nvPr/>
            </p:nvSpPr>
            <p:spPr>
              <a:xfrm>
                <a:off x="7291460" y="4118969"/>
                <a:ext cx="2019300" cy="256320"/>
              </a:xfrm>
              <a:prstGeom prst="rect">
                <a:avLst/>
              </a:prstGeom>
            </p:spPr>
            <p:txBody>
              <a:bodyPr vert="horz" wrap="square" lIns="0" tIns="10001" rIns="0" bIns="0" rtlCol="0">
                <a:spAutoFit/>
              </a:bodyPr>
              <a:lstStyle/>
              <a:p>
                <a:pPr marL="38100" marR="32385">
                  <a:spcBef>
                    <a:spcPts val="79"/>
                  </a:spcBef>
                </a:pP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1</m:t>
                              </m:r>
                            </m:sub>
                          </m:sSub>
                          <m:r>
                            <a:rPr lang="en-US" sz="1600" b="0" i="1" smtClean="0">
                              <a:solidFill>
                                <a:srgbClr val="0E0CC0"/>
                              </a:solidFill>
                              <a:latin typeface="Cambria Math" panose="02040503050406030204" pitchFamily="18" charset="0"/>
                            </a:rPr>
                            <m:t>;</m:t>
                          </m:r>
                          <m:r>
                            <m:rPr>
                              <m:sty m:val="p"/>
                            </m:rPr>
                            <a:rPr lang="en-US" sz="1600">
                              <a:solidFill>
                                <a:srgbClr val="0E0CC0"/>
                              </a:solidFill>
                              <a:latin typeface="Cambria Math" panose="02040503050406030204" pitchFamily="18" charset="0"/>
                            </a:rPr>
                            <m:t>prompt</m:t>
                          </m:r>
                        </m:e>
                      </m:d>
                      <m:r>
                        <a:rPr lang="fa-IR" sz="1600" b="0" i="1" smtClean="0">
                          <a:latin typeface="Cambria Math" panose="02040503050406030204" pitchFamily="18" charset="0"/>
                        </a:rPr>
                        <m:t>=0.8</m:t>
                      </m:r>
                    </m:oMath>
                  </m:oMathPara>
                </a14:m>
                <a:endParaRPr lang="fa-IR" sz="2000">
                  <a:latin typeface="Cambria Math"/>
                  <a:cs typeface="Cambria Math"/>
                </a:endParaRPr>
              </a:p>
            </p:txBody>
          </p:sp>
        </mc:Choice>
        <mc:Fallback xmlns="">
          <p:sp>
            <p:nvSpPr>
              <p:cNvPr id="9" name="object 12">
                <a:extLst>
                  <a:ext uri="{FF2B5EF4-FFF2-40B4-BE49-F238E27FC236}">
                    <a16:creationId xmlns:a16="http://schemas.microsoft.com/office/drawing/2014/main" id="{0F08B279-9EC5-56B3-E3D7-17EAECAA8BA7}"/>
                  </a:ext>
                </a:extLst>
              </p:cNvPr>
              <p:cNvSpPr txBox="1">
                <a:spLocks noRot="1" noChangeAspect="1" noMove="1" noResize="1" noEditPoints="1" noAdjustHandles="1" noChangeArrowheads="1" noChangeShapeType="1" noTextEdit="1"/>
              </p:cNvSpPr>
              <p:nvPr/>
            </p:nvSpPr>
            <p:spPr>
              <a:xfrm>
                <a:off x="7291460" y="4118969"/>
                <a:ext cx="2019300" cy="256320"/>
              </a:xfrm>
              <a:prstGeom prst="rect">
                <a:avLst/>
              </a:prstGeom>
              <a:blipFill>
                <a:blip r:embed="rId6"/>
                <a:stretch>
                  <a:fillRect t="-19048" r="-1258"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bject 14">
                <a:extLst>
                  <a:ext uri="{FF2B5EF4-FFF2-40B4-BE49-F238E27FC236}">
                    <a16:creationId xmlns:a16="http://schemas.microsoft.com/office/drawing/2014/main" id="{A6CABCD8-6ADA-AB37-5F82-6665324BC793}"/>
                  </a:ext>
                </a:extLst>
              </p:cNvPr>
              <p:cNvSpPr txBox="1"/>
              <p:nvPr/>
            </p:nvSpPr>
            <p:spPr>
              <a:xfrm>
                <a:off x="7245882" y="3174485"/>
                <a:ext cx="2479007" cy="564096"/>
              </a:xfrm>
              <a:prstGeom prst="rect">
                <a:avLst/>
              </a:prstGeom>
            </p:spPr>
            <p:txBody>
              <a:bodyPr vert="horz" wrap="square" lIns="0" tIns="10001" rIns="0" bIns="0" rtlCol="0">
                <a:spAutoFit/>
              </a:bodyPr>
              <a:lstStyle/>
              <a:p>
                <a:pPr marR="334328" algn="ctr">
                  <a:tabLst>
                    <a:tab pos="329088" algn="l"/>
                    <a:tab pos="814864" algn="l"/>
                  </a:tabLst>
                </a:pPr>
                <a:br>
                  <a:rPr lang="en-US" sz="2000" b="0" i="1">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2</m:t>
                              </m:r>
                            </m:sub>
                          </m:sSub>
                          <m:r>
                            <a:rPr lang="en-US" sz="1600" b="0" i="1" smtClean="0">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prompt</m:t>
                          </m:r>
                        </m:e>
                      </m:d>
                      <m:r>
                        <a:rPr lang="fa-IR" sz="1600" b="0" i="1" smtClean="0">
                          <a:latin typeface="Cambria Math" panose="02040503050406030204" pitchFamily="18" charset="0"/>
                        </a:rPr>
                        <m:t>=1.2</m:t>
                      </m:r>
                    </m:oMath>
                  </m:oMathPara>
                </a14:m>
                <a:endParaRPr lang="fa-IR" sz="2000">
                  <a:latin typeface="Cambria Math"/>
                  <a:cs typeface="Cambria Math"/>
                </a:endParaRPr>
              </a:p>
            </p:txBody>
          </p:sp>
        </mc:Choice>
        <mc:Fallback xmlns="">
          <p:sp>
            <p:nvSpPr>
              <p:cNvPr id="10" name="object 14">
                <a:extLst>
                  <a:ext uri="{FF2B5EF4-FFF2-40B4-BE49-F238E27FC236}">
                    <a16:creationId xmlns:a16="http://schemas.microsoft.com/office/drawing/2014/main" id="{A6CABCD8-6ADA-AB37-5F82-6665324BC793}"/>
                  </a:ext>
                </a:extLst>
              </p:cNvPr>
              <p:cNvSpPr txBox="1">
                <a:spLocks noRot="1" noChangeAspect="1" noMove="1" noResize="1" noEditPoints="1" noAdjustHandles="1" noChangeArrowheads="1" noChangeShapeType="1" noTextEdit="1"/>
              </p:cNvSpPr>
              <p:nvPr/>
            </p:nvSpPr>
            <p:spPr>
              <a:xfrm>
                <a:off x="7245882" y="3174485"/>
                <a:ext cx="2479007" cy="564096"/>
              </a:xfrm>
              <a:prstGeom prst="rect">
                <a:avLst/>
              </a:prstGeom>
              <a:blipFill>
                <a:blip r:embed="rId7"/>
                <a:stretch>
                  <a:fillRect b="-20000"/>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68A528-9C1E-1F01-7FA3-A9A46DC3AFAA}"/>
              </a:ext>
            </a:extLst>
          </p:cNvPr>
          <p:cNvGrpSpPr/>
          <p:nvPr/>
        </p:nvGrpSpPr>
        <p:grpSpPr>
          <a:xfrm>
            <a:off x="121919" y="2455816"/>
            <a:ext cx="7491350" cy="2055186"/>
            <a:chOff x="249131" y="1678071"/>
            <a:chExt cx="9460316" cy="2601657"/>
          </a:xfrm>
        </p:grpSpPr>
        <p:sp>
          <p:nvSpPr>
            <p:cNvPr id="12" name="Rounded Rectangle 11">
              <a:extLst>
                <a:ext uri="{FF2B5EF4-FFF2-40B4-BE49-F238E27FC236}">
                  <a16:creationId xmlns:a16="http://schemas.microsoft.com/office/drawing/2014/main" id="{9341044C-F730-DA6E-A65B-0DB1D74B80F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13" name="Rounded Rectangle 12">
              <a:extLst>
                <a:ext uri="{FF2B5EF4-FFF2-40B4-BE49-F238E27FC236}">
                  <a16:creationId xmlns:a16="http://schemas.microsoft.com/office/drawing/2014/main" id="{FC48D66F-0B42-2555-56BC-3E5E6DCC68AD}"/>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4" name="Straight Arrow Connector 13">
              <a:extLst>
                <a:ext uri="{FF2B5EF4-FFF2-40B4-BE49-F238E27FC236}">
                  <a16:creationId xmlns:a16="http://schemas.microsoft.com/office/drawing/2014/main" id="{52123CC3-F460-EB70-0A78-F4FDA598BAD3}"/>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5" name="Rounded Rectangle 14">
              <a:extLst>
                <a:ext uri="{FF2B5EF4-FFF2-40B4-BE49-F238E27FC236}">
                  <a16:creationId xmlns:a16="http://schemas.microsoft.com/office/drawing/2014/main" id="{74418B92-6E28-BDD8-DAEC-B7DA5BC5CD3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6" name="Straight Arrow Connector 15">
              <a:extLst>
                <a:ext uri="{FF2B5EF4-FFF2-40B4-BE49-F238E27FC236}">
                  <a16:creationId xmlns:a16="http://schemas.microsoft.com/office/drawing/2014/main" id="{50F51153-D548-7974-3441-BC852E7671C4}"/>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1" name="Rounded Rectangle 20">
              <a:extLst>
                <a:ext uri="{FF2B5EF4-FFF2-40B4-BE49-F238E27FC236}">
                  <a16:creationId xmlns:a16="http://schemas.microsoft.com/office/drawing/2014/main" id="{65DA9C4A-5350-367B-A2B9-92C7E26CDDF9}"/>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33" name="Straight Arrow Connector 32">
              <a:extLst>
                <a:ext uri="{FF2B5EF4-FFF2-40B4-BE49-F238E27FC236}">
                  <a16:creationId xmlns:a16="http://schemas.microsoft.com/office/drawing/2014/main" id="{E19BF20A-8D07-A725-036D-476A22382AD7}"/>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34" name="Rounded Rectangle 33">
              <a:extLst>
                <a:ext uri="{FF2B5EF4-FFF2-40B4-BE49-F238E27FC236}">
                  <a16:creationId xmlns:a16="http://schemas.microsoft.com/office/drawing/2014/main" id="{0CE9501C-3B11-0F0E-FB7C-F83964759A77}"/>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35" name="Curved Connector 34">
              <a:extLst>
                <a:ext uri="{FF2B5EF4-FFF2-40B4-BE49-F238E27FC236}">
                  <a16:creationId xmlns:a16="http://schemas.microsoft.com/office/drawing/2014/main" id="{94F68ABC-B644-B661-537D-7B5B5E62341E}"/>
                </a:ext>
              </a:extLst>
            </p:cNvPr>
            <p:cNvCxnSpPr>
              <a:cxnSpLocks/>
              <a:stCxn id="13"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D9536008-B72A-7689-D143-58D3E46FD173}"/>
                </a:ext>
              </a:extLst>
            </p:cNvPr>
            <p:cNvCxnSpPr>
              <a:cxnSpLocks/>
            </p:cNvCxnSpPr>
            <p:nvPr/>
          </p:nvCxnSpPr>
          <p:spPr>
            <a:xfrm>
              <a:off x="6354802" y="2057035"/>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06224D9-C542-7A79-48A5-F21F3B7815E6}"/>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37" name="TextBox 36">
                <a:extLst>
                  <a:ext uri="{FF2B5EF4-FFF2-40B4-BE49-F238E27FC236}">
                    <a16:creationId xmlns:a16="http://schemas.microsoft.com/office/drawing/2014/main" id="{706224D9-C542-7A79-48A5-F21F3B7815E6}"/>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36D6AB9-96DE-8BE4-5D6A-D3104E6DFA6E}"/>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38" name="TextBox 37">
                <a:extLst>
                  <a:ext uri="{FF2B5EF4-FFF2-40B4-BE49-F238E27FC236}">
                    <a16:creationId xmlns:a16="http://schemas.microsoft.com/office/drawing/2014/main" id="{136D6AB9-96DE-8BE4-5D6A-D3104E6DFA6E}"/>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9"/>
                <a:stretch>
                  <a:fillRect/>
                </a:stretch>
              </a:blipFill>
            </p:spPr>
            <p:txBody>
              <a:bodyPr/>
              <a:lstStyle/>
              <a:p>
                <a:r>
                  <a:rPr lang="en-US">
                    <a:noFill/>
                  </a:rPr>
                  <a:t> </a:t>
                </a:r>
              </a:p>
            </p:txBody>
          </p:sp>
        </mc:Fallback>
      </mc:AlternateContent>
      <p:sp>
        <p:nvSpPr>
          <p:cNvPr id="39" name="Rounded Rectangular Callout 38">
            <a:extLst>
              <a:ext uri="{FF2B5EF4-FFF2-40B4-BE49-F238E27FC236}">
                <a16:creationId xmlns:a16="http://schemas.microsoft.com/office/drawing/2014/main" id="{70B456D6-5CB2-8338-55C1-F0E7F6344431}"/>
              </a:ext>
            </a:extLst>
          </p:cNvPr>
          <p:cNvSpPr/>
          <p:nvPr/>
        </p:nvSpPr>
        <p:spPr>
          <a:xfrm>
            <a:off x="6106026" y="1859228"/>
            <a:ext cx="3037974" cy="1111766"/>
          </a:xfrm>
          <a:prstGeom prst="wedgeRoundRectCallout">
            <a:avLst>
              <a:gd name="adj1" fmla="val 25669"/>
              <a:gd name="adj2" fmla="val 7275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The reward model returns a scalar reward which should numerically represent the human preference. </a:t>
            </a:r>
            <a:endParaRPr lang="en-US" sz="1500">
              <a:solidFill>
                <a:schemeClr val="tx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90B623-78F6-167F-227D-A0E5CBED2CE6}"/>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5" name="TextBox 4">
                <a:extLst>
                  <a:ext uri="{FF2B5EF4-FFF2-40B4-BE49-F238E27FC236}">
                    <a16:creationId xmlns:a16="http://schemas.microsoft.com/office/drawing/2014/main" id="{6390B623-78F6-167F-227D-A0E5CBED2CE6}"/>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10"/>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829F9E-48E6-D871-1D95-8ACB0A82EFB1}"/>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6" name="TextBox 5">
                <a:extLst>
                  <a:ext uri="{FF2B5EF4-FFF2-40B4-BE49-F238E27FC236}">
                    <a16:creationId xmlns:a16="http://schemas.microsoft.com/office/drawing/2014/main" id="{A6829F9E-48E6-D871-1D95-8ACB0A82EFB1}"/>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11"/>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DA0739-80D9-A323-0DFA-113E3B72C907}"/>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7BDA0739-80D9-A323-0DFA-113E3B72C907}"/>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2"/>
                <a:stretch>
                  <a:fillRect b="-384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C8A702-2A10-9677-C5B8-D184410FAC3D}"/>
              </a:ext>
            </a:extLst>
          </p:cNvPr>
          <p:cNvPicPr>
            <a:picLocks noChangeAspect="1"/>
          </p:cNvPicPr>
          <p:nvPr/>
        </p:nvPicPr>
        <p:blipFill>
          <a:blip r:embed="rId1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520296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C00925F-D745-27B9-5933-73B9AAE5EE86}"/>
                  </a:ext>
                </a:extLst>
              </p:cNvPr>
              <p:cNvSpPr>
                <a:spLocks noGrp="1"/>
              </p:cNvSpPr>
              <p:nvPr>
                <p:ph type="title"/>
              </p:nvPr>
            </p:nvSpPr>
            <p:spPr/>
            <p:txBody>
              <a:bodyPr/>
              <a:lstStyle/>
              <a:p>
                <a:r>
                  <a:rPr lang="en-US" sz="3200"/>
                  <a:t>Estimating the Reward </a:t>
                </a:r>
                <a14:m>
                  <m:oMath xmlns:m="http://schemas.openxmlformats.org/officeDocument/2006/math">
                    <m:r>
                      <a:rPr lang="fa-IR" sz="2800" i="1" smtClean="0">
                        <a:latin typeface="Cambria Math" panose="02040503050406030204" pitchFamily="18" charset="0"/>
                      </a:rPr>
                      <m:t>𝑅</m:t>
                    </m:r>
                  </m:oMath>
                </a14:m>
                <a:r>
                  <a:rPr lang="en-US"/>
                  <a:t>: Quiz</a:t>
                </a:r>
              </a:p>
            </p:txBody>
          </p:sp>
        </mc:Choice>
        <mc:Fallback xmlns="">
          <p:sp>
            <p:nvSpPr>
              <p:cNvPr id="2" name="Title 1">
                <a:extLst>
                  <a:ext uri="{FF2B5EF4-FFF2-40B4-BE49-F238E27FC236}">
                    <a16:creationId xmlns:a16="http://schemas.microsoft.com/office/drawing/2014/main" id="{3C00925F-D745-27B9-5933-73B9AAE5EE86}"/>
                  </a:ext>
                </a:extLst>
              </p:cNvPr>
              <p:cNvSpPr>
                <a:spLocks noGrp="1" noRot="1" noChangeAspect="1" noMove="1" noResize="1" noEditPoints="1" noAdjustHandles="1" noChangeArrowheads="1" noChangeShapeType="1" noTextEdit="1"/>
              </p:cNvSpPr>
              <p:nvPr>
                <p:ph type="title"/>
              </p:nvPr>
            </p:nvSpPr>
            <p:spPr>
              <a:blipFill>
                <a:blip r:embed="rId3"/>
                <a:stretch>
                  <a:fillRect l="-1884" b="-25000"/>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78C98F2E-F9E5-1FF7-B732-F87768D73FEE}"/>
              </a:ext>
            </a:extLst>
          </p:cNvPr>
          <p:cNvSpPr>
            <a:spLocks noGrp="1"/>
          </p:cNvSpPr>
          <p:nvPr>
            <p:ph type="body" sz="quarter" idx="16"/>
          </p:nvPr>
        </p:nvSpPr>
        <p:spPr/>
        <p:txBody>
          <a:bodyPr/>
          <a:lstStyle/>
          <a:p>
            <a:r>
              <a:rPr lang="en-US" b="1" dirty="0"/>
              <a:t>Q1:</a:t>
            </a:r>
            <a:r>
              <a:rPr lang="en-US" dirty="0"/>
              <a:t> Are these objectives different? </a:t>
            </a:r>
          </a:p>
          <a:p>
            <a:r>
              <a:rPr lang="en-US" b="1" dirty="0"/>
              <a:t>Ans: </a:t>
            </a:r>
            <a:r>
              <a:rPr lang="en-US" dirty="0"/>
              <a:t>They’re the same!</a:t>
            </a:r>
          </a:p>
          <a:p>
            <a:endParaRPr lang="en-US" dirty="0"/>
          </a:p>
          <a:p>
            <a:r>
              <a:rPr lang="en-US" b="1" dirty="0"/>
              <a:t>Q2: </a:t>
            </a:r>
            <a:r>
              <a:rPr lang="en-US" dirty="0"/>
              <a:t>Is this an easy way to </a:t>
            </a:r>
            <a:br>
              <a:rPr lang="en-US" dirty="0"/>
            </a:br>
            <a:r>
              <a:rPr lang="en-US" dirty="0"/>
              <a:t>implement the training objective </a:t>
            </a:r>
            <a:br>
              <a:rPr lang="en-US" dirty="0"/>
            </a:br>
            <a:r>
              <a:rPr lang="en-US" dirty="0"/>
              <a:t>of the reward model? </a:t>
            </a:r>
          </a:p>
          <a:p>
            <a:r>
              <a:rPr lang="en-US" b="1" dirty="0"/>
              <a:t>Ans: </a:t>
            </a:r>
            <a:r>
              <a:rPr lang="en-US" dirty="0"/>
              <a:t>In practice, the preference </a:t>
            </a:r>
            <a:br>
              <a:rPr lang="en-US" dirty="0"/>
            </a:br>
            <a:r>
              <a:rPr lang="en-US" dirty="0"/>
              <a:t>loss is typically just the binary </a:t>
            </a:r>
            <a:br>
              <a:rPr lang="en-US" dirty="0"/>
            </a:br>
            <a:r>
              <a:rPr lang="en-US" dirty="0"/>
              <a:t>cross-entropy loss.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4ACA53-165E-EF50-B55F-43C0C3EE14EF}"/>
                  </a:ext>
                </a:extLst>
              </p:cNvPr>
              <p:cNvSpPr txBox="1"/>
              <p:nvPr/>
            </p:nvSpPr>
            <p:spPr>
              <a:xfrm>
                <a:off x="4330651" y="1030766"/>
                <a:ext cx="4817227"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1+</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i="1">
                                              <a:latin typeface="Cambria Math" panose="02040503050406030204" pitchFamily="18" charset="0"/>
                                            </a:rPr>
                                            <m:t> −</m:t>
                                          </m:r>
                                          <m:r>
                                            <a:rPr lang="en-US"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sup>
                                  </m:sSup>
                                </m:den>
                              </m:f>
                            </m:e>
                          </m:func>
                        </m:e>
                      </m:d>
                    </m:oMath>
                  </m:oMathPara>
                </a14:m>
                <a:endParaRPr lang="en-US" sz="1800"/>
              </a:p>
            </p:txBody>
          </p:sp>
        </mc:Choice>
        <mc:Fallback xmlns="">
          <p:sp>
            <p:nvSpPr>
              <p:cNvPr id="8" name="TextBox 7">
                <a:extLst>
                  <a:ext uri="{FF2B5EF4-FFF2-40B4-BE49-F238E27FC236}">
                    <a16:creationId xmlns:a16="http://schemas.microsoft.com/office/drawing/2014/main" id="{A24ACA53-165E-EF50-B55F-43C0C3EE14EF}"/>
                  </a:ext>
                </a:extLst>
              </p:cNvPr>
              <p:cNvSpPr txBox="1">
                <a:spLocks noRot="1" noChangeAspect="1" noMove="1" noResize="1" noEditPoints="1" noAdjustHandles="1" noChangeArrowheads="1" noChangeShapeType="1" noTextEdit="1"/>
              </p:cNvSpPr>
              <p:nvPr/>
            </p:nvSpPr>
            <p:spPr>
              <a:xfrm>
                <a:off x="4330651" y="1030766"/>
                <a:ext cx="4817227" cy="664349"/>
              </a:xfrm>
              <a:prstGeom prst="rect">
                <a:avLst/>
              </a:prstGeom>
              <a:blipFill>
                <a:blip r:embed="rId4"/>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7349EB3-DD8D-222B-E245-B0251B4C1C54}"/>
                  </a:ext>
                </a:extLst>
              </p:cNvPr>
              <p:cNvSpPr txBox="1"/>
              <p:nvPr/>
            </p:nvSpPr>
            <p:spPr>
              <a:xfrm>
                <a:off x="4400989" y="1728640"/>
                <a:ext cx="4817227" cy="811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num>
                                <m:den>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den>
                              </m:f>
                            </m:e>
                          </m:func>
                        </m:e>
                      </m:d>
                    </m:oMath>
                  </m:oMathPara>
                </a14:m>
                <a:endParaRPr lang="en-US" sz="1800"/>
              </a:p>
            </p:txBody>
          </p:sp>
        </mc:Choice>
        <mc:Fallback xmlns="">
          <p:sp>
            <p:nvSpPr>
              <p:cNvPr id="11" name="TextBox 10">
                <a:extLst>
                  <a:ext uri="{FF2B5EF4-FFF2-40B4-BE49-F238E27FC236}">
                    <a16:creationId xmlns:a16="http://schemas.microsoft.com/office/drawing/2014/main" id="{A7349EB3-DD8D-222B-E245-B0251B4C1C54}"/>
                  </a:ext>
                </a:extLst>
              </p:cNvPr>
              <p:cNvSpPr txBox="1">
                <a:spLocks noRot="1" noChangeAspect="1" noMove="1" noResize="1" noEditPoints="1" noAdjustHandles="1" noChangeArrowheads="1" noChangeShapeType="1" noTextEdit="1"/>
              </p:cNvSpPr>
              <p:nvPr/>
            </p:nvSpPr>
            <p:spPr>
              <a:xfrm>
                <a:off x="4400989" y="1728640"/>
                <a:ext cx="4817227" cy="811504"/>
              </a:xfrm>
              <a:prstGeom prst="rect">
                <a:avLst/>
              </a:prstGeom>
              <a:blipFill>
                <a:blip r:embed="rId5"/>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3CE4A79-81B1-C452-78DE-AEB686605B8D}"/>
              </a:ext>
            </a:extLst>
          </p:cNvPr>
          <p:cNvPicPr>
            <a:picLocks noChangeAspect="1"/>
          </p:cNvPicPr>
          <p:nvPr/>
        </p:nvPicPr>
        <p:blipFill>
          <a:blip r:embed="rId6"/>
          <a:stretch>
            <a:fillRect/>
          </a:stretch>
        </p:blipFill>
        <p:spPr>
          <a:xfrm>
            <a:off x="3918857" y="2559154"/>
            <a:ext cx="5108629" cy="2524955"/>
          </a:xfrm>
          <a:prstGeom prst="rect">
            <a:avLst/>
          </a:prstGeom>
        </p:spPr>
      </p:pic>
    </p:spTree>
    <p:extLst>
      <p:ext uri="{BB962C8B-B14F-4D97-AF65-F5344CB8AC3E}">
        <p14:creationId xmlns:p14="http://schemas.microsoft.com/office/powerpoint/2010/main" val="51948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a:t>Step 2: Optimizing the </a:t>
            </a:r>
            <a:br>
              <a:rPr lang="en-US" sz="2800"/>
            </a:br>
            <a:r>
              <a:rPr lang="en-US" sz="280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453326" cy="3433899"/>
          </a:xfrm>
        </p:spPr>
        <p:txBody>
          <a:bodyPr>
            <a:normAutofit/>
          </a:bodyPr>
          <a:lstStyle/>
          <a:p>
            <a:r>
              <a:rPr lang="en-US" sz="1800" spc="-4" dirty="0"/>
              <a:t>Policy function := The model that makes decisions (here, generates responses)</a:t>
            </a:r>
          </a:p>
          <a:p>
            <a:r>
              <a:rPr lang="en-US" sz="1800" spc="-4" dirty="0"/>
              <a:t>How do</a:t>
            </a:r>
            <a:r>
              <a:rPr lang="en-US" sz="1800" spc="-8" dirty="0"/>
              <a:t> </a:t>
            </a:r>
            <a:r>
              <a:rPr lang="en-US" sz="1800" dirty="0"/>
              <a:t>we</a:t>
            </a:r>
            <a:r>
              <a:rPr lang="en-US" sz="1800" spc="-11" dirty="0"/>
              <a:t> </a:t>
            </a:r>
            <a:r>
              <a:rPr lang="en-US" sz="1800" spc="-4" dirty="0"/>
              <a:t>change our LM parameters</a:t>
            </a:r>
            <a:r>
              <a:rPr lang="en-US" sz="1800" spc="11" dirty="0"/>
              <a:t> </a:t>
            </a:r>
            <a:r>
              <a:rPr lang="en-US" sz="1800" dirty="0"/>
              <a:t>𝜃</a:t>
            </a:r>
            <a:r>
              <a:rPr lang="en-US" sz="1800" spc="56" dirty="0"/>
              <a:t> </a:t>
            </a:r>
            <a:r>
              <a:rPr lang="en-US" sz="1800" dirty="0"/>
              <a:t>to</a:t>
            </a:r>
            <a:r>
              <a:rPr lang="en-US" sz="1800" spc="-15" dirty="0"/>
              <a:t> </a:t>
            </a:r>
            <a:r>
              <a:rPr lang="en-US" sz="1800" dirty="0"/>
              <a:t>maximize</a:t>
            </a:r>
            <a:r>
              <a:rPr lang="en-US" sz="1800" spc="-19" dirty="0"/>
              <a:t> </a:t>
            </a:r>
            <a:r>
              <a:rPr lang="en-US" sz="1800" dirty="0"/>
              <a:t>this?</a:t>
            </a:r>
          </a:p>
          <a:p>
            <a:pPr marL="114300" indent="0">
              <a:buNone/>
            </a:pPr>
            <a:br>
              <a:rPr lang="en-US" dirty="0"/>
            </a:br>
            <a:endParaRPr lang="en-US" spc="-4" dirty="0"/>
          </a:p>
          <a:p>
            <a:endParaRPr lang="en-US" dirty="0"/>
          </a:p>
          <a:p>
            <a:pPr marL="0" indent="0">
              <a:buNone/>
            </a:pPr>
            <a:endParaRPr lang="en-US" dirty="0"/>
          </a:p>
        </p:txBody>
      </p:sp>
      <p:grpSp>
        <p:nvGrpSpPr>
          <p:cNvPr id="25" name="Group 24">
            <a:extLst>
              <a:ext uri="{FF2B5EF4-FFF2-40B4-BE49-F238E27FC236}">
                <a16:creationId xmlns:a16="http://schemas.microsoft.com/office/drawing/2014/main" id="{DC3B9948-A663-CB17-630F-FB4897B07538}"/>
              </a:ext>
            </a:extLst>
          </p:cNvPr>
          <p:cNvGrpSpPr/>
          <p:nvPr/>
        </p:nvGrpSpPr>
        <p:grpSpPr>
          <a:xfrm>
            <a:off x="156755" y="3365112"/>
            <a:ext cx="8330268" cy="893625"/>
            <a:chOff x="767107" y="5350665"/>
            <a:chExt cx="9702773" cy="893625"/>
          </a:xfrm>
        </p:grpSpPr>
        <p:sp>
          <p:nvSpPr>
            <p:cNvPr id="9" name="Rounded Rectangle 8">
              <a:extLst>
                <a:ext uri="{FF2B5EF4-FFF2-40B4-BE49-F238E27FC236}">
                  <a16:creationId xmlns:a16="http://schemas.microsoft.com/office/drawing/2014/main" id="{C385D90E-A4C1-6A12-4492-300CAD283B39}"/>
                </a:ext>
              </a:extLst>
            </p:cNvPr>
            <p:cNvSpPr/>
            <p:nvPr/>
          </p:nvSpPr>
          <p:spPr>
            <a:xfrm>
              <a:off x="4768150" y="5353133"/>
              <a:ext cx="1059818" cy="891157"/>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a:latin typeface="Avenir Book" panose="02000503020000020003" pitchFamily="2" charset="0"/>
                </a:rPr>
                <a:t>LM</a:t>
              </a:r>
            </a:p>
          </p:txBody>
        </p:sp>
        <p:sp>
          <p:nvSpPr>
            <p:cNvPr id="10" name="Rounded Rectangle 9">
              <a:extLst>
                <a:ext uri="{FF2B5EF4-FFF2-40B4-BE49-F238E27FC236}">
                  <a16:creationId xmlns:a16="http://schemas.microsoft.com/office/drawing/2014/main" id="{8AC3A61F-9025-BE9C-5E1B-AB7AEF6EEF52}"/>
                </a:ext>
              </a:extLst>
            </p:cNvPr>
            <p:cNvSpPr/>
            <p:nvPr/>
          </p:nvSpPr>
          <p:spPr>
            <a:xfrm>
              <a:off x="767107" y="5378892"/>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9F04744D-086B-176E-26E2-429D98099B66}"/>
                </a:ext>
              </a:extLst>
            </p:cNvPr>
            <p:cNvCxnSpPr>
              <a:cxnSpLocks/>
            </p:cNvCxnSpPr>
            <p:nvPr/>
          </p:nvCxnSpPr>
          <p:spPr>
            <a:xfrm>
              <a:off x="3959756" y="5793692"/>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AE985B8F-BB49-4836-8DF9-9E915556FB57}"/>
                </a:ext>
              </a:extLst>
            </p:cNvPr>
            <p:cNvCxnSpPr>
              <a:cxnSpLocks/>
            </p:cNvCxnSpPr>
            <p:nvPr/>
          </p:nvCxnSpPr>
          <p:spPr>
            <a:xfrm>
              <a:off x="6147397" y="5792488"/>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54CE8457-4613-7745-413E-6A4C9B75708F}"/>
                </a:ext>
              </a:extLst>
            </p:cNvPr>
            <p:cNvSpPr/>
            <p:nvPr/>
          </p:nvSpPr>
          <p:spPr>
            <a:xfrm>
              <a:off x="9531910" y="5350666"/>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sp>
          <p:nvSpPr>
            <p:cNvPr id="14" name="Rounded Rectangle 13">
              <a:extLst>
                <a:ext uri="{FF2B5EF4-FFF2-40B4-BE49-F238E27FC236}">
                  <a16:creationId xmlns:a16="http://schemas.microsoft.com/office/drawing/2014/main" id="{BAC221E9-3F82-DE30-D3A5-A53156730A97}"/>
                </a:ext>
              </a:extLst>
            </p:cNvPr>
            <p:cNvSpPr/>
            <p:nvPr/>
          </p:nvSpPr>
          <p:spPr>
            <a:xfrm>
              <a:off x="6756866" y="5446395"/>
              <a:ext cx="1908355"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basically …. </a:t>
              </a:r>
            </a:p>
          </p:txBody>
        </p:sp>
        <p:cxnSp>
          <p:nvCxnSpPr>
            <p:cNvPr id="15" name="Straight Arrow Connector 14">
              <a:extLst>
                <a:ext uri="{FF2B5EF4-FFF2-40B4-BE49-F238E27FC236}">
                  <a16:creationId xmlns:a16="http://schemas.microsoft.com/office/drawing/2014/main" id="{A3F229EC-A1D8-2CEA-C211-E6CC0B82C350}"/>
                </a:ext>
              </a:extLst>
            </p:cNvPr>
            <p:cNvCxnSpPr>
              <a:cxnSpLocks/>
            </p:cNvCxnSpPr>
            <p:nvPr/>
          </p:nvCxnSpPr>
          <p:spPr>
            <a:xfrm>
              <a:off x="8811179" y="577960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6" name="Curved Connector 15">
              <a:extLst>
                <a:ext uri="{FF2B5EF4-FFF2-40B4-BE49-F238E27FC236}">
                  <a16:creationId xmlns:a16="http://schemas.microsoft.com/office/drawing/2014/main" id="{700B915E-150A-77F4-5243-5805EA41307C}"/>
                </a:ext>
              </a:extLst>
            </p:cNvPr>
            <p:cNvCxnSpPr>
              <a:cxnSpLocks/>
              <a:stCxn id="13" idx="0"/>
              <a:endCxn id="9" idx="0"/>
            </p:cNvCxnSpPr>
            <p:nvPr/>
          </p:nvCxnSpPr>
          <p:spPr>
            <a:xfrm rot="16200000" flipH="1" flipV="1">
              <a:off x="7648243" y="3000481"/>
              <a:ext cx="2467" cy="4702836"/>
            </a:xfrm>
            <a:prstGeom prst="curvedConnector3">
              <a:avLst>
                <a:gd name="adj1" fmla="val -21273450"/>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596F1F-E90C-EAD3-C35F-58B811DDDDC5}"/>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a:p>
            </p:txBody>
          </p:sp>
        </mc:Choice>
        <mc:Fallback xmlns="">
          <p:sp>
            <p:nvSpPr>
              <p:cNvPr id="26" name="TextBox 25">
                <a:extLst>
                  <a:ext uri="{FF2B5EF4-FFF2-40B4-BE49-F238E27FC236}">
                    <a16:creationId xmlns:a16="http://schemas.microsoft.com/office/drawing/2014/main" id="{B9596F1F-E90C-EAD3-C35F-58B811DDDDC5}"/>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4F4DD6-D798-7CFD-C5D7-540F6F3F2F40}"/>
                  </a:ext>
                </a:extLst>
              </p:cNvPr>
              <p:cNvSpPr txBox="1"/>
              <p:nvPr/>
            </p:nvSpPr>
            <p:spPr>
              <a:xfrm>
                <a:off x="5226548" y="4279771"/>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5" name="TextBox 4">
                <a:extLst>
                  <a:ext uri="{FF2B5EF4-FFF2-40B4-BE49-F238E27FC236}">
                    <a16:creationId xmlns:a16="http://schemas.microsoft.com/office/drawing/2014/main" id="{3F4F4DD6-D798-7CFD-C5D7-540F6F3F2F40}"/>
                  </a:ext>
                </a:extLst>
              </p:cNvPr>
              <p:cNvSpPr txBox="1">
                <a:spLocks noRot="1" noChangeAspect="1" noMove="1" noResize="1" noEditPoints="1" noAdjustHandles="1" noChangeArrowheads="1" noChangeShapeType="1" noTextEdit="1"/>
              </p:cNvSpPr>
              <p:nvPr/>
            </p:nvSpPr>
            <p:spPr>
              <a:xfrm>
                <a:off x="5226548" y="4279771"/>
                <a:ext cx="1783778" cy="307777"/>
              </a:xfrm>
              <a:prstGeom prst="rect">
                <a:avLst/>
              </a:prstGeom>
              <a:blipFill>
                <a:blip r:embed="rId3"/>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A21FDA-9C13-FE0F-30C4-1943358A2C46}"/>
                  </a:ext>
                </a:extLst>
              </p:cNvPr>
              <p:cNvSpPr txBox="1"/>
              <p:nvPr/>
            </p:nvSpPr>
            <p:spPr>
              <a:xfrm>
                <a:off x="31794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92A21FDA-9C13-FE0F-30C4-1943358A2C46}"/>
                  </a:ext>
                </a:extLst>
              </p:cNvPr>
              <p:cNvSpPr txBox="1">
                <a:spLocks noRot="1" noChangeAspect="1" noMove="1" noResize="1" noEditPoints="1" noAdjustHandles="1" noChangeArrowheads="1" noChangeShapeType="1" noTextEdit="1"/>
              </p:cNvSpPr>
              <p:nvPr/>
            </p:nvSpPr>
            <p:spPr>
              <a:xfrm>
                <a:off x="3179454" y="4261844"/>
                <a:ext cx="1783778" cy="307777"/>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C5F068-3A55-B9A7-7205-44D252FA186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8" name="TextBox 7">
                <a:extLst>
                  <a:ext uri="{FF2B5EF4-FFF2-40B4-BE49-F238E27FC236}">
                    <a16:creationId xmlns:a16="http://schemas.microsoft.com/office/drawing/2014/main" id="{65C5F068-3A55-B9A7-7205-44D252FA186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5"/>
                <a:stretch>
                  <a:fillRect b="-8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E60F0BE-3439-FE3B-B5D0-F61DC9F29955}"/>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926173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8519582" cy="857542"/>
          </a:xfrm>
        </p:spPr>
        <p:txBody>
          <a:bodyPr>
            <a:normAutofit/>
          </a:bodyPr>
          <a:lstStyle/>
          <a:p>
            <a:r>
              <a:rPr lang="en-US" sz="2400"/>
              <a:t>Language Modeling </a:t>
            </a:r>
            <a:r>
              <a:rPr lang="en-US" sz="2400">
                <a:latin typeface="Corbel" panose="020B0503020204020204" pitchFamily="34" charset="0"/>
                <a:cs typeface="Calibri"/>
              </a:rPr>
              <a:t>≠</a:t>
            </a:r>
            <a:r>
              <a:rPr lang="en-US" sz="2400"/>
              <a:t> Following Human Instructions </a:t>
            </a:r>
          </a:p>
        </p:txBody>
      </p:sp>
      <p:sp>
        <p:nvSpPr>
          <p:cNvPr id="7" name="Text Placeholder 6">
            <a:extLst>
              <a:ext uri="{FF2B5EF4-FFF2-40B4-BE49-F238E27FC236}">
                <a16:creationId xmlns:a16="http://schemas.microsoft.com/office/drawing/2014/main" id="{FA994E85-F24C-9D96-70D8-3FCE44CBC74A}"/>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a:solidFill>
                  <a:schemeClr val="bg1">
                    <a:lumMod val="50000"/>
                  </a:schemeClr>
                </a:solidFill>
                <a:latin typeface="Corbel" panose="020B0503020204020204" pitchFamily="34" charset="0"/>
              </a:rPr>
              <a:t>Human </a:t>
            </a:r>
          </a:p>
          <a:p>
            <a:pPr>
              <a:lnSpc>
                <a:spcPct val="150000"/>
              </a:lnSpc>
            </a:pPr>
            <a:r>
              <a:rPr lang="en-US">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between LLM pre-training and </a:t>
            </a:r>
            <a:r>
              <a:rPr lang="en-US" sz="1800" spc="-4">
                <a:solidFill>
                  <a:srgbClr val="C00000"/>
                </a:solidFill>
                <a:latin typeface="Tahoma" panose="020B0604030504040204" pitchFamily="34" charset="0"/>
                <a:ea typeface="Tahoma" panose="020B0604030504040204" pitchFamily="34" charset="0"/>
                <a:cs typeface="Tahoma" panose="020B0604030504040204" pitchFamily="34" charset="0"/>
              </a:rPr>
              <a:t>user </a:t>
            </a:r>
            <a:r>
              <a:rPr lang="en-US" sz="1800" spc="-11">
                <a:solidFill>
                  <a:srgbClr val="C00000"/>
                </a:solidFill>
                <a:latin typeface="Tahoma" panose="020B0604030504040204" pitchFamily="34" charset="0"/>
                <a:ea typeface="Tahoma" panose="020B0604030504040204" pitchFamily="34" charset="0"/>
                <a:cs typeface="Tahoma" panose="020B0604030504040204" pitchFamily="34" charset="0"/>
              </a:rPr>
              <a:t>intents.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233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a:t>Step 2: Optimizing the </a:t>
            </a:r>
            <a:br>
              <a:rPr lang="en-US" sz="2800"/>
            </a:br>
            <a:r>
              <a:rPr lang="en-US" sz="280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513366" cy="3645732"/>
          </a:xfrm>
        </p:spPr>
        <p:txBody>
          <a:bodyPr>
            <a:normAutofit/>
          </a:bodyPr>
          <a:lstStyle/>
          <a:p>
            <a:r>
              <a:rPr lang="en-US" sz="1800" spc="-4" dirty="0"/>
              <a:t>Policy function := The model that makes decisions (here, generates responses)</a:t>
            </a:r>
          </a:p>
          <a:p>
            <a:r>
              <a:rPr lang="en-US" sz="1800" spc="-4" dirty="0"/>
              <a:t>How do</a:t>
            </a:r>
            <a:r>
              <a:rPr lang="en-US" sz="1800" spc="-8" dirty="0"/>
              <a:t> </a:t>
            </a:r>
            <a:r>
              <a:rPr lang="en-US" sz="1800" dirty="0"/>
              <a:t>we</a:t>
            </a:r>
            <a:r>
              <a:rPr lang="en-US" sz="1800" spc="-11" dirty="0"/>
              <a:t> </a:t>
            </a:r>
            <a:r>
              <a:rPr lang="en-US" sz="1800" spc="-4" dirty="0"/>
              <a:t>change our LM parameters</a:t>
            </a:r>
            <a:r>
              <a:rPr lang="en-US" sz="1800" spc="11" dirty="0"/>
              <a:t> </a:t>
            </a:r>
            <a:r>
              <a:rPr lang="en-US" sz="1800" dirty="0"/>
              <a:t>𝜃</a:t>
            </a:r>
            <a:r>
              <a:rPr lang="en-US" sz="1800" spc="56" dirty="0"/>
              <a:t> </a:t>
            </a:r>
            <a:r>
              <a:rPr lang="en-US" sz="1800" dirty="0"/>
              <a:t>to</a:t>
            </a:r>
            <a:r>
              <a:rPr lang="en-US" sz="1800" spc="-15" dirty="0"/>
              <a:t> </a:t>
            </a:r>
            <a:r>
              <a:rPr lang="en-US" sz="1800" dirty="0"/>
              <a:t>maximize</a:t>
            </a:r>
            <a:r>
              <a:rPr lang="en-US" sz="1800" spc="-19" dirty="0"/>
              <a:t> </a:t>
            </a:r>
            <a:r>
              <a:rPr lang="en-US" sz="1800" dirty="0"/>
              <a:t>this?</a:t>
            </a:r>
          </a:p>
          <a:p>
            <a:pPr marL="114300" indent="0">
              <a:buNone/>
            </a:pPr>
            <a:br>
              <a:rPr lang="en-US" dirty="0"/>
            </a:br>
            <a:endParaRPr lang="en-US" dirty="0"/>
          </a:p>
          <a:p>
            <a:r>
              <a:rPr lang="en-US" sz="1800" spc="-4" dirty="0"/>
              <a:t>Let’s</a:t>
            </a:r>
            <a:r>
              <a:rPr lang="en-US" sz="1800" spc="-15" dirty="0"/>
              <a:t> </a:t>
            </a:r>
            <a:r>
              <a:rPr lang="en-US" sz="1800" dirty="0"/>
              <a:t>try</a:t>
            </a:r>
            <a:r>
              <a:rPr lang="en-US" sz="1800" spc="-15" dirty="0"/>
              <a:t> </a:t>
            </a:r>
            <a:r>
              <a:rPr lang="en-US" sz="1800" spc="-4" dirty="0"/>
              <a:t>doing</a:t>
            </a:r>
            <a:r>
              <a:rPr lang="en-US" sz="1800" spc="-19" dirty="0"/>
              <a:t> </a:t>
            </a:r>
            <a:r>
              <a:rPr lang="en-US" sz="1800" dirty="0"/>
              <a:t>gradient</a:t>
            </a:r>
            <a:r>
              <a:rPr lang="en-US" sz="1800" spc="-15" dirty="0"/>
              <a:t> </a:t>
            </a:r>
            <a:r>
              <a:rPr lang="en-US" sz="1800" spc="-4" dirty="0"/>
              <a:t>ascent!</a:t>
            </a:r>
          </a:p>
          <a:p>
            <a:endParaRPr lang="en-US" spc="-4" dirty="0"/>
          </a:p>
          <a:p>
            <a:endParaRPr lang="en-US" sz="1800" spc="-4" dirty="0"/>
          </a:p>
          <a:p>
            <a:endParaRPr lang="en-US" spc="-4" dirty="0"/>
          </a:p>
          <a:p>
            <a:pPr marL="0" indent="0">
              <a:buNone/>
            </a:pPr>
            <a:endParaRPr lang="en-US" spc="-4" dirty="0">
              <a:solidFill>
                <a:srgbClr val="C00000"/>
              </a:solidFill>
            </a:endParaRPr>
          </a:p>
          <a:p>
            <a:r>
              <a:rPr lang="en-US" spc="-4" dirty="0">
                <a:solidFill>
                  <a:srgbClr val="C00000"/>
                </a:solidFill>
              </a:rPr>
              <a:t>Turns out that we can write this “gradient of expectation” to a simpler form.</a:t>
            </a:r>
            <a:endParaRPr lang="en-US" sz="1800" spc="-4" dirty="0">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898136"/>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898136"/>
                <a:ext cx="4572000" cy="431978"/>
              </a:xfrm>
              <a:prstGeom prst="rect">
                <a:avLst/>
              </a:prstGeom>
              <a:blipFill>
                <a:blip r:embed="rId3"/>
                <a:stretch>
                  <a:fillRect t="-5714"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2290271" y="3483759"/>
            <a:ext cx="2145734" cy="772043"/>
          </a:xfrm>
          <a:prstGeom prst="wedgeRoundRectCallout">
            <a:avLst>
              <a:gd name="adj1" fmla="val 29449"/>
              <a:gd name="adj2" fmla="val -6706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How do we estimate the gradient of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50512D3E-E30B-62FF-F630-84624E89BB01}"/>
                  </a:ext>
                </a:extLst>
              </p:cNvPr>
              <p:cNvSpPr/>
              <p:nvPr/>
            </p:nvSpPr>
            <p:spPr>
              <a:xfrm>
                <a:off x="5238572" y="3483760"/>
                <a:ext cx="3572142" cy="772044"/>
              </a:xfrm>
              <a:prstGeom prst="wedgeRoundRectCallout">
                <a:avLst>
                  <a:gd name="adj1" fmla="val -31082"/>
                  <a:gd name="adj2" fmla="val -689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Notice that </a:t>
                </a:r>
                <a14:m>
                  <m:oMath xmlns:m="http://schemas.openxmlformats.org/officeDocument/2006/math">
                    <m:r>
                      <a:rPr lang="fa-IR" sz="1600" i="1">
                        <a:solidFill>
                          <a:srgbClr val="0E0CC0"/>
                        </a:solidFill>
                        <a:latin typeface="Cambria Math" panose="02040503050406030204" pitchFamily="18" charset="0"/>
                      </a:rPr>
                      <m:t>𝑅</m:t>
                    </m:r>
                  </m:oMath>
                </a14:m>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is not directly dependent on </a:t>
                </a:r>
                <a14:m>
                  <m:oMath xmlns:m="http://schemas.openxmlformats.org/officeDocument/2006/math">
                    <m:r>
                      <a:rPr lang="en-US" sz="1600" i="1">
                        <a:solidFill>
                          <a:srgbClr val="00B050"/>
                        </a:solidFill>
                        <a:latin typeface="Cambria Math" panose="02040503050406030204" pitchFamily="18" charset="0"/>
                      </a:rPr>
                      <m:t>𝜃</m:t>
                    </m:r>
                  </m:oMath>
                </a14:m>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(You can’t </a:t>
                </a:r>
                <a:br>
                  <a:rPr lang="en-US" sz="16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compute its grad with respect to </a:t>
                </a:r>
                <a14:m>
                  <m:oMath xmlns:m="http://schemas.openxmlformats.org/officeDocument/2006/math">
                    <m:r>
                      <a:rPr lang="en-US" sz="1600" i="1">
                        <a:solidFill>
                          <a:srgbClr val="00B050"/>
                        </a:solidFill>
                        <a:latin typeface="Cambria Math" panose="02040503050406030204" pitchFamily="18" charset="0"/>
                      </a:rPr>
                      <m:t>𝜃</m:t>
                    </m:r>
                  </m:oMath>
                </a14:m>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mc:Choice>
        <mc:Fallback xmlns="">
          <p:sp>
            <p:nvSpPr>
              <p:cNvPr id="6" name="Rounded Rectangular Callout 5">
                <a:extLst>
                  <a:ext uri="{FF2B5EF4-FFF2-40B4-BE49-F238E27FC236}">
                    <a16:creationId xmlns:a16="http://schemas.microsoft.com/office/drawing/2014/main" id="{50512D3E-E30B-62FF-F630-84624E89BB01}"/>
                  </a:ext>
                </a:extLst>
              </p:cNvPr>
              <p:cNvSpPr>
                <a:spLocks noRot="1" noChangeAspect="1" noMove="1" noResize="1" noEditPoints="1" noAdjustHandles="1" noChangeArrowheads="1" noChangeShapeType="1" noTextEdit="1"/>
              </p:cNvSpPr>
              <p:nvPr/>
            </p:nvSpPr>
            <p:spPr>
              <a:xfrm>
                <a:off x="5238572" y="3483760"/>
                <a:ext cx="3572142" cy="772044"/>
              </a:xfrm>
              <a:prstGeom prst="wedgeRoundRectCallout">
                <a:avLst>
                  <a:gd name="adj1" fmla="val -31082"/>
                  <a:gd name="adj2" fmla="val -68941"/>
                  <a:gd name="adj3" fmla="val 16667"/>
                </a:avLst>
              </a:prstGeom>
              <a:blipFill>
                <a:blip r:embed="rId4"/>
                <a:stretch>
                  <a:fillRect b="-9333"/>
                </a:stretch>
              </a:blipFill>
              <a:ln>
                <a:solidFill>
                  <a:schemeClr val="accent1">
                    <a:lumMod val="75000"/>
                  </a:schemeClr>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CE5627F1-6E9C-5FD2-348E-6D126686FFE5}"/>
              </a:ext>
            </a:extLst>
          </p:cNvPr>
          <p:cNvPicPr>
            <a:picLocks noChangeAspect="1"/>
          </p:cNvPicPr>
          <p:nvPr/>
        </p:nvPicPr>
        <p:blipFill>
          <a:blip r:embed="rId5"/>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35178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a:bodyPr>
          <a:lstStyle/>
          <a:p>
            <a:r>
              <a:rPr lang="en-US" spc="-4">
                <a:latin typeface="Tahoma" panose="020B0604030504040204" pitchFamily="34" charset="0"/>
                <a:ea typeface="Tahoma" panose="020B0604030504040204" pitchFamily="34" charset="0"/>
                <a:cs typeface="Tahoma" panose="020B0604030504040204" pitchFamily="34" charset="0"/>
              </a:rPr>
              <a:t>Policy</a:t>
            </a:r>
            <a:r>
              <a:rPr lang="en-US" spc="4">
                <a:latin typeface="Tahoma" panose="020B0604030504040204" pitchFamily="34" charset="0"/>
                <a:ea typeface="Tahoma" panose="020B0604030504040204" pitchFamily="34" charset="0"/>
                <a:cs typeface="Tahoma" panose="020B0604030504040204" pitchFamily="34" charset="0"/>
              </a:rPr>
              <a:t> </a:t>
            </a:r>
            <a:r>
              <a:rPr lang="en-US" spc="-4">
                <a:latin typeface="Tahoma" panose="020B0604030504040204" pitchFamily="34" charset="0"/>
                <a:ea typeface="Tahoma" panose="020B0604030504040204" pitchFamily="34" charset="0"/>
                <a:cs typeface="Tahoma" panose="020B0604030504040204" pitchFamily="34" charset="0"/>
              </a:rPr>
              <a:t>Gradient</a:t>
            </a:r>
            <a:r>
              <a:rPr lang="en-US" b="0" spc="-4">
                <a:latin typeface="Tahoma" panose="020B0604030504040204" pitchFamily="34" charset="0"/>
                <a:ea typeface="Tahoma" panose="020B0604030504040204" pitchFamily="34" charset="0"/>
                <a:cs typeface="Tahoma" panose="020B0604030504040204" pitchFamily="34" charset="0"/>
              </a:rPr>
              <a:t> </a:t>
            </a:r>
            <a:r>
              <a:rPr lang="en-US" sz="1800" spc="-4">
                <a:latin typeface="Tahoma" panose="020B0604030504040204" pitchFamily="34" charset="0"/>
                <a:ea typeface="Tahoma" panose="020B0604030504040204" pitchFamily="34" charset="0"/>
                <a:cs typeface="Tahoma" panose="020B0604030504040204" pitchFamily="34" charset="0"/>
              </a:rPr>
              <a:t>[Williams,</a:t>
            </a:r>
            <a:r>
              <a:rPr lang="en-US" sz="1800" spc="15">
                <a:latin typeface="Tahoma" panose="020B0604030504040204" pitchFamily="34" charset="0"/>
                <a:ea typeface="Tahoma" panose="020B0604030504040204" pitchFamily="34" charset="0"/>
                <a:cs typeface="Tahoma" panose="020B0604030504040204" pitchFamily="34" charset="0"/>
              </a:rPr>
              <a:t> </a:t>
            </a:r>
            <a:r>
              <a:rPr lang="en-US" sz="1800">
                <a:latin typeface="Tahoma" panose="020B0604030504040204" pitchFamily="34" charset="0"/>
                <a:ea typeface="Tahoma" panose="020B0604030504040204" pitchFamily="34" charset="0"/>
                <a:cs typeface="Tahoma" panose="020B0604030504040204" pitchFamily="34" charset="0"/>
              </a:rPr>
              <a:t>1992]</a:t>
            </a:r>
            <a:endParaRPr lang="en-US" sz="280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267419" y="1170688"/>
                <a:ext cx="8876581" cy="3748855"/>
              </a:xfrm>
            </p:spPr>
            <p:txBody>
              <a:bodyPr>
                <a:normAutofit/>
              </a:bodyPr>
              <a:lstStyle/>
              <a:p>
                <a:r>
                  <a:rPr lang="en-US" sz="1800" spc="-4"/>
                  <a:t>How do</a:t>
                </a:r>
                <a:r>
                  <a:rPr lang="en-US" sz="1800" spc="-8"/>
                  <a:t> </a:t>
                </a:r>
                <a:r>
                  <a:rPr lang="en-US" sz="1800"/>
                  <a:t>we</a:t>
                </a:r>
                <a:r>
                  <a:rPr lang="en-US" sz="1800" spc="-11"/>
                  <a:t> </a:t>
                </a:r>
                <a:r>
                  <a:rPr lang="en-US" sz="1800" spc="-4"/>
                  <a:t>change our LM parameters</a:t>
                </a:r>
                <a:r>
                  <a:rPr lang="en-US" sz="1800" spc="11"/>
                  <a:t> </a:t>
                </a:r>
                <a14:m>
                  <m:oMath xmlns:m="http://schemas.openxmlformats.org/officeDocument/2006/math">
                    <m:r>
                      <a:rPr lang="en-US" sz="1800" b="0" i="1" smtClean="0">
                        <a:solidFill>
                          <a:srgbClr val="00B050"/>
                        </a:solidFill>
                        <a:latin typeface="Cambria Math" panose="02040503050406030204" pitchFamily="18" charset="0"/>
                      </a:rPr>
                      <m:t>𝜃</m:t>
                    </m:r>
                  </m:oMath>
                </a14:m>
                <a:r>
                  <a:rPr lang="en-US" sz="1800" spc="56"/>
                  <a:t> </a:t>
                </a:r>
                <a:r>
                  <a:rPr lang="en-US" sz="1800"/>
                  <a:t>to</a:t>
                </a:r>
                <a:r>
                  <a:rPr lang="en-US" sz="1800" spc="-15"/>
                  <a:t> </a:t>
                </a:r>
                <a:r>
                  <a:rPr lang="en-US" sz="1800"/>
                  <a:t>maximize</a:t>
                </a:r>
                <a:r>
                  <a:rPr lang="en-US" sz="1800" spc="-19"/>
                  <a:t> </a:t>
                </a:r>
                <a:r>
                  <a:rPr lang="en-US" sz="1800"/>
                  <a:t>this?</a:t>
                </a:r>
              </a:p>
              <a:p>
                <a:pPr marL="114300" indent="0">
                  <a:buNone/>
                </a:pPr>
                <a:br>
                  <a:rPr lang="en-US"/>
                </a:br>
                <a:endParaRPr lang="en-US"/>
              </a:p>
              <a:p>
                <a:r>
                  <a:rPr lang="en-US" sz="1800" spc="-4"/>
                  <a:t>Let’s</a:t>
                </a:r>
                <a:r>
                  <a:rPr lang="en-US" sz="1800" spc="-15"/>
                  <a:t> </a:t>
                </a:r>
                <a:r>
                  <a:rPr lang="en-US" sz="1800"/>
                  <a:t>try</a:t>
                </a:r>
                <a:r>
                  <a:rPr lang="en-US" sz="1800" spc="-15"/>
                  <a:t> </a:t>
                </a:r>
                <a:r>
                  <a:rPr lang="en-US" sz="1800" spc="-4"/>
                  <a:t>doing</a:t>
                </a:r>
                <a:r>
                  <a:rPr lang="en-US" sz="1800" spc="-19"/>
                  <a:t> </a:t>
                </a:r>
                <a:r>
                  <a:rPr lang="en-US" sz="1800"/>
                  <a:t>gradient</a:t>
                </a:r>
                <a:r>
                  <a:rPr lang="en-US" sz="1800" spc="-15"/>
                  <a:t> </a:t>
                </a:r>
                <a:r>
                  <a:rPr lang="en-US" sz="1800" spc="-4"/>
                  <a:t>ascent!</a:t>
                </a:r>
              </a:p>
              <a:p>
                <a:endParaRPr lang="en-US" spc="-4"/>
              </a:p>
              <a:p>
                <a:endParaRPr lang="en-US" sz="1800" spc="-4"/>
              </a:p>
              <a:p>
                <a:r>
                  <a:rPr lang="en-US">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a:solidFill>
                      <a:schemeClr val="tx1"/>
                    </a:solidFill>
                  </a:rPr>
                  <a:t>:</a:t>
                </a:r>
              </a:p>
              <a:p>
                <a:endParaRPr lang="en-US" sz="1800" spc="-4"/>
              </a:p>
              <a:p>
                <a:pPr marL="114300" indent="0">
                  <a:buNone/>
                </a:pPr>
                <a:endParaRPr lang="en-US" spc="-4"/>
              </a:p>
              <a:p>
                <a:r>
                  <a:rPr lang="en-US" sz="1800">
                    <a:solidFill>
                      <a:schemeClr val="tx1"/>
                    </a:solidFill>
                  </a:rPr>
                  <a:t>This is “</a:t>
                </a:r>
                <a:r>
                  <a:rPr lang="en-US" sz="1800" spc="-4">
                    <a:solidFill>
                      <a:srgbClr val="C00000"/>
                    </a:solidFill>
                  </a:rPr>
                  <a:t>policy gradient”</a:t>
                </a:r>
                <a:r>
                  <a:rPr lang="en-US" spc="-4">
                    <a:solidFill>
                      <a:schemeClr val="tx1"/>
                    </a:solidFill>
                  </a:rPr>
                  <a:t>, </a:t>
                </a:r>
                <a:r>
                  <a:rPr lang="en-US" sz="1800" spc="-4">
                    <a:solidFill>
                      <a:schemeClr val="tx1"/>
                    </a:solidFill>
                  </a:rPr>
                  <a:t>an approach for </a:t>
                </a:r>
                <a:r>
                  <a:rPr lang="en-US" sz="1800">
                    <a:solidFill>
                      <a:schemeClr val="tx1"/>
                    </a:solidFill>
                  </a:rPr>
                  <a:t>estimating</a:t>
                </a:r>
                <a:r>
                  <a:rPr lang="en-US" sz="1800" spc="-26">
                    <a:solidFill>
                      <a:schemeClr val="tx1"/>
                    </a:solidFill>
                  </a:rPr>
                  <a:t> </a:t>
                </a:r>
                <a:r>
                  <a:rPr lang="en-US" sz="1800">
                    <a:solidFill>
                      <a:schemeClr val="tx1"/>
                    </a:solidFill>
                  </a:rPr>
                  <a:t>and</a:t>
                </a:r>
                <a:r>
                  <a:rPr lang="en-US" sz="1800" spc="-4">
                    <a:solidFill>
                      <a:schemeClr val="tx1"/>
                    </a:solidFill>
                  </a:rPr>
                  <a:t> optimizing</a:t>
                </a:r>
                <a:r>
                  <a:rPr lang="en-US" sz="1800" spc="-19">
                    <a:solidFill>
                      <a:schemeClr val="tx1"/>
                    </a:solidFill>
                  </a:rPr>
                  <a:t> </a:t>
                </a:r>
                <a:r>
                  <a:rPr lang="en-US" sz="1800">
                    <a:solidFill>
                      <a:schemeClr val="tx1"/>
                    </a:solidFill>
                  </a:rPr>
                  <a:t>this </a:t>
                </a:r>
                <a:r>
                  <a:rPr lang="en-US" sz="1800" spc="-4">
                    <a:solidFill>
                      <a:schemeClr val="tx1"/>
                    </a:solidFill>
                  </a:rPr>
                  <a:t>objective.</a:t>
                </a:r>
              </a:p>
              <a:p>
                <a:r>
                  <a:rPr lang="en-US" sz="1800">
                    <a:solidFill>
                      <a:schemeClr val="tx1"/>
                    </a:solidFill>
                  </a:rPr>
                  <a:t>Oversimplified. For full treatment of RL see </a:t>
                </a:r>
                <a:r>
                  <a:rPr lang="en-US" spc="-4">
                    <a:hlinkClick r:id="rId2"/>
                  </a:rPr>
                  <a:t>701.741</a:t>
                </a:r>
                <a:r>
                  <a:rPr lang="en-US" spc="-4"/>
                  <a:t> </a:t>
                </a:r>
                <a:r>
                  <a:rPr lang="en-US" spc="-4">
                    <a:solidFill>
                      <a:schemeClr val="tx1"/>
                    </a:solidFill>
                  </a:rPr>
                  <a:t>course other </a:t>
                </a:r>
                <a:r>
                  <a:rPr lang="en-US" spc="-4">
                    <a:solidFill>
                      <a:schemeClr val="tx1"/>
                    </a:solidFill>
                    <a:hlinkClick r:id="rId3"/>
                  </a:rPr>
                  <a:t>RL textbooks</a:t>
                </a:r>
                <a:r>
                  <a:rPr lang="en-US" spc="-4">
                    <a:solidFill>
                      <a:schemeClr val="tx1"/>
                    </a:solidFill>
                  </a:rPr>
                  <a:t>. </a:t>
                </a:r>
                <a:endParaRPr lang="en-US"/>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type="body" sz="quarter" idx="16"/>
              </p:nvPr>
            </p:nvSpPr>
            <p:spPr>
              <a:xfrm>
                <a:off x="267419" y="1170688"/>
                <a:ext cx="8876581" cy="3748855"/>
              </a:xfrm>
              <a:blipFill>
                <a:blip r:embed="rId5"/>
                <a:stretch>
                  <a:fillRect l="-429" t="-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599353"/>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599353"/>
                <a:ext cx="4572000" cy="452175"/>
              </a:xfrm>
              <a:prstGeom prst="rect">
                <a:avLst/>
              </a:prstGeom>
              <a:blipFill>
                <a:blip r:embed="rId6"/>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471417"/>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471417"/>
                <a:ext cx="4572000" cy="431978"/>
              </a:xfrm>
              <a:prstGeom prst="rect">
                <a:avLst/>
              </a:prstGeom>
              <a:blipFill>
                <a:blip r:embed="rId7"/>
                <a:stretch>
                  <a:fillRect t="-5714"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696116" y="3281003"/>
                <a:ext cx="679160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func>
                        </m:e>
                      </m:nary>
                    </m:oMath>
                  </m:oMathPara>
                </a14:m>
                <a:endParaRPr lang="en-US" sz="200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696116" y="3281003"/>
                <a:ext cx="6791608" cy="848566"/>
              </a:xfrm>
              <a:prstGeom prst="rect">
                <a:avLst/>
              </a:prstGeom>
              <a:blipFill>
                <a:blip r:embed="rId8"/>
                <a:stretch>
                  <a:fillRect t="-101493" b="-1567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39582" y="2995776"/>
            <a:ext cx="2061125" cy="526051"/>
          </a:xfrm>
          <a:prstGeom prst="wedgeRoundRectCallout">
            <a:avLst>
              <a:gd name="adj1" fmla="val -54105"/>
              <a:gd name="adj2" fmla="val 4712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Proof next slide; check it later in your own time!</a:t>
            </a:r>
          </a:p>
        </p:txBody>
      </p:sp>
      <p:pic>
        <p:nvPicPr>
          <p:cNvPr id="7" name="Picture 6">
            <a:extLst>
              <a:ext uri="{FF2B5EF4-FFF2-40B4-BE49-F238E27FC236}">
                <a16:creationId xmlns:a16="http://schemas.microsoft.com/office/drawing/2014/main" id="{88049FBA-F3E9-112E-A2A5-3EE05940C6B2}"/>
              </a:ext>
            </a:extLst>
          </p:cNvPr>
          <p:cNvPicPr>
            <a:picLocks noChangeAspect="1"/>
          </p:cNvPicPr>
          <p:nvPr/>
        </p:nvPicPr>
        <p:blipFill>
          <a:blip r:embed="rId9"/>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a:latin typeface="Tahoma" panose="020B0604030504040204" pitchFamily="34" charset="0"/>
                <a:ea typeface="Tahoma" panose="020B0604030504040204" pitchFamily="34" charset="0"/>
                <a:cs typeface="Tahoma" panose="020B0604030504040204" pitchFamily="34" charset="0"/>
              </a:rPr>
              <a:t>Derivations </a:t>
            </a:r>
            <a:r>
              <a:rPr lang="en-US" sz="1600" spc="-4">
                <a:latin typeface="Tahoma" panose="020B0604030504040204" pitchFamily="34" charset="0"/>
                <a:ea typeface="Tahoma" panose="020B0604030504040204" pitchFamily="34" charset="0"/>
                <a:cs typeface="Tahoma" panose="020B0604030504040204" pitchFamily="34" charset="0"/>
              </a:rPr>
              <a:t>(check it later in your own time!)</a:t>
            </a:r>
            <a:r>
              <a:rPr lang="en-US" spc="-4">
                <a:latin typeface="Tahoma" panose="020B0604030504040204" pitchFamily="34" charset="0"/>
                <a:ea typeface="Tahoma" panose="020B0604030504040204" pitchFamily="34" charset="0"/>
                <a:cs typeface="Tahoma" panose="020B0604030504040204" pitchFamily="34" charset="0"/>
              </a:rPr>
              <a:t>  </a:t>
            </a:r>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a:xfrm>
                <a:off x="533919" y="1303189"/>
                <a:ext cx="8351721" cy="3077573"/>
              </a:xfrm>
            </p:spPr>
            <p:txBody>
              <a:bodyPr/>
              <a:lstStyle/>
              <a:p>
                <a:r>
                  <a:rPr lang="en-US">
                    <a:solidFill>
                      <a:schemeClr val="tx1"/>
                    </a:solidFill>
                  </a:rPr>
                  <a:t>Let’s compute the gradient:</a:t>
                </a:r>
              </a:p>
              <a:p>
                <a:endParaRPr lang="en-US">
                  <a:solidFill>
                    <a:schemeClr val="tx1"/>
                  </a:solidFill>
                </a:endParaRPr>
              </a:p>
              <a:p>
                <a:pPr marL="114300" indent="0">
                  <a:buNone/>
                </a:pPr>
                <a:endParaRPr lang="en-US" sz="1800">
                  <a:solidFill>
                    <a:schemeClr val="tx1"/>
                  </a:solidFill>
                </a:endParaRPr>
              </a:p>
              <a:p>
                <a:endParaRPr lang="en-US">
                  <a:solidFill>
                    <a:schemeClr val="tx1"/>
                  </a:solidFill>
                </a:endParaRPr>
              </a:p>
              <a:p>
                <a:r>
                  <a:rPr lang="en-US">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a:solidFill>
                      <a:schemeClr val="tx1"/>
                    </a:solidFill>
                  </a:rPr>
                  <a:t>  to turn sum back to expectation: </a:t>
                </a:r>
              </a:p>
              <a:p>
                <a:endParaRPr lang="en-US">
                  <a:solidFill>
                    <a:schemeClr val="tx1"/>
                  </a:solidFill>
                </a:endParaRPr>
              </a:p>
              <a:p>
                <a:pPr marL="0" indent="0">
                  <a:buNone/>
                </a:pPr>
                <a:endParaRPr lang="en-US">
                  <a:solidFill>
                    <a:schemeClr val="tx1"/>
                  </a:solidFill>
                </a:endParaRPr>
              </a:p>
              <a:p>
                <a:endParaRPr lang="en-US">
                  <a:solidFill>
                    <a:schemeClr val="tx1"/>
                  </a:solidFill>
                </a:endParaRPr>
              </a:p>
              <a:p>
                <a:r>
                  <a:rPr lang="en-US">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xfrm>
                <a:off x="533919" y="1303189"/>
                <a:ext cx="8351721" cy="3077573"/>
              </a:xfrm>
              <a:blipFill>
                <a:blip r:embed="rId2"/>
                <a:stretch>
                  <a:fillRect l="-456" t="-1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87504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51615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87504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197333"/>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197333"/>
                <a:ext cx="5783580" cy="848566"/>
              </a:xfrm>
              <a:prstGeom prst="rect">
                <a:avLst/>
              </a:prstGeom>
              <a:blipFill>
                <a:blip r:embed="rId5"/>
                <a:stretch>
                  <a:fillRect t="-98529" b="-15294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C6B050EE-54AD-FD41-FD64-FDAB878AD9A2}"/>
              </a:ext>
            </a:extLst>
          </p:cNvPr>
          <p:cNvSpPr/>
          <p:nvPr/>
        </p:nvSpPr>
        <p:spPr>
          <a:xfrm>
            <a:off x="8263890" y="4674715"/>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6" name="Picture 5">
            <a:extLst>
              <a:ext uri="{FF2B5EF4-FFF2-40B4-BE49-F238E27FC236}">
                <a16:creationId xmlns:a16="http://schemas.microsoft.com/office/drawing/2014/main" id="{3485F262-9F5C-10CE-2D94-F8733BB0B686}"/>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4230646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a:latin typeface="Tahoma" panose="020B0604030504040204" pitchFamily="34" charset="0"/>
                <a:ea typeface="Tahoma" panose="020B0604030504040204" pitchFamily="34" charset="0"/>
                <a:cs typeface="Tahoma" panose="020B0604030504040204" pitchFamily="34" charset="0"/>
              </a:rPr>
              <a:t>Policy</a:t>
            </a:r>
            <a:r>
              <a:rPr lang="en-US" sz="2800" spc="4">
                <a:latin typeface="Tahoma" panose="020B0604030504040204" pitchFamily="34" charset="0"/>
                <a:ea typeface="Tahoma" panose="020B0604030504040204" pitchFamily="34" charset="0"/>
                <a:cs typeface="Tahoma" panose="020B0604030504040204" pitchFamily="34" charset="0"/>
              </a:rPr>
              <a:t> </a:t>
            </a:r>
            <a:r>
              <a:rPr lang="en-US" sz="2800" spc="-4">
                <a:latin typeface="Tahoma" panose="020B0604030504040204" pitchFamily="34" charset="0"/>
                <a:ea typeface="Tahoma" panose="020B0604030504040204" pitchFamily="34" charset="0"/>
                <a:cs typeface="Tahoma" panose="020B0604030504040204" pitchFamily="34" charset="0"/>
              </a:rPr>
              <a:t>Gradient </a:t>
            </a:r>
            <a:r>
              <a:rPr lang="en-US" sz="1800" spc="-4">
                <a:latin typeface="Tahoma" panose="020B0604030504040204" pitchFamily="34" charset="0"/>
                <a:ea typeface="Tahoma" panose="020B0604030504040204" pitchFamily="34" charset="0"/>
                <a:cs typeface="Tahoma" panose="020B0604030504040204" pitchFamily="34" charset="0"/>
              </a:rPr>
              <a:t>[Williams,</a:t>
            </a:r>
            <a:r>
              <a:rPr lang="en-US" sz="1800" spc="15">
                <a:latin typeface="Tahoma" panose="020B0604030504040204" pitchFamily="34" charset="0"/>
                <a:ea typeface="Tahoma" panose="020B0604030504040204" pitchFamily="34" charset="0"/>
                <a:cs typeface="Tahoma" panose="020B0604030504040204" pitchFamily="34" charset="0"/>
              </a:rPr>
              <a:t> </a:t>
            </a:r>
            <a:r>
              <a:rPr lang="en-US" sz="1800">
                <a:latin typeface="Tahoma" panose="020B0604030504040204" pitchFamily="34" charset="0"/>
                <a:ea typeface="Tahoma" panose="020B0604030504040204" pitchFamily="34" charset="0"/>
                <a:cs typeface="Tahoma" panose="020B0604030504040204" pitchFamily="34" charset="0"/>
              </a:rPr>
              <a:t>1992]</a:t>
            </a:r>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a:solidFill>
                      <a:schemeClr val="tx1"/>
                    </a:solidFill>
                  </a:rPr>
                  <a:t>This gives us the following update rule: </a:t>
                </a:r>
              </a:p>
              <a:p>
                <a:pPr marL="114300" indent="0">
                  <a:buNone/>
                </a:pPr>
                <a:endParaRPr lang="en-US" sz="1800">
                  <a:solidFill>
                    <a:schemeClr val="tx1"/>
                  </a:solidFill>
                </a:endParaRPr>
              </a:p>
              <a:p>
                <a:pPr marL="114300" indent="0">
                  <a:buNone/>
                </a:pPr>
                <a:endParaRPr lang="en-US">
                  <a:solidFill>
                    <a:schemeClr val="tx1"/>
                  </a:solidFill>
                </a:endParaRPr>
              </a:p>
              <a:p>
                <a:pPr marL="114300" indent="0">
                  <a:buNone/>
                </a:pPr>
                <a:br>
                  <a:rPr lang="en-US">
                    <a:solidFill>
                      <a:schemeClr val="tx1"/>
                    </a:solidFill>
                  </a:rPr>
                </a:br>
                <a:endParaRPr lang="en-US">
                  <a:solidFill>
                    <a:schemeClr val="tx1"/>
                  </a:solidFill>
                </a:endParaRPr>
              </a:p>
              <a:p>
                <a:r>
                  <a:rPr lang="en-US">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a:solidFill>
                      <a:schemeClr val="tx1"/>
                    </a:solidFill>
                  </a:rPr>
                  <a:t> is </a:t>
                </a:r>
                <a:r>
                  <a:rPr lang="en-US">
                    <a:solidFill>
                      <a:srgbClr val="00B050"/>
                    </a:solidFill>
                  </a:rPr>
                  <a:t>large</a:t>
                </a:r>
                <a:r>
                  <a:rPr lang="en-US">
                    <a:solidFill>
                      <a:schemeClr val="tx1"/>
                    </a:solidFill>
                  </a:rPr>
                  <a:t>, we take proportionately </a:t>
                </a:r>
                <a:r>
                  <a:rPr lang="en-US">
                    <a:solidFill>
                      <a:srgbClr val="00B050"/>
                    </a:solidFill>
                  </a:rPr>
                  <a:t>large</a:t>
                </a:r>
                <a:r>
                  <a:rPr lang="en-US">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a:solidFill>
                    <a:schemeClr val="tx1"/>
                  </a:solidFill>
                </a:endParaRPr>
              </a:p>
              <a:p>
                <a:r>
                  <a:rPr lang="en-US">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a:solidFill>
                      <a:schemeClr val="tx1"/>
                    </a:solidFill>
                  </a:rPr>
                  <a:t> is </a:t>
                </a:r>
                <a:r>
                  <a:rPr lang="en-US">
                    <a:solidFill>
                      <a:srgbClr val="C00000"/>
                    </a:solidFill>
                  </a:rPr>
                  <a:t>small</a:t>
                </a:r>
                <a:r>
                  <a:rPr lang="en-US">
                    <a:solidFill>
                      <a:schemeClr val="tx1"/>
                    </a:solidFill>
                  </a:rPr>
                  <a:t>, we take proportionately </a:t>
                </a:r>
                <a:r>
                  <a:rPr lang="en-US">
                    <a:solidFill>
                      <a:srgbClr val="C00000"/>
                    </a:solidFill>
                  </a:rPr>
                  <a:t>small </a:t>
                </a:r>
                <a:r>
                  <a:rPr lang="en-US">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a:solidFill>
                    <a:schemeClr val="tx1"/>
                  </a:solidFill>
                </a:endParaRPr>
              </a:p>
              <a:p>
                <a:endParaRPr lang="en-US">
                  <a:solidFill>
                    <a:schemeClr val="tx1"/>
                  </a:solidFill>
                </a:endParaRPr>
              </a:p>
              <a:p>
                <a:endParaRPr lang="en-US">
                  <a:solidFill>
                    <a:schemeClr val="tx1"/>
                  </a:solidFill>
                </a:endParaRPr>
              </a:p>
              <a:p>
                <a:endParaRPr lang="en-US">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a:latin typeface="Tahoma" panose="020B0604030504040204" pitchFamily="34" charset="0"/>
                <a:ea typeface="Tahoma" panose="020B0604030504040204" pitchFamily="34" charset="0"/>
                <a:cs typeface="Tahoma" panose="020B0604030504040204" pitchFamily="34" charset="0"/>
              </a:rPr>
              <a:t>This is why it’s called “reinforcement learning”: </a:t>
            </a:r>
            <a:br>
              <a:rPr lang="en-US" sz="1800">
                <a:latin typeface="Tahoma" panose="020B0604030504040204" pitchFamily="34" charset="0"/>
                <a:ea typeface="Tahoma" panose="020B0604030504040204" pitchFamily="34" charset="0"/>
                <a:cs typeface="Tahoma" panose="020B0604030504040204" pitchFamily="34" charset="0"/>
              </a:rPr>
            </a:br>
            <a:r>
              <a:rPr lang="en-US" sz="1800">
                <a:latin typeface="Tahoma" panose="020B0604030504040204" pitchFamily="34" charset="0"/>
                <a:ea typeface="Tahoma" panose="020B0604030504040204" pitchFamily="34" charset="0"/>
                <a:cs typeface="Tahoma" panose="020B0604030504040204" pitchFamily="34" charset="0"/>
              </a:rPr>
              <a:t>we reinforce good actions, increasing the chance they happen again.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78234-F447-5EEB-54BF-E6B2EC8CEE3B}"/>
                  </a:ext>
                </a:extLst>
              </p:cNvPr>
              <p:cNvSpPr txBox="1"/>
              <p:nvPr/>
            </p:nvSpPr>
            <p:spPr>
              <a:xfrm>
                <a:off x="1037130" y="1670780"/>
                <a:ext cx="7407053" cy="8401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i="1" smtClean="0">
                              <a:latin typeface="Cambria Math" panose="02040503050406030204" pitchFamily="18" charset="0"/>
                            </a:rPr>
                            <m:t>𝜃</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smtClean="0">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rPr>
                        <m:t>𝛼</m:t>
                      </m:r>
                      <m:f>
                        <m:fPr>
                          <m:ctrlPr>
                            <a:rPr lang="en-US" sz="1600" i="1" smtClean="0">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𝑠𝑎𝑚𝑝𝑙𝑒𝑠</m:t>
                          </m:r>
                          <m:r>
                            <a:rPr lang="en-US" sz="1600" b="0" i="1" smtClean="0">
                              <a:latin typeface="Cambria Math" panose="02040503050406030204" pitchFamily="18" charset="0"/>
                              <a:ea typeface="Cambria Math" panose="02040503050406030204" pitchFamily="18" charset="0"/>
                            </a:rPr>
                            <m:t>|×|</m:t>
                          </m:r>
                          <m:r>
                            <m:rPr>
                              <m:sty m:val="p"/>
                            </m:rPr>
                            <a:rPr lang="en-US" sz="1600">
                              <a:solidFill>
                                <a:srgbClr val="0E0CC0"/>
                              </a:solidFill>
                              <a:latin typeface="Cambria Math" panose="02040503050406030204" pitchFamily="18" charset="0"/>
                            </a:rPr>
                            <m:t>prompts</m:t>
                          </m:r>
                          <m:r>
                            <a:rPr lang="en-US" sz="1600" b="0" i="1" smtClean="0">
                              <a:latin typeface="Cambria Math" panose="02040503050406030204" pitchFamily="18" charset="0"/>
                              <a:ea typeface="Cambria Math" panose="02040503050406030204" pitchFamily="18" charset="0"/>
                            </a:rPr>
                            <m:t>|</m:t>
                          </m:r>
                        </m:den>
                      </m:f>
                      <m:nary>
                        <m:naryPr>
                          <m:chr m:val="∑"/>
                          <m:ctrlPr>
                            <a:rPr lang="en-US" sz="1600" i="1" smtClean="0">
                              <a:latin typeface="Cambria Math" panose="02040503050406030204" pitchFamily="18" charset="0"/>
                              <a:ea typeface="Cambria Math" panose="02040503050406030204" pitchFamily="18" charset="0"/>
                            </a:rPr>
                          </m:ctrlPr>
                        </m:naryPr>
                        <m:sub>
                          <m:r>
                            <m:rPr>
                              <m:sty m:val="p"/>
                            </m:rPr>
                            <a:rPr lang="en-US" sz="1600">
                              <a:solidFill>
                                <a:srgbClr val="0E0CC0"/>
                              </a:solidFill>
                              <a:latin typeface="Cambria Math" panose="02040503050406030204" pitchFamily="18" charset="0"/>
                            </a:rPr>
                            <m:t>p</m:t>
                          </m:r>
                          <m:r>
                            <a:rPr lang="en-US" sz="1600" b="0" i="1" smtClean="0">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prompts</m:t>
                          </m:r>
                        </m:sub>
                        <m:sup/>
                        <m:e>
                          <m:nary>
                            <m:naryPr>
                              <m:chr m:val="∑"/>
                              <m:supHide m:val="on"/>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𝑝</m:t>
                                  </m:r>
                                </m:e>
                                <m:sub>
                                  <m:r>
                                    <a:rPr lang="en-US" sz="1600" i="1">
                                      <a:solidFill>
                                        <a:schemeClr val="tx1"/>
                                      </a:solidFill>
                                      <a:latin typeface="Cambria Math" panose="02040503050406030204" pitchFamily="18" charset="0"/>
                                    </a:rPr>
                                    <m:t>𝜃</m:t>
                                  </m:r>
                                </m:sub>
                              </m:sSub>
                              <m:r>
                                <a:rPr lang="en-US" sz="1600" b="0" i="1" smtClean="0">
                                  <a:solidFill>
                                    <a:schemeClr val="tx1"/>
                                  </a:solidFill>
                                  <a:latin typeface="Cambria Math" panose="02040503050406030204" pitchFamily="18" charset="0"/>
                                </a:rPr>
                                <m:t>(</m:t>
                              </m:r>
                              <m:r>
                                <a:rPr lang="en-US" sz="1600" i="1">
                                  <a:solidFill>
                                    <a:srgbClr val="0E0CC0"/>
                                  </a:solidFill>
                                  <a:latin typeface="Cambria Math" panose="02040503050406030204" pitchFamily="18" charset="0"/>
                                </a:rPr>
                                <m:t>𝑝</m:t>
                              </m:r>
                              <m:r>
                                <a:rPr lang="en-US" sz="1600" b="0" i="1" smtClean="0">
                                  <a:solidFill>
                                    <a:schemeClr val="tx1"/>
                                  </a:solidFill>
                                  <a:latin typeface="Cambria Math" panose="02040503050406030204" pitchFamily="18" charset="0"/>
                                </a:rPr>
                                <m:t>)</m:t>
                              </m:r>
                            </m:sub>
                            <m:sup/>
                            <m:e>
                              <m:r>
                                <a:rPr lang="fa-IR" sz="1600" i="1">
                                  <a:solidFill>
                                    <a:srgbClr val="0E0CC0"/>
                                  </a:solidFill>
                                  <a:latin typeface="Cambria Math" panose="02040503050406030204" pitchFamily="18" charset="0"/>
                                </a:rPr>
                                <m:t>𝑅</m:t>
                              </m:r>
                              <m:d>
                                <m:dPr>
                                  <m:ctrlPr>
                                    <a:rPr lang="fa-IR" sz="1600" i="1">
                                      <a:solidFill>
                                        <a:srgbClr val="0E0CC0"/>
                                      </a:solidFill>
                                      <a:latin typeface="Cambria Math" panose="02040503050406030204" pitchFamily="18" charset="0"/>
                                    </a:rPr>
                                  </m:ctrlPr>
                                </m:dPr>
                                <m:e>
                                  <m:sSub>
                                    <m:sSubPr>
                                      <m:ctrlPr>
                                        <a:rPr lang="en-US" sz="1600" i="1">
                                          <a:solidFill>
                                            <a:srgbClr val="0E0CC0"/>
                                          </a:solidFill>
                                          <a:latin typeface="Cambria Math" panose="02040503050406030204" pitchFamily="18" charset="0"/>
                                        </a:rPr>
                                      </m:ctrlPr>
                                    </m:sSubPr>
                                    <m:e>
                                      <m:r>
                                        <a:rPr lang="en-US" sz="1600" i="1">
                                          <a:solidFill>
                                            <a:srgbClr val="0E0CC0"/>
                                          </a:solidFill>
                                          <a:latin typeface="Cambria Math" panose="02040503050406030204" pitchFamily="18" charset="0"/>
                                        </a:rPr>
                                        <m:t>𝑠</m:t>
                                      </m:r>
                                    </m:e>
                                    <m:sub>
                                      <m:r>
                                        <a:rPr lang="en-US" sz="1600" i="1">
                                          <a:solidFill>
                                            <a:srgbClr val="0E0CC0"/>
                                          </a:solidFill>
                                          <a:latin typeface="Cambria Math" panose="02040503050406030204" pitchFamily="18" charset="0"/>
                                        </a:rPr>
                                        <m:t>𝑖</m:t>
                                      </m:r>
                                    </m:sub>
                                  </m:sSub>
                                  <m:r>
                                    <a:rPr lang="en-US" sz="1600" i="1">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m:t>
                                  </m:r>
                                </m:e>
                              </m:d>
                              <m:r>
                                <a:rPr lang="en-US" sz="1600" i="1">
                                  <a:latin typeface="Cambria Math" panose="02040503050406030204" pitchFamily="18" charset="0"/>
                                </a:rPr>
                                <m:t> </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m:t>
                                  </m:r>
                                </m:e>
                                <m:sub>
                                  <m:r>
                                    <a:rPr lang="en-US" sz="1600" i="1">
                                      <a:solidFill>
                                        <a:schemeClr val="tx1"/>
                                      </a:solidFill>
                                      <a:latin typeface="Cambria Math" panose="02040503050406030204" pitchFamily="18" charset="0"/>
                                    </a:rPr>
                                    <m:t>𝜃</m:t>
                                  </m:r>
                                </m:sub>
                              </m:sSub>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log</m:t>
                                  </m:r>
                                </m:fName>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𝑝</m:t>
                                      </m:r>
                                    </m:e>
                                    <m:sub>
                                      <m:r>
                                        <a:rPr lang="en-US" sz="1600" i="1">
                                          <a:solidFill>
                                            <a:schemeClr val="tx1"/>
                                          </a:solidFill>
                                          <a:latin typeface="Cambria Math" panose="02040503050406030204" pitchFamily="18" charset="0"/>
                                        </a:rPr>
                                        <m:t>𝜃</m:t>
                                      </m:r>
                                    </m:sub>
                                  </m:sSub>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𝑠</m:t>
                                          </m:r>
                                        </m:e>
                                        <m:sub>
                                          <m:r>
                                            <a:rPr lang="en-US" sz="1600" i="1">
                                              <a:solidFill>
                                                <a:schemeClr val="tx1"/>
                                              </a:solidFill>
                                              <a:latin typeface="Cambria Math" panose="02040503050406030204" pitchFamily="18" charset="0"/>
                                            </a:rPr>
                                            <m:t>𝑖</m:t>
                                          </m:r>
                                        </m:sub>
                                      </m:sSub>
                                      <m:r>
                                        <a:rPr lang="en-US" sz="1600" i="1">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m:t>
                                      </m:r>
                                    </m:e>
                                  </m:d>
                                </m:e>
                              </m:func>
                            </m:e>
                          </m:nary>
                        </m:e>
                      </m:nary>
                    </m:oMath>
                  </m:oMathPara>
                </a14:m>
                <a:endParaRPr lang="en-US" sz="1600" dirty="0"/>
              </a:p>
            </p:txBody>
          </p:sp>
        </mc:Choice>
        <mc:Fallback xmlns="">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037130" y="1670780"/>
                <a:ext cx="7407053" cy="840102"/>
              </a:xfrm>
              <a:prstGeom prst="rect">
                <a:avLst/>
              </a:prstGeom>
              <a:blipFill>
                <a:blip r:embed="rId4"/>
                <a:stretch>
                  <a:fillRect t="-88060" b="-138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A5E4D4-8814-7E1E-3464-2F13E2B994A8}"/>
                  </a:ext>
                </a:extLst>
              </p:cNvPr>
              <p:cNvSpPr txBox="1"/>
              <p:nvPr/>
            </p:nvSpPr>
            <p:spPr>
              <a:xfrm>
                <a:off x="4572000" y="1061904"/>
                <a:ext cx="4417996" cy="566578"/>
              </a:xfrm>
              <a:prstGeom prst="wedgeRoundRectCallout">
                <a:avLst>
                  <a:gd name="adj1" fmla="val -20105"/>
                  <a:gd name="adj2" fmla="val 8358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Note, </a:t>
                </a:r>
                <a14:m>
                  <m:oMath xmlns:m="http://schemas.openxmlformats.org/officeDocument/2006/math">
                    <m:r>
                      <a:rPr lang="fa-IR" sz="1600" i="1" smtClean="0">
                        <a:solidFill>
                          <a:srgbClr val="0E0CC0"/>
                        </a:solidFill>
                        <a:latin typeface="Cambria Math" panose="02040503050406030204" pitchFamily="18" charset="0"/>
                      </a:rPr>
                      <m:t>𝑅</m:t>
                    </m:r>
                    <m:d>
                      <m:dPr>
                        <m:ctrlPr>
                          <a:rPr lang="fa-IR" sz="1600" i="1">
                            <a:solidFill>
                              <a:srgbClr val="0E0CC0"/>
                            </a:solidFill>
                            <a:latin typeface="Cambria Math" panose="02040503050406030204" pitchFamily="18" charset="0"/>
                          </a:rPr>
                        </m:ctrlPr>
                      </m:dPr>
                      <m:e>
                        <m:r>
                          <a:rPr lang="en-US" sz="1600" i="1">
                            <a:solidFill>
                              <a:srgbClr val="0E0CC0"/>
                            </a:solidFill>
                            <a:latin typeface="Cambria Math" panose="02040503050406030204" pitchFamily="18" charset="0"/>
                          </a:rPr>
                          <m:t>𝑠</m:t>
                        </m:r>
                        <m:r>
                          <a:rPr lang="en-US" sz="1600" i="1">
                            <a:solidFill>
                              <a:srgbClr val="0E0CC0"/>
                            </a:solidFill>
                            <a:latin typeface="Cambria Math" panose="02040503050406030204" pitchFamily="18" charset="0"/>
                          </a:rPr>
                          <m:t>;</m:t>
                        </m:r>
                        <m:r>
                          <m:rPr>
                            <m:sty m:val="p"/>
                          </m:rPr>
                          <a:rPr lang="en-US" sz="1600" i="0">
                            <a:solidFill>
                              <a:srgbClr val="0E0CC0"/>
                            </a:solidFill>
                            <a:latin typeface="Cambria Math" panose="02040503050406030204" pitchFamily="18" charset="0"/>
                          </a:rPr>
                          <m:t>p</m:t>
                        </m:r>
                        <m:r>
                          <m:rPr>
                            <m:sty m:val="p"/>
                          </m:rPr>
                          <a:rPr lang="en-US" sz="1600" b="0" i="0" smtClean="0">
                            <a:solidFill>
                              <a:srgbClr val="0E0CC0"/>
                            </a:solidFill>
                            <a:latin typeface="Cambria Math" panose="02040503050406030204" pitchFamily="18" charset="0"/>
                          </a:rPr>
                          <m:t>rompt</m:t>
                        </m:r>
                      </m:e>
                    </m:d>
                    <m:r>
                      <a:rPr lang="en-US" sz="1600" i="1">
                        <a:latin typeface="Cambria Math" panose="02040503050406030204" pitchFamily="18" charset="0"/>
                      </a:rPr>
                      <m:t> </m:t>
                    </m:r>
                  </m:oMath>
                </a14:m>
                <a:r>
                  <a:rPr lang="en-US" sz="1600" dirty="0">
                    <a:latin typeface="Tahoma" panose="020B0604030504040204" pitchFamily="34" charset="0"/>
                    <a:ea typeface="Tahoma" panose="020B0604030504040204" pitchFamily="34" charset="0"/>
                    <a:cs typeface="Tahoma" panose="020B0604030504040204" pitchFamily="34" charset="0"/>
                  </a:rPr>
                  <a:t>could be any arbitrary, non-differentiable reward function that we design. </a:t>
                </a:r>
              </a:p>
            </p:txBody>
          </p:sp>
        </mc:Choice>
        <mc:Fallback xmlns="">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572000" y="1061904"/>
                <a:ext cx="4417996" cy="566578"/>
              </a:xfrm>
              <a:prstGeom prst="wedgeRoundRectCallout">
                <a:avLst>
                  <a:gd name="adj1" fmla="val -20105"/>
                  <a:gd name="adj2" fmla="val 83584"/>
                  <a:gd name="adj3" fmla="val 16667"/>
                </a:avLst>
              </a:prstGeom>
              <a:blipFill>
                <a:blip r:embed="rId5"/>
                <a:stretch>
                  <a:fillRect l="-571" t="-3279" r="-571"/>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pic>
        <p:nvPicPr>
          <p:cNvPr id="6" name="Picture 5">
            <a:extLst>
              <a:ext uri="{FF2B5EF4-FFF2-40B4-BE49-F238E27FC236}">
                <a16:creationId xmlns:a16="http://schemas.microsoft.com/office/drawing/2014/main" id="{20178FE1-E89E-B8E0-6DC9-F4163B675E84}"/>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First collect a dataset of human preferences</a:t>
            </a:r>
          </a:p>
          <a:p>
            <a:pPr lvl="1"/>
            <a:r>
              <a:rPr lang="en-US"/>
              <a:t>Present multiple outputs to human annotators and ask them to rank the output based on preferability</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sp>
        <p:nvSpPr>
          <p:cNvPr id="62" name="TextBox 61">
            <a:extLst>
              <a:ext uri="{FF2B5EF4-FFF2-40B4-BE49-F238E27FC236}">
                <a16:creationId xmlns:a16="http://schemas.microsoft.com/office/drawing/2014/main" id="{C0E9F030-9E1F-C76A-0E40-CE89BAD14DFE}"/>
              </a:ext>
            </a:extLst>
          </p:cNvPr>
          <p:cNvSpPr txBox="1"/>
          <p:nvPr/>
        </p:nvSpPr>
        <p:spPr>
          <a:xfrm>
            <a:off x="4838993" y="2095502"/>
            <a:ext cx="2199708" cy="523220"/>
          </a:xfrm>
          <a:prstGeom prst="rect">
            <a:avLst/>
          </a:prstGeom>
          <a:noFill/>
        </p:spPr>
        <p:txBody>
          <a:bodyPr wrap="square">
            <a:spAutoFit/>
          </a:bodyPr>
          <a:lstStyle/>
          <a:p>
            <a:r>
              <a:rPr lang="en-US"/>
              <a:t>Human annotators specify their preferences</a:t>
            </a:r>
          </a:p>
        </p:txBody>
      </p:sp>
      <p:pic>
        <p:nvPicPr>
          <p:cNvPr id="5" name="Picture 4">
            <a:extLst>
              <a:ext uri="{FF2B5EF4-FFF2-40B4-BE49-F238E27FC236}">
                <a16:creationId xmlns:a16="http://schemas.microsoft.com/office/drawing/2014/main" id="{09BFBF50-6943-A3AC-802D-41D60BB51DBD}"/>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965927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(2)</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Using this data, we can train a reward model</a:t>
            </a:r>
          </a:p>
          <a:p>
            <a:pPr lvl="1"/>
            <a:r>
              <a:rPr lang="en-US"/>
              <a:t>The reward model returns a scalar reward which should numerically represent the human preference. </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86E0EDD-4539-1B7A-B177-BA773051B95B}"/>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0725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(3)</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We want to learn a policy (a Language Model) that optimizes against the reward model</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3"/>
                <a:stretch>
                  <a:fillRect t="-98148" b="-1555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9C2BB5F-5D26-1C88-A1E6-3F007212E16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pic>
        <p:nvPicPr>
          <p:cNvPr id="6" name="Picture 5">
            <a:extLst>
              <a:ext uri="{FF2B5EF4-FFF2-40B4-BE49-F238E27FC236}">
                <a16:creationId xmlns:a16="http://schemas.microsoft.com/office/drawing/2014/main" id="{F8913FBA-ADEE-B9DB-2C5D-2C34C1105CEB}"/>
              </a:ext>
            </a:extLst>
          </p:cNvPr>
          <p:cNvPicPr>
            <a:picLocks noChangeAspect="1"/>
          </p:cNvPicPr>
          <p:nvPr/>
        </p:nvPicPr>
        <p:blipFill>
          <a:blip r:embed="rId4"/>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4776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(4)</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Periodically train the reward model with more samples and human feedback</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3"/>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pic>
        <p:nvPicPr>
          <p:cNvPr id="5" name="Picture 4">
            <a:extLst>
              <a:ext uri="{FF2B5EF4-FFF2-40B4-BE49-F238E27FC236}">
                <a16:creationId xmlns:a16="http://schemas.microsoft.com/office/drawing/2014/main" id="{DC12FE5C-C75A-0E6E-A699-4BF119E958FA}"/>
              </a:ext>
            </a:extLst>
          </p:cNvPr>
          <p:cNvPicPr>
            <a:picLocks noChangeAspect="1"/>
          </p:cNvPicPr>
          <p:nvPr/>
        </p:nvPicPr>
        <p:blipFill>
          <a:blip r:embed="rId4"/>
          <a:stretch>
            <a:fillRect/>
          </a:stretch>
        </p:blipFill>
        <p:spPr>
          <a:xfrm>
            <a:off x="7125423" y="107119"/>
            <a:ext cx="1932211" cy="9725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3DB500-7692-6ED8-E8D7-F78EE005CC8E}"/>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10" name="TextBox 9">
                <a:extLst>
                  <a:ext uri="{FF2B5EF4-FFF2-40B4-BE49-F238E27FC236}">
                    <a16:creationId xmlns:a16="http://schemas.microsoft.com/office/drawing/2014/main" id="{D73DB500-7692-6ED8-E8D7-F78EE005CC8E}"/>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5"/>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2944286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One missing ingredient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It turns out that this approach doesn’t quite work. (Any guesses why?)</a:t>
            </a:r>
          </a:p>
          <a:p>
            <a:pPr lvl="1"/>
            <a:r>
              <a:rPr lang="en-US"/>
              <a:t>The policy will learn to “cheat”.</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3"/>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pic>
        <p:nvPicPr>
          <p:cNvPr id="5" name="Picture 4">
            <a:extLst>
              <a:ext uri="{FF2B5EF4-FFF2-40B4-BE49-F238E27FC236}">
                <a16:creationId xmlns:a16="http://schemas.microsoft.com/office/drawing/2014/main" id="{D22CF9BB-73BE-C6F3-9C15-5D8E05070A02}"/>
              </a:ext>
            </a:extLst>
          </p:cNvPr>
          <p:cNvPicPr>
            <a:picLocks noChangeAspect="1"/>
          </p:cNvPicPr>
          <p:nvPr/>
        </p:nvPicPr>
        <p:blipFill>
          <a:blip r:embed="rId4"/>
          <a:stretch>
            <a:fillRect/>
          </a:stretch>
        </p:blipFill>
        <p:spPr>
          <a:xfrm>
            <a:off x="7125423" y="107119"/>
            <a:ext cx="1932211" cy="9725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724288-2C8B-1CBB-0334-5C0BCB76DD84}"/>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10" name="TextBox 9">
                <a:extLst>
                  <a:ext uri="{FF2B5EF4-FFF2-40B4-BE49-F238E27FC236}">
                    <a16:creationId xmlns:a16="http://schemas.microsoft.com/office/drawing/2014/main" id="{11724288-2C8B-1CBB-0334-5C0BCB76DD84}"/>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5"/>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3366020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One missing ingredient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a:xfrm>
                <a:off x="533919" y="1275796"/>
                <a:ext cx="8438631" cy="3192428"/>
              </a:xfrm>
            </p:spPr>
            <p:txBody>
              <a:bodyPr/>
              <a:lstStyle/>
              <a:p>
                <a:r>
                  <a:rPr lang="en-US"/>
                  <a:t>Will learn to produce an output that would get a </a:t>
                </a:r>
                <a:r>
                  <a:rPr lang="en-US" b="1"/>
                  <a:t>high</a:t>
                </a:r>
                <a:r>
                  <a:rPr lang="en-US"/>
                  <a:t> reward but is </a:t>
                </a:r>
                <a:r>
                  <a:rPr lang="en-US" b="1"/>
                  <a:t>gibberish</a:t>
                </a:r>
                <a:r>
                  <a:rPr lang="en-US"/>
                  <a:t> or </a:t>
                </a:r>
                <a:r>
                  <a:rPr lang="en-US" b="1"/>
                  <a:t>irrelevant </a:t>
                </a:r>
                <a:r>
                  <a:rPr lang="en-US"/>
                  <a:t>to the prompt.</a:t>
                </a:r>
              </a:p>
              <a:p>
                <a:r>
                  <a:rPr lang="en-US"/>
                  <a:t>Note, </a:t>
                </a:r>
                <a:r>
                  <a:rPr lang="en-US" sz="1600"/>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600"/>
                  <a:t> is trained on natural inputs, it may not generalize to unnatural inputs. </a:t>
                </a:r>
                <a:endParaRPr lang="en-US"/>
              </a:p>
            </p:txBody>
          </p:sp>
        </mc:Choice>
        <mc:Fallback xmlns="">
          <p:sp>
            <p:nvSpPr>
              <p:cNvPr id="3" name="Text Placeholder 2">
                <a:extLst>
                  <a:ext uri="{FF2B5EF4-FFF2-40B4-BE49-F238E27FC236}">
                    <a16:creationId xmlns:a16="http://schemas.microsoft.com/office/drawing/2014/main" id="{4220211D-5879-408E-C935-ACF3273EAEEA}"/>
                  </a:ext>
                </a:extLst>
              </p:cNvPr>
              <p:cNvSpPr>
                <a:spLocks noGrp="1" noRot="1" noChangeAspect="1" noMove="1" noResize="1" noEditPoints="1" noAdjustHandles="1" noChangeArrowheads="1" noChangeShapeType="1" noTextEdit="1"/>
              </p:cNvSpPr>
              <p:nvPr>
                <p:ph type="body" sz="quarter" idx="16"/>
              </p:nvPr>
            </p:nvSpPr>
            <p:spPr>
              <a:xfrm>
                <a:off x="533919" y="1275796"/>
                <a:ext cx="8438631" cy="3192428"/>
              </a:xfrm>
              <a:blipFill>
                <a:blip r:embed="rId2"/>
                <a:stretch>
                  <a:fillRect l="-451" t="-1587" r="-30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3"/>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sp>
        <p:nvSpPr>
          <p:cNvPr id="12" name="TextBox 11">
            <a:extLst>
              <a:ext uri="{FF2B5EF4-FFF2-40B4-BE49-F238E27FC236}">
                <a16:creationId xmlns:a16="http://schemas.microsoft.com/office/drawing/2014/main" id="{A765C931-6E8F-C2EE-6CCE-50A0F10D8A02}"/>
              </a:ext>
            </a:extLst>
          </p:cNvPr>
          <p:cNvSpPr txBox="1"/>
          <p:nvPr/>
        </p:nvSpPr>
        <p:spPr>
          <a:xfrm>
            <a:off x="5813251" y="422598"/>
            <a:ext cx="2968440"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a:latin typeface="Tahoma" panose="020B0604030504040204" pitchFamily="34" charset="0"/>
                <a:ea typeface="Tahoma" panose="020B0604030504040204" pitchFamily="34" charset="0"/>
                <a:cs typeface="Tahoma" panose="020B0604030504040204" pitchFamily="34" charset="0"/>
              </a:rPr>
              <a:t>How do you resolve this?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85E7F6-3B90-1BA0-D737-DE332AB991E0}"/>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5" name="TextBox 4">
                <a:extLst>
                  <a:ext uri="{FF2B5EF4-FFF2-40B4-BE49-F238E27FC236}">
                    <a16:creationId xmlns:a16="http://schemas.microsoft.com/office/drawing/2014/main" id="{D285E7F6-3B90-1BA0-D737-DE332AB991E0}"/>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5"/>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3777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a:t>Language Modeling </a:t>
            </a:r>
            <a:r>
              <a:rPr lang="en-US" sz="2400">
                <a:latin typeface="Corbel" panose="020B0503020204020204" pitchFamily="34" charset="0"/>
                <a:cs typeface="Calibri"/>
              </a:rPr>
              <a:t>≠</a:t>
            </a:r>
            <a:r>
              <a:rPr lang="en-US" sz="240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a:solidFill>
                  <a:schemeClr val="tx1"/>
                </a:solidFill>
                <a:highlight>
                  <a:srgbClr val="FFFF00"/>
                </a:highlight>
                <a:latin typeface="Corbel" panose="020B0503020204020204" pitchFamily="34" charset="0"/>
              </a:rPr>
              <a:t>It is unethical for hiring decisions to depend on genders.</a:t>
            </a:r>
            <a:r>
              <a:rPr lang="en-US" i="1">
                <a:solidFill>
                  <a:schemeClr val="tx1"/>
                </a:solidFill>
                <a:latin typeface="Corbel" panose="020B0503020204020204" pitchFamily="34" charset="0"/>
              </a:rPr>
              <a:t> Therefore, if we were to pick a CEO among Amy and Adam, our pick will be _______</a:t>
            </a:r>
          </a:p>
          <a:p>
            <a:endParaRPr lang="en-US">
              <a:solidFill>
                <a:schemeClr val="bg1">
                  <a:lumMod val="50000"/>
                </a:schemeClr>
              </a:solidFill>
              <a:latin typeface="Corbel" panose="020B0503020204020204" pitchFamily="34" charset="0"/>
            </a:endParaRPr>
          </a:p>
          <a:p>
            <a:r>
              <a:rPr lang="en-US">
                <a:solidFill>
                  <a:schemeClr val="bg1">
                    <a:lumMod val="50000"/>
                  </a:schemeClr>
                </a:solidFill>
                <a:latin typeface="Corbel" panose="020B0503020204020204" pitchFamily="34" charset="0"/>
              </a:rPr>
              <a:t>GPT-3 </a:t>
            </a:r>
          </a:p>
          <a:p>
            <a:pPr>
              <a:lnSpc>
                <a:spcPct val="150000"/>
              </a:lnSpc>
            </a:pPr>
            <a:r>
              <a:rPr lang="en-US">
                <a:latin typeface="Corbel" panose="020B0503020204020204" pitchFamily="34" charset="0"/>
              </a:rPr>
              <a:t>Adam</a:t>
            </a: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a:solidFill>
                  <a:schemeClr val="bg1">
                    <a:lumMod val="50000"/>
                  </a:schemeClr>
                </a:solidFill>
                <a:latin typeface="Corbel" panose="020B0503020204020204" pitchFamily="34" charset="0"/>
              </a:rPr>
              <a:t>PROMPT</a:t>
            </a:r>
          </a:p>
          <a:p>
            <a:pPr algn="r"/>
            <a:endParaRPr lang="en-US">
              <a:solidFill>
                <a:schemeClr val="bg1">
                  <a:lumMod val="50000"/>
                </a:schemeClr>
              </a:solidFill>
              <a:latin typeface="Corbel" panose="020B0503020204020204" pitchFamily="34" charset="0"/>
            </a:endParaRPr>
          </a:p>
          <a:p>
            <a:pPr algn="r"/>
            <a:endParaRPr lang="en-US">
              <a:solidFill>
                <a:schemeClr val="bg1">
                  <a:lumMod val="50000"/>
                </a:schemeClr>
              </a:solidFill>
              <a:latin typeface="Corbel" panose="020B0503020204020204" pitchFamily="34" charset="0"/>
            </a:endParaRPr>
          </a:p>
          <a:p>
            <a:pPr algn="r"/>
            <a:r>
              <a:rPr lang="en-US">
                <a:solidFill>
                  <a:schemeClr val="bg1">
                    <a:lumMod val="50000"/>
                  </a:schemeClr>
                </a:solidFill>
                <a:latin typeface="Corbel" panose="020B0503020204020204" pitchFamily="34" charset="0"/>
              </a:rPr>
              <a:t>COMPLETION</a:t>
            </a:r>
            <a:endParaRPr lang="en-US"/>
          </a:p>
        </p:txBody>
      </p:sp>
      <p:sp>
        <p:nvSpPr>
          <p:cNvPr id="3" name="Rounded Rectangle 2">
            <a:extLst>
              <a:ext uri="{FF2B5EF4-FFF2-40B4-BE49-F238E27FC236}">
                <a16:creationId xmlns:a16="http://schemas.microsoft.com/office/drawing/2014/main" id="{7FDF5BBF-B0F9-00EF-B178-9CAFBD57F217}"/>
              </a:ext>
            </a:extLst>
          </p:cNvPr>
          <p:cNvSpPr/>
          <p:nvPr/>
        </p:nvSpPr>
        <p:spPr>
          <a:xfrm>
            <a:off x="540612" y="3965094"/>
            <a:ext cx="8085415"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(misalignment) between pre-training and </a:t>
            </a:r>
            <a:r>
              <a:rPr lang="en-US" sz="1800" spc="-8">
                <a:solidFill>
                  <a:srgbClr val="C00000"/>
                </a:solidFill>
                <a:latin typeface="Tahoma" panose="020B0604030504040204" pitchFamily="34" charset="0"/>
                <a:ea typeface="Tahoma" panose="020B0604030504040204" pitchFamily="34" charset="0"/>
                <a:cs typeface="Tahoma" panose="020B0604030504040204" pitchFamily="34" charset="0"/>
              </a:rPr>
              <a:t>human values.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3B09C1-4722-745E-9A84-C28D2E7C9083}"/>
              </a:ext>
            </a:extLst>
          </p:cNvPr>
          <p:cNvSpPr txBox="1"/>
          <p:nvPr/>
        </p:nvSpPr>
        <p:spPr>
          <a:xfrm>
            <a:off x="1035609" y="4877891"/>
            <a:ext cx="7147172" cy="261610"/>
          </a:xfrm>
          <a:prstGeom prst="rect">
            <a:avLst/>
          </a:prstGeom>
          <a:noFill/>
        </p:spPr>
        <p:txBody>
          <a:bodyPr wrap="square">
            <a:spAutoFit/>
          </a:bodyPr>
          <a:lstStyle/>
          <a:p>
            <a:pPr algn="ctr"/>
            <a:r>
              <a:rPr lang="en-US" sz="1050"/>
              <a:t>Ethical-Advice Taker: Do Language Models Understand Natural Language Interventions?, Zhao et al. 2021</a:t>
            </a:r>
          </a:p>
        </p:txBody>
      </p:sp>
    </p:spTree>
    <p:extLst>
      <p:ext uri="{BB962C8B-B14F-4D97-AF65-F5344CB8AC3E}">
        <p14:creationId xmlns:p14="http://schemas.microsoft.com/office/powerpoint/2010/main" val="4203963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800">
                <a:latin typeface="Tahoma" panose="020B0604030504040204" pitchFamily="34" charset="0"/>
                <a:ea typeface="Tahoma" panose="020B0604030504040204" pitchFamily="34" charset="0"/>
                <a:cs typeface="Tahoma" panose="020B0604030504040204" pitchFamily="34" charset="0"/>
              </a:rPr>
              <a:t>Regularizing with Pre-trained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a:xfrm>
                <a:off x="533919" y="1390650"/>
                <a:ext cx="8305281" cy="3077573"/>
              </a:xfrm>
            </p:spPr>
            <p:txBody>
              <a:bodyPr>
                <a:normAutofit/>
              </a:bodyPr>
              <a:lstStyle/>
              <a:p>
                <a:r>
                  <a:rPr lang="en-US" sz="1700" b="1" dirty="0"/>
                  <a:t>Solution: </a:t>
                </a:r>
                <a:r>
                  <a:rPr lang="en-US" sz="1700" dirty="0"/>
                  <a:t>add a penalty term that penalizes too much deviations from the distribution of the pre-trained LM. </a:t>
                </a:r>
              </a:p>
              <a:p>
                <a:endParaRPr lang="en-US" sz="1700" dirty="0"/>
              </a:p>
              <a:p>
                <a:endParaRPr lang="en-US" sz="1700" spc="-4" dirty="0"/>
              </a:p>
              <a:p>
                <a:endParaRPr lang="en-US" sz="1700" spc="-4" dirty="0"/>
              </a:p>
              <a:p>
                <a:r>
                  <a:rPr lang="en-US" sz="1700" spc="-4" dirty="0"/>
                  <a:t>This </a:t>
                </a:r>
                <a:r>
                  <a:rPr lang="en-US" sz="1700" spc="-11" dirty="0"/>
                  <a:t>prevents</a:t>
                </a:r>
                <a:r>
                  <a:rPr lang="en-US" sz="1700" spc="11" dirty="0"/>
                  <a:t> </a:t>
                </a:r>
                <a:r>
                  <a:rPr lang="en-US" sz="1700" spc="-4" dirty="0"/>
                  <a:t>the policy model </a:t>
                </a:r>
                <a:r>
                  <a:rPr lang="en-US" sz="1700" spc="-11" dirty="0"/>
                  <a:t>from</a:t>
                </a:r>
                <a:r>
                  <a:rPr lang="en-US" sz="1700" dirty="0"/>
                  <a:t> </a:t>
                </a:r>
                <a:r>
                  <a:rPr lang="en-US" sz="1700" spc="-8" dirty="0"/>
                  <a:t>diverging</a:t>
                </a:r>
                <a:r>
                  <a:rPr lang="en-US" sz="1700" dirty="0"/>
                  <a:t> </a:t>
                </a:r>
                <a:r>
                  <a:rPr lang="en-US" sz="1700" spc="-8" dirty="0"/>
                  <a:t>too </a:t>
                </a:r>
                <a:r>
                  <a:rPr lang="en-US" sz="1700" spc="-11" dirty="0"/>
                  <a:t>far</a:t>
                </a:r>
                <a:r>
                  <a:rPr lang="en-US" sz="1700" spc="8" dirty="0"/>
                  <a:t> </a:t>
                </a:r>
                <a:r>
                  <a:rPr lang="en-US" sz="1700" spc="-11" dirty="0"/>
                  <a:t>from </a:t>
                </a:r>
                <a:r>
                  <a:rPr lang="en-US" sz="1700" spc="-330" dirty="0"/>
                  <a:t> </a:t>
                </a:r>
                <a:r>
                  <a:rPr lang="en-US" sz="1700" dirty="0"/>
                  <a:t>the</a:t>
                </a:r>
                <a:r>
                  <a:rPr lang="en-US" sz="1700" spc="-4" dirty="0"/>
                  <a:t> </a:t>
                </a:r>
                <a:r>
                  <a:rPr lang="en-US" sz="1700" spc="-8" dirty="0"/>
                  <a:t>pretrained </a:t>
                </a:r>
                <a:r>
                  <a:rPr lang="en-US" sz="1700" dirty="0"/>
                  <a:t>model.</a:t>
                </a:r>
                <a:r>
                  <a:rPr lang="en-US" sz="1700" spc="4" dirty="0"/>
                  <a:t> </a:t>
                </a:r>
              </a:p>
              <a:p>
                <a:pPr lvl="1"/>
                <a14:m>
                  <m:oMath xmlns:m="http://schemas.openxmlformats.org/officeDocument/2006/math">
                    <m:sSubSup>
                      <m:sSubSupPr>
                        <m:ctrlPr>
                          <a:rPr lang="fa-IR" i="1" smtClean="0">
                            <a:solidFill>
                              <a:srgbClr val="00B050"/>
                            </a:solidFill>
                            <a:latin typeface="Cambria Math" panose="02040503050406030204" pitchFamily="18" charset="0"/>
                          </a:rPr>
                        </m:ctrlPr>
                      </m:sSubSupPr>
                      <m:e>
                        <m:r>
                          <a:rPr lang="fa-IR" i="1">
                            <a:solidFill>
                              <a:srgbClr val="00B050"/>
                            </a:solidFill>
                            <a:latin typeface="Cambria Math" panose="02040503050406030204" pitchFamily="18" charset="0"/>
                          </a:rPr>
                          <m:t>𝑝</m:t>
                        </m:r>
                      </m:e>
                      <m:sub/>
                      <m:sup>
                        <m:r>
                          <a:rPr lang="fa-IR" i="1">
                            <a:solidFill>
                              <a:srgbClr val="00B050"/>
                            </a:solidFill>
                            <a:latin typeface="Cambria Math" panose="02040503050406030204" pitchFamily="18" charset="0"/>
                          </a:rPr>
                          <m:t>𝑅𝐿</m:t>
                        </m:r>
                      </m:sup>
                    </m:sSubSup>
                    <m:d>
                      <m:dPr>
                        <m:ctrlPr>
                          <a:rPr lang="fa-IR" i="1">
                            <a:solidFill>
                              <a:srgbClr val="00B050"/>
                            </a:solidFill>
                            <a:latin typeface="Cambria Math" panose="02040503050406030204" pitchFamily="18" charset="0"/>
                          </a:rPr>
                        </m:ctrlPr>
                      </m:dPr>
                      <m:e>
                        <m:r>
                          <a:rPr lang="fa-IR" i="1">
                            <a:solidFill>
                              <a:srgbClr val="00B050"/>
                            </a:solidFill>
                            <a:latin typeface="Cambria Math" panose="02040503050406030204" pitchFamily="18" charset="0"/>
                          </a:rPr>
                          <m:t>𝑠</m:t>
                        </m:r>
                      </m:e>
                    </m:d>
                  </m:oMath>
                </a14:m>
                <a:r>
                  <a:rPr lang="fa-IR" dirty="0">
                    <a:latin typeface="Cambria Math"/>
                    <a:cs typeface="Cambria Math"/>
                  </a:rPr>
                  <a:t> &gt;</a:t>
                </a:r>
                <a:r>
                  <a:rPr lang="en-US" dirty="0">
                    <a:latin typeface="Cambria Math"/>
                    <a:cs typeface="Cambria Math"/>
                  </a:rPr>
                  <a:t>&gt;</a:t>
                </a:r>
                <a:r>
                  <a:rPr lang="fa-IR" dirty="0">
                    <a:latin typeface="Cambria Math"/>
                    <a:cs typeface="Cambria Math"/>
                  </a:rPr>
                  <a:t> </a:t>
                </a:r>
                <a14:m>
                  <m:oMath xmlns:m="http://schemas.openxmlformats.org/officeDocument/2006/math">
                    <m:sSup>
                      <m:sSupPr>
                        <m:ctrlPr>
                          <a:rPr lang="fa-IR" i="1">
                            <a:solidFill>
                              <a:srgbClr val="C00000"/>
                            </a:solidFill>
                            <a:latin typeface="Cambria Math" panose="02040503050406030204" pitchFamily="18" charset="0"/>
                          </a:rPr>
                        </m:ctrlPr>
                      </m:sSupPr>
                      <m:e>
                        <m:r>
                          <a:rPr lang="fa-IR" i="1">
                            <a:solidFill>
                              <a:srgbClr val="C00000"/>
                            </a:solidFill>
                            <a:latin typeface="Cambria Math" panose="02040503050406030204" pitchFamily="18" charset="0"/>
                          </a:rPr>
                          <m:t>𝑝</m:t>
                        </m:r>
                      </m:e>
                      <m:sup>
                        <m:r>
                          <a:rPr lang="en-US" b="0" i="1" smtClean="0">
                            <a:solidFill>
                              <a:srgbClr val="C00000"/>
                            </a:solidFill>
                            <a:latin typeface="Cambria Math" panose="02040503050406030204" pitchFamily="18" charset="0"/>
                          </a:rPr>
                          <m:t>𝑃𝑇</m:t>
                        </m:r>
                      </m:sup>
                    </m:sSup>
                    <m:r>
                      <a:rPr lang="fa-IR" i="1">
                        <a:solidFill>
                          <a:srgbClr val="C00000"/>
                        </a:solidFill>
                        <a:latin typeface="Cambria Math" panose="02040503050406030204" pitchFamily="18" charset="0"/>
                      </a:rPr>
                      <m:t>(</m:t>
                    </m:r>
                    <m:r>
                      <a:rPr lang="fa-IR" i="1">
                        <a:solidFill>
                          <a:srgbClr val="C00000"/>
                        </a:solidFill>
                        <a:latin typeface="Cambria Math" panose="02040503050406030204" pitchFamily="18" charset="0"/>
                      </a:rPr>
                      <m:t>𝑠</m:t>
                    </m:r>
                    <m:r>
                      <a:rPr lang="fa-IR" i="1">
                        <a:solidFill>
                          <a:srgbClr val="C00000"/>
                        </a:solidFill>
                        <a:latin typeface="Cambria Math" panose="02040503050406030204" pitchFamily="18" charset="0"/>
                      </a:rPr>
                      <m:t>)</m:t>
                    </m:r>
                  </m:oMath>
                </a14:m>
                <a:r>
                  <a:rPr lang="en-US" spc="4" dirty="0"/>
                  <a:t>: Pay an </a:t>
                </a:r>
                <a:r>
                  <a:rPr lang="en-US" i="1" spc="4" dirty="0"/>
                  <a:t>explicit </a:t>
                </a:r>
                <a:r>
                  <a:rPr lang="en-US" spc="4" dirty="0"/>
                  <a:t>price </a:t>
                </a:r>
              </a:p>
              <a:p>
                <a:pPr lvl="1"/>
                <a14:m>
                  <m:oMath xmlns:m="http://schemas.openxmlformats.org/officeDocument/2006/math">
                    <m:sSubSup>
                      <m:sSubSupPr>
                        <m:ctrlPr>
                          <a:rPr lang="fa-IR" i="1" smtClean="0">
                            <a:solidFill>
                              <a:srgbClr val="00B050"/>
                            </a:solidFill>
                            <a:latin typeface="Cambria Math" panose="02040503050406030204" pitchFamily="18" charset="0"/>
                          </a:rPr>
                        </m:ctrlPr>
                      </m:sSubSupPr>
                      <m:e>
                        <m:r>
                          <a:rPr lang="fa-IR" i="1">
                            <a:solidFill>
                              <a:srgbClr val="00B050"/>
                            </a:solidFill>
                            <a:latin typeface="Cambria Math" panose="02040503050406030204" pitchFamily="18" charset="0"/>
                          </a:rPr>
                          <m:t>𝑝</m:t>
                        </m:r>
                      </m:e>
                      <m:sub/>
                      <m:sup>
                        <m:r>
                          <a:rPr lang="fa-IR" i="1">
                            <a:solidFill>
                              <a:srgbClr val="00B050"/>
                            </a:solidFill>
                            <a:latin typeface="Cambria Math" panose="02040503050406030204" pitchFamily="18" charset="0"/>
                          </a:rPr>
                          <m:t>𝑅𝐿</m:t>
                        </m:r>
                      </m:sup>
                    </m:sSubSup>
                    <m:d>
                      <m:dPr>
                        <m:ctrlPr>
                          <a:rPr lang="fa-IR" i="1">
                            <a:solidFill>
                              <a:srgbClr val="00B050"/>
                            </a:solidFill>
                            <a:latin typeface="Cambria Math" panose="02040503050406030204" pitchFamily="18" charset="0"/>
                          </a:rPr>
                        </m:ctrlPr>
                      </m:dPr>
                      <m:e>
                        <m:r>
                          <a:rPr lang="fa-IR" i="1">
                            <a:solidFill>
                              <a:srgbClr val="00B050"/>
                            </a:solidFill>
                            <a:latin typeface="Cambria Math" panose="02040503050406030204" pitchFamily="18" charset="0"/>
                          </a:rPr>
                          <m:t>𝑠</m:t>
                        </m:r>
                      </m:e>
                    </m:d>
                  </m:oMath>
                </a14:m>
                <a:r>
                  <a:rPr lang="fa-IR" dirty="0">
                    <a:latin typeface="Cambria Math"/>
                    <a:cs typeface="Cambria Math"/>
                  </a:rPr>
                  <a:t> </a:t>
                </a:r>
                <a:r>
                  <a:rPr lang="en-US" dirty="0">
                    <a:latin typeface="Cambria Math"/>
                    <a:cs typeface="Cambria Math"/>
                  </a:rPr>
                  <a:t>&lt;&lt;</a:t>
                </a:r>
                <a:r>
                  <a:rPr lang="fa-IR" dirty="0">
                    <a:latin typeface="Cambria Math"/>
                    <a:cs typeface="Cambria Math"/>
                  </a:rPr>
                  <a:t> </a:t>
                </a:r>
                <a14:m>
                  <m:oMath xmlns:m="http://schemas.openxmlformats.org/officeDocument/2006/math">
                    <m:sSup>
                      <m:sSupPr>
                        <m:ctrlPr>
                          <a:rPr lang="fa-IR" i="1">
                            <a:solidFill>
                              <a:srgbClr val="C00000"/>
                            </a:solidFill>
                            <a:latin typeface="Cambria Math" panose="02040503050406030204" pitchFamily="18" charset="0"/>
                          </a:rPr>
                        </m:ctrlPr>
                      </m:sSupPr>
                      <m:e>
                        <m:r>
                          <a:rPr lang="fa-IR" i="1">
                            <a:solidFill>
                              <a:srgbClr val="C00000"/>
                            </a:solidFill>
                            <a:latin typeface="Cambria Math" panose="02040503050406030204" pitchFamily="18" charset="0"/>
                          </a:rPr>
                          <m:t>𝑝</m:t>
                        </m:r>
                      </m:e>
                      <m:sup>
                        <m:r>
                          <a:rPr lang="en-US" b="0" i="1" smtClean="0">
                            <a:solidFill>
                              <a:srgbClr val="C00000"/>
                            </a:solidFill>
                            <a:latin typeface="Cambria Math" panose="02040503050406030204" pitchFamily="18" charset="0"/>
                          </a:rPr>
                          <m:t>𝑃𝑇</m:t>
                        </m:r>
                      </m:sup>
                    </m:sSup>
                    <m:r>
                      <a:rPr lang="fa-IR" i="1">
                        <a:solidFill>
                          <a:srgbClr val="C00000"/>
                        </a:solidFill>
                        <a:latin typeface="Cambria Math" panose="02040503050406030204" pitchFamily="18" charset="0"/>
                      </a:rPr>
                      <m:t>(</m:t>
                    </m:r>
                    <m:r>
                      <a:rPr lang="fa-IR" i="1">
                        <a:solidFill>
                          <a:srgbClr val="C00000"/>
                        </a:solidFill>
                        <a:latin typeface="Cambria Math" panose="02040503050406030204" pitchFamily="18" charset="0"/>
                      </a:rPr>
                      <m:t>𝑠</m:t>
                    </m:r>
                    <m:r>
                      <a:rPr lang="fa-IR" i="1">
                        <a:solidFill>
                          <a:srgbClr val="C00000"/>
                        </a:solidFill>
                        <a:latin typeface="Cambria Math" panose="02040503050406030204" pitchFamily="18" charset="0"/>
                      </a:rPr>
                      <m:t>)</m:t>
                    </m:r>
                  </m:oMath>
                </a14:m>
                <a:r>
                  <a:rPr lang="en-US" spc="4" dirty="0"/>
                  <a:t>: Sampling </a:t>
                </a:r>
                <a14:m>
                  <m:oMath xmlns:m="http://schemas.openxmlformats.org/officeDocument/2006/math">
                    <m:r>
                      <a:rPr lang="en-US" sz="2000" i="1">
                        <a:solidFill>
                          <a:srgbClr val="0E0CC0"/>
                        </a:solidFill>
                        <a:latin typeface="Cambria Math" panose="02040503050406030204" pitchFamily="18" charset="0"/>
                      </a:rPr>
                      <m:t>𝑠</m:t>
                    </m:r>
                  </m:oMath>
                </a14:m>
                <a:r>
                  <a:rPr lang="en-US" spc="4" dirty="0"/>
                  <a:t> becomes unlikely</a:t>
                </a:r>
              </a:p>
              <a:p>
                <a:r>
                  <a:rPr lang="en-US" sz="1700" spc="4" dirty="0"/>
                  <a:t>The above regularization is </a:t>
                </a:r>
                <a:r>
                  <a:rPr lang="en-US" sz="1700" i="1" spc="4" dirty="0"/>
                  <a:t>equivalent</a:t>
                </a:r>
                <a:r>
                  <a:rPr lang="en-US" sz="1700" spc="4" dirty="0"/>
                  <a:t> to adding a KL-divergence regularization term. You will prove the details in HW7!! </a:t>
                </a:r>
                <a:endParaRPr lang="en-US" sz="1700" dirty="0"/>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xfrm>
                <a:off x="533919" y="1390650"/>
                <a:ext cx="8305281" cy="3077573"/>
              </a:xfrm>
              <a:blipFill>
                <a:blip r:embed="rId3"/>
                <a:stretch>
                  <a:fillRect l="-459" t="-1235" b="-2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88B92-B7A8-39B9-BE6A-8972C062BBCC}"/>
                  </a:ext>
                </a:extLst>
              </p:cNvPr>
              <p:cNvSpPr txBox="1"/>
              <p:nvPr/>
            </p:nvSpPr>
            <p:spPr>
              <a:xfrm>
                <a:off x="1763905" y="1957842"/>
                <a:ext cx="4903321" cy="9442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Sup>
                                <m:sSubSupPr>
                                  <m:ctrlPr>
                                    <a:rPr lang="en-US" sz="2400" b="0" i="1" smtClean="0">
                                      <a:solidFill>
                                        <a:srgbClr val="00B050"/>
                                      </a:solidFill>
                                      <a:latin typeface="Cambria Math" panose="02040503050406030204" pitchFamily="18" charset="0"/>
                                    </a:rPr>
                                  </m:ctrlPr>
                                </m:sSubSupPr>
                                <m:e>
                                  <m:r>
                                    <a:rPr lang="fa-IR" sz="2400" i="1">
                                      <a:solidFill>
                                        <a:srgbClr val="00B050"/>
                                      </a:solidFill>
                                      <a:latin typeface="Cambria Math" panose="02040503050406030204" pitchFamily="18" charset="0"/>
                                    </a:rPr>
                                    <m:t>𝑝</m:t>
                                  </m:r>
                                </m:e>
                                <m:sub>
                                  <m:r>
                                    <a:rPr lang="en-US" sz="2400" b="0" i="1" smtClean="0">
                                      <a:solidFill>
                                        <a:srgbClr val="00B050"/>
                                      </a:solidFill>
                                      <a:latin typeface="Cambria Math" panose="02040503050406030204" pitchFamily="18" charset="0"/>
                                    </a:rPr>
                                    <m:t>𝜃</m:t>
                                  </m:r>
                                </m:sub>
                                <m:sup>
                                  <m:r>
                                    <a:rPr lang="fa-IR" sz="2400" i="1">
                                      <a:solidFill>
                                        <a:srgbClr val="00B050"/>
                                      </a:solidFill>
                                      <a:latin typeface="Cambria Math" panose="02040503050406030204" pitchFamily="18" charset="0"/>
                                    </a:rPr>
                                    <m:t>𝑅𝐿</m:t>
                                  </m:r>
                                </m:sup>
                              </m:sSub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1957842"/>
                <a:ext cx="4903321" cy="944297"/>
              </a:xfrm>
              <a:prstGeom prst="rect">
                <a:avLst/>
              </a:prstGeom>
              <a:blipFill>
                <a:blip r:embed="rId4"/>
                <a:stretch>
                  <a:fillRect b="-1333"/>
                </a:stretch>
              </a:blipFill>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p:txBody>
          <a:bodyPr>
            <a:normAutofit/>
          </a:bodyPr>
          <a:lstStyle/>
          <a:p>
            <a:r>
              <a:rPr lang="en-US" sz="1600" spc="-4">
                <a:latin typeface="Tahoma" panose="020B0604030504040204" pitchFamily="34" charset="0"/>
                <a:ea typeface="Tahoma" panose="020B0604030504040204" pitchFamily="34" charset="0"/>
                <a:cs typeface="Tahoma" panose="020B0604030504040204" pitchFamily="34" charset="0"/>
              </a:rPr>
              <a:t>Putting</a:t>
            </a:r>
            <a:r>
              <a:rPr lang="en-US" sz="1600" spc="15">
                <a:latin typeface="Tahoma" panose="020B0604030504040204" pitchFamily="34" charset="0"/>
                <a:ea typeface="Tahoma" panose="020B0604030504040204" pitchFamily="34" charset="0"/>
                <a:cs typeface="Tahoma" panose="020B0604030504040204" pitchFamily="34" charset="0"/>
              </a:rPr>
              <a:t> </a:t>
            </a:r>
            <a:r>
              <a:rPr lang="en-US" sz="1600">
                <a:latin typeface="Tahoma" panose="020B0604030504040204" pitchFamily="34" charset="0"/>
                <a:ea typeface="Tahoma" panose="020B0604030504040204" pitchFamily="34" charset="0"/>
                <a:cs typeface="Tahoma" panose="020B0604030504040204" pitchFamily="34" charset="0"/>
              </a:rPr>
              <a:t>it</a:t>
            </a:r>
            <a:r>
              <a:rPr lang="en-US" sz="1600" spc="-8">
                <a:latin typeface="Tahoma" panose="020B0604030504040204" pitchFamily="34" charset="0"/>
                <a:ea typeface="Tahoma" panose="020B0604030504040204" pitchFamily="34" charset="0"/>
                <a:cs typeface="Tahoma" panose="020B0604030504040204" pitchFamily="34" charset="0"/>
              </a:rPr>
              <a:t> </a:t>
            </a:r>
            <a:r>
              <a:rPr lang="en-US" sz="1600">
                <a:latin typeface="Tahoma" panose="020B0604030504040204" pitchFamily="34" charset="0"/>
                <a:ea typeface="Tahoma" panose="020B0604030504040204" pitchFamily="34" charset="0"/>
                <a:cs typeface="Tahoma" panose="020B0604030504040204" pitchFamily="34" charset="0"/>
              </a:rPr>
              <a:t>All</a:t>
            </a:r>
            <a:r>
              <a:rPr lang="en-US" sz="1600" spc="8">
                <a:latin typeface="Tahoma" panose="020B0604030504040204" pitchFamily="34" charset="0"/>
                <a:ea typeface="Tahoma" panose="020B0604030504040204" pitchFamily="34" charset="0"/>
                <a:cs typeface="Tahoma" panose="020B0604030504040204" pitchFamily="34" charset="0"/>
              </a:rPr>
              <a:t> T</a:t>
            </a:r>
            <a:r>
              <a:rPr lang="en-US" sz="1600">
                <a:latin typeface="Tahoma" panose="020B0604030504040204" pitchFamily="34" charset="0"/>
                <a:ea typeface="Tahoma" panose="020B0604030504040204" pitchFamily="34" charset="0"/>
                <a:cs typeface="Tahoma" panose="020B0604030504040204" pitchFamily="34" charset="0"/>
              </a:rPr>
              <a:t>ogether: </a:t>
            </a:r>
            <a:br>
              <a:rPr lang="en-US">
                <a:latin typeface="Tahoma" panose="020B0604030504040204" pitchFamily="34" charset="0"/>
                <a:ea typeface="Tahoma" panose="020B0604030504040204" pitchFamily="34" charset="0"/>
                <a:cs typeface="Tahoma" panose="020B0604030504040204" pitchFamily="34" charset="0"/>
              </a:rPr>
            </a:br>
            <a:r>
              <a:rPr lang="en-US">
                <a:latin typeface="Tahoma" panose="020B0604030504040204" pitchFamily="34" charset="0"/>
                <a:ea typeface="Tahoma" panose="020B0604030504040204" pitchFamily="34" charset="0"/>
                <a:cs typeface="Tahoma" panose="020B0604030504040204" pitchFamily="34" charset="0"/>
              </a:rPr>
              <a:t>RLHF as a Basic Policy Gradient</a:t>
            </a:r>
            <a:endParaRPr lang="en-US" sz="160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lstStyle/>
              <a:p>
                <a:pPr>
                  <a:buFont typeface="+mj-lt"/>
                  <a:buAutoNum type="arabicPeriod"/>
                </a:pPr>
                <a:r>
                  <a:rPr lang="en-US" dirty="0"/>
                  <a:t>Select a pre-trained generative model </a:t>
                </a:r>
                <a14:m>
                  <m:oMath xmlns:m="http://schemas.openxmlformats.org/officeDocument/2006/math">
                    <m:sSubSup>
                      <m:sSubSupPr>
                        <m:ctrlPr>
                          <a:rPr lang="en-US" i="1" spc="38">
                            <a:solidFill>
                              <a:srgbClr val="00AF50"/>
                            </a:solidFill>
                            <a:latin typeface="Cambria Math" panose="02040503050406030204" pitchFamily="18" charset="0"/>
                            <a:cs typeface="Cambria Math"/>
                          </a:rPr>
                        </m:ctrlPr>
                      </m:sSubSupPr>
                      <m:e>
                        <m:r>
                          <a:rPr lang="en-US" i="1" spc="38">
                            <a:solidFill>
                              <a:srgbClr val="00AF50"/>
                            </a:solidFill>
                            <a:latin typeface="Cambria Math" panose="02040503050406030204" pitchFamily="18" charset="0"/>
                            <a:cs typeface="Cambria Math"/>
                          </a:rPr>
                          <m:t>𝑝</m:t>
                        </m:r>
                      </m:e>
                      <m:sub>
                        <m:r>
                          <a:rPr lang="en-US" i="1" spc="38">
                            <a:solidFill>
                              <a:srgbClr val="00AF50"/>
                            </a:solidFill>
                            <a:latin typeface="Cambria Math" panose="02040503050406030204" pitchFamily="18" charset="0"/>
                            <a:cs typeface="Cambria Math"/>
                          </a:rPr>
                          <m:t>𝜃</m:t>
                        </m:r>
                      </m:sub>
                      <m:sup>
                        <m:r>
                          <a:rPr lang="en-US" i="1" spc="38">
                            <a:solidFill>
                              <a:srgbClr val="00AF50"/>
                            </a:solidFill>
                            <a:latin typeface="Cambria Math" panose="02040503050406030204" pitchFamily="18" charset="0"/>
                            <a:cs typeface="Cambria Math"/>
                          </a:rPr>
                          <m:t>𝑅𝐿</m:t>
                        </m:r>
                      </m:sup>
                    </m:sSubSup>
                  </m:oMath>
                </a14:m>
                <a:r>
                  <a:rPr lang="en-US" dirty="0"/>
                  <a:t> as your base: </a:t>
                </a:r>
                <a14:m>
                  <m:oMath xmlns:m="http://schemas.openxmlformats.org/officeDocument/2006/math">
                    <m:sSubSup>
                      <m:sSubSupPr>
                        <m:ctrlPr>
                          <a:rPr lang="en-US" i="1" spc="38" smtClean="0">
                            <a:solidFill>
                              <a:srgbClr val="C00000"/>
                            </a:solidFill>
                            <a:latin typeface="Cambria Math" panose="02040503050406030204" pitchFamily="18" charset="0"/>
                            <a:cs typeface="Cambria Math"/>
                          </a:rPr>
                        </m:ctrlPr>
                      </m:sSubSupPr>
                      <m:e>
                        <m:r>
                          <a:rPr lang="en-US" i="1" spc="38">
                            <a:solidFill>
                              <a:srgbClr val="C00000"/>
                            </a:solidFill>
                            <a:latin typeface="Cambria Math" panose="02040503050406030204" pitchFamily="18" charset="0"/>
                            <a:cs typeface="Cambria Math"/>
                          </a:rPr>
                          <m:t>𝑝</m:t>
                        </m:r>
                      </m:e>
                      <m:sub>
                        <m:r>
                          <a:rPr lang="en-US" i="1" spc="38">
                            <a:solidFill>
                              <a:srgbClr val="C00000"/>
                            </a:solidFill>
                            <a:latin typeface="Cambria Math" panose="02040503050406030204" pitchFamily="18" charset="0"/>
                            <a:cs typeface="Cambria Math"/>
                          </a:rPr>
                          <m:t>𝜃</m:t>
                        </m:r>
                      </m:sub>
                      <m:sup>
                        <m:r>
                          <a:rPr lang="en-US" b="0" i="1" spc="38" smtClean="0">
                            <a:solidFill>
                              <a:srgbClr val="C00000"/>
                            </a:solidFill>
                            <a:latin typeface="Cambria Math" panose="02040503050406030204" pitchFamily="18" charset="0"/>
                            <a:cs typeface="Cambria Math"/>
                          </a:rPr>
                          <m:t>𝑃𝑇</m:t>
                        </m:r>
                      </m:sup>
                    </m:sSubSup>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e>
                    </m:d>
                  </m:oMath>
                </a14:m>
                <a:endParaRPr lang="en-US" dirty="0"/>
              </a:p>
              <a:p>
                <a:pPr>
                  <a:buFont typeface="+mj-lt"/>
                  <a:buAutoNum type="arabicPeriod"/>
                </a:pPr>
                <a:r>
                  <a:rPr lang="en-US" dirty="0"/>
                  <a:t>Build a reward model </a:t>
                </a:r>
                <a14:m>
                  <m:oMath xmlns:m="http://schemas.openxmlformats.org/officeDocument/2006/math">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that </a:t>
                </a:r>
                <a:r>
                  <a:rPr lang="en-US" spc="-4" dirty="0"/>
                  <a:t>produces scalar </a:t>
                </a:r>
                <a:r>
                  <a:rPr lang="en-US" dirty="0"/>
                  <a:t>rewards </a:t>
                </a:r>
                <a:r>
                  <a:rPr lang="en-US" spc="-4" dirty="0"/>
                  <a:t>for outputs, </a:t>
                </a:r>
                <a:r>
                  <a:rPr lang="en-US" dirty="0"/>
                  <a:t>trained </a:t>
                </a:r>
                <a:r>
                  <a:rPr lang="en-US" spc="-4" dirty="0"/>
                  <a:t>on </a:t>
                </a:r>
                <a:r>
                  <a:rPr lang="en-US" dirty="0"/>
                  <a:t>a </a:t>
                </a:r>
                <a:r>
                  <a:rPr lang="en-US" spc="-398" dirty="0"/>
                  <a:t> </a:t>
                </a:r>
                <a:r>
                  <a:rPr lang="en-US" spc="-4" dirty="0"/>
                  <a:t>dataset</a:t>
                </a:r>
                <a:r>
                  <a:rPr lang="en-US" spc="-15" dirty="0"/>
                  <a:t> </a:t>
                </a:r>
                <a:r>
                  <a:rPr lang="en-US" spc="-4" dirty="0"/>
                  <a:t>of human</a:t>
                </a:r>
                <a:r>
                  <a:rPr lang="en-US" spc="-11" dirty="0"/>
                  <a:t> </a:t>
                </a:r>
                <a:r>
                  <a:rPr lang="en-US" dirty="0"/>
                  <a:t>comparisons</a:t>
                </a:r>
              </a:p>
              <a:p>
                <a:pPr>
                  <a:buFont typeface="+mj-lt"/>
                  <a:buAutoNum type="arabicPeriod"/>
                </a:pPr>
                <a:r>
                  <a:rPr lang="en-US" dirty="0"/>
                  <a:t>Regularize the reward function: </a:t>
                </a:r>
              </a:p>
              <a:p>
                <a:pPr>
                  <a:buFont typeface="+mj-lt"/>
                  <a:buAutoNum type="arabicPeriod"/>
                </a:pPr>
                <a:r>
                  <a:rPr lang="en-US" dirty="0"/>
                  <a:t>Iterate: </a:t>
                </a:r>
              </a:p>
              <a:p>
                <a:pPr lvl="1">
                  <a:buFont typeface="+mj-lt"/>
                  <a:buAutoNum type="arabicPeriod"/>
                </a:pPr>
                <a:r>
                  <a:rPr lang="en-US" dirty="0"/>
                  <a:t>Fine-tune the policy </a:t>
                </a:r>
                <a14:m>
                  <m:oMath xmlns:m="http://schemas.openxmlformats.org/officeDocument/2006/math">
                    <m:sSubSup>
                      <m:sSubSupPr>
                        <m:ctrlPr>
                          <a:rPr lang="en-US" b="0" i="1" spc="38" smtClean="0">
                            <a:solidFill>
                              <a:srgbClr val="00AF50"/>
                            </a:solidFill>
                            <a:latin typeface="Cambria Math" panose="02040503050406030204" pitchFamily="18" charset="0"/>
                            <a:cs typeface="Cambria Math"/>
                          </a:rPr>
                        </m:ctrlPr>
                      </m:sSubSup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up>
                        <m:r>
                          <a:rPr lang="en-US" b="0" i="1" spc="38" smtClean="0">
                            <a:solidFill>
                              <a:srgbClr val="00AF50"/>
                            </a:solidFill>
                            <a:latin typeface="Cambria Math" panose="02040503050406030204" pitchFamily="18" charset="0"/>
                            <a:cs typeface="Cambria Math"/>
                          </a:rPr>
                          <m:t>𝑅𝐿</m:t>
                        </m:r>
                      </m:sup>
                    </m:sSubSup>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dirty="0"/>
                  <a:t> to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a:t>
                </a:r>
              </a:p>
              <a:p>
                <a:pPr lvl="1">
                  <a:buFont typeface="+mj-lt"/>
                  <a:buAutoNum type="arabicPeriod"/>
                </a:pPr>
                <a:endParaRPr lang="en-US" dirty="0"/>
              </a:p>
              <a:p>
                <a:pPr lvl="1">
                  <a:buFont typeface="+mj-lt"/>
                  <a:buAutoNum type="arabicPeriod"/>
                </a:pPr>
                <a:endParaRPr lang="en-US" dirty="0"/>
              </a:p>
              <a:p>
                <a:pPr lvl="1">
                  <a:buFont typeface="+mj-lt"/>
                  <a:buAutoNum type="arabicPeriod"/>
                </a:pPr>
                <a:endParaRPr lang="en-US" dirty="0"/>
              </a:p>
              <a:p>
                <a:pPr lvl="1">
                  <a:buFont typeface="+mj-lt"/>
                  <a:buAutoNum type="arabicPeriod"/>
                </a:pPr>
                <a:r>
                  <a:rPr lang="en-US" dirty="0"/>
                  <a:t>Occasionally repeat repeat 2-3 to update the reward model. </a:t>
                </a: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962290" y="3166151"/>
                <a:ext cx="67233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B050"/>
                              </a:solidFill>
                              <a:latin typeface="Cambria Math" panose="02040503050406030204" pitchFamily="18" charset="0"/>
                            </a:rPr>
                          </m:ctrlPr>
                        </m:sSubPr>
                        <m:e>
                          <m:r>
                            <a:rPr lang="en-US" sz="1800" i="1" smtClean="0">
                              <a:solidFill>
                                <a:srgbClr val="00B050"/>
                              </a:solidFill>
                              <a:latin typeface="Cambria Math" panose="02040503050406030204" pitchFamily="18" charset="0"/>
                            </a:rPr>
                            <m:t>𝜃</m:t>
                          </m:r>
                        </m:e>
                        <m:sub>
                          <m:r>
                            <a:rPr lang="en-US" sz="1800" b="0" i="1" smtClean="0">
                              <a:solidFill>
                                <a:srgbClr val="00B050"/>
                              </a:solidFill>
                              <a:latin typeface="Cambria Math" panose="02040503050406030204" pitchFamily="18" charset="0"/>
                            </a:rPr>
                            <m:t>𝑡</m:t>
                          </m:r>
                          <m:r>
                            <a:rPr lang="en-US" sz="1800" b="0" i="1" smtClean="0">
                              <a:solidFill>
                                <a:srgbClr val="00B050"/>
                              </a:solidFill>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𝜃</m:t>
                          </m:r>
                        </m:e>
                        <m:sub>
                          <m:r>
                            <a:rPr lang="en-US" sz="1800" i="1">
                              <a:solidFill>
                                <a:srgbClr val="00B050"/>
                              </a:solidFill>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𝛼</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𝑛</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acc>
                            <m:accPr>
                              <m:chr m:val="̂"/>
                              <m:ctrlPr>
                                <a:rPr lang="en-US" sz="1800" b="0" i="1" smtClean="0">
                                  <a:solidFill>
                                    <a:srgbClr val="0E0CC0"/>
                                  </a:solidFill>
                                  <a:latin typeface="Cambria Math" panose="02040503050406030204" pitchFamily="18" charset="0"/>
                                </a:rPr>
                              </m:ctrlPr>
                            </m:accPr>
                            <m:e>
                              <m:r>
                                <a:rPr lang="fa-IR" sz="1800" i="1" smtClean="0">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Sup>
                                <m:sSubSupPr>
                                  <m:ctrlPr>
                                    <a:rPr lang="en-US" sz="1800" i="1" spc="38">
                                      <a:solidFill>
                                        <a:srgbClr val="00AF50"/>
                                      </a:solidFill>
                                      <a:latin typeface="Cambria Math" panose="02040503050406030204" pitchFamily="18" charset="0"/>
                                      <a:cs typeface="Cambria Math"/>
                                    </a:rPr>
                                  </m:ctrlPr>
                                </m:sSubSupPr>
                                <m:e>
                                  <m:r>
                                    <a:rPr lang="en-US" sz="1800" i="1" spc="38">
                                      <a:solidFill>
                                        <a:srgbClr val="00AF50"/>
                                      </a:solidFill>
                                      <a:latin typeface="Cambria Math" panose="02040503050406030204" pitchFamily="18" charset="0"/>
                                      <a:cs typeface="Cambria Math"/>
                                    </a:rPr>
                                    <m:t>𝑝</m:t>
                                  </m:r>
                                </m:e>
                                <m:sub>
                                  <m:r>
                                    <a:rPr lang="en-US" sz="1800" i="1" spc="38">
                                      <a:solidFill>
                                        <a:srgbClr val="00AF50"/>
                                      </a:solidFill>
                                      <a:latin typeface="Cambria Math" panose="02040503050406030204" pitchFamily="18" charset="0"/>
                                      <a:cs typeface="Cambria Math"/>
                                    </a:rPr>
                                    <m:t>𝜃</m:t>
                                  </m:r>
                                </m:sub>
                                <m:sup>
                                  <m:r>
                                    <a:rPr lang="en-US" sz="1800" i="1" spc="38">
                                      <a:solidFill>
                                        <a:srgbClr val="00AF50"/>
                                      </a:solidFill>
                                      <a:latin typeface="Cambria Math" panose="02040503050406030204" pitchFamily="18" charset="0"/>
                                      <a:cs typeface="Cambria Math"/>
                                    </a:rPr>
                                    <m:t>𝑅𝐿</m:t>
                                  </m:r>
                                </m:sup>
                              </m:sSubSup>
                              <m:d>
                                <m:dPr>
                                  <m:ctrlPr>
                                    <a:rPr lang="en-US" sz="1800" i="1" smtClean="0">
                                      <a:solidFill>
                                        <a:srgbClr val="00B050"/>
                                      </a:solidFill>
                                      <a:latin typeface="Cambria Math" panose="02040503050406030204" pitchFamily="18" charset="0"/>
                                    </a:rPr>
                                  </m:ctrlPr>
                                </m:dPr>
                                <m:e>
                                  <m:r>
                                    <a:rPr lang="en-US" sz="1800" i="1">
                                      <a:solidFill>
                                        <a:srgbClr val="00B050"/>
                                      </a:solidFill>
                                      <a:latin typeface="Cambria Math" panose="02040503050406030204" pitchFamily="18" charset="0"/>
                                    </a:rPr>
                                    <m:t>𝑠</m:t>
                                  </m:r>
                                </m:e>
                              </m:d>
                            </m:e>
                          </m:func>
                        </m:e>
                      </m:nary>
                    </m:oMath>
                  </m:oMathPara>
                </a14:m>
                <a:endParaRPr lang="en-US" sz="180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962290" y="3166151"/>
                <a:ext cx="6723380" cy="848566"/>
              </a:xfrm>
              <a:prstGeom prst="rect">
                <a:avLst/>
              </a:prstGeom>
              <a:blipFill>
                <a:blip r:embed="rId4"/>
                <a:stretch>
                  <a:fillRect t="-100000" b="-15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3473892" y="2130315"/>
                <a:ext cx="4903321" cy="720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solidFill>
                                <a:srgbClr val="0E0CC0"/>
                              </a:solidFill>
                              <a:latin typeface="Cambria Math" panose="02040503050406030204" pitchFamily="18" charset="0"/>
                            </a:rPr>
                          </m:ctrlPr>
                        </m:accPr>
                        <m:e>
                          <m:r>
                            <a:rPr lang="fa-IR" sz="1800" i="1">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en-US" sz="1800" b="0" i="1" smtClean="0">
                          <a:latin typeface="Cambria Math" panose="02040503050406030204" pitchFamily="18" charset="0"/>
                        </a:rPr>
                        <m:t>𝛽</m:t>
                      </m:r>
                      <m:r>
                        <m:rPr>
                          <m:sty m:val="p"/>
                        </m:rPr>
                        <a:rPr lang="en-US" sz="1800" b="0" i="1"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p>
                                <m:sSupPr>
                                  <m:ctrlPr>
                                    <a:rPr lang="fa-IR" sz="1800" i="1">
                                      <a:solidFill>
                                        <a:srgbClr val="00B050"/>
                                      </a:solidFill>
                                      <a:latin typeface="Cambria Math" panose="02040503050406030204" pitchFamily="18" charset="0"/>
                                    </a:rPr>
                                  </m:ctrlPr>
                                </m:sSupPr>
                                <m:e>
                                  <m:r>
                                    <a:rPr lang="fa-IR" sz="1800" i="1">
                                      <a:solidFill>
                                        <a:srgbClr val="00B050"/>
                                      </a:solidFill>
                                      <a:latin typeface="Cambria Math" panose="02040503050406030204" pitchFamily="18" charset="0"/>
                                    </a:rPr>
                                    <m:t>𝑝</m:t>
                                  </m:r>
                                </m:e>
                                <m:sup>
                                  <m:r>
                                    <a:rPr lang="fa-IR" sz="1800" i="1">
                                      <a:solidFill>
                                        <a:srgbClr val="00B050"/>
                                      </a:solidFill>
                                      <a:latin typeface="Cambria Math" panose="02040503050406030204" pitchFamily="18" charset="0"/>
                                    </a:rPr>
                                    <m:t>𝑅𝐿</m:t>
                                  </m:r>
                                </m:sup>
                              </m:sSup>
                              <m:d>
                                <m:dPr>
                                  <m:ctrlPr>
                                    <a:rPr lang="fa-IR" sz="1800" i="1">
                                      <a:solidFill>
                                        <a:srgbClr val="00B050"/>
                                      </a:solidFill>
                                      <a:latin typeface="Cambria Math" panose="02040503050406030204" pitchFamily="18" charset="0"/>
                                    </a:rPr>
                                  </m:ctrlPr>
                                </m:dPr>
                                <m:e>
                                  <m:r>
                                    <a:rPr lang="fa-IR" sz="1800" i="1">
                                      <a:solidFill>
                                        <a:srgbClr val="00B050"/>
                                      </a:solidFill>
                                      <a:latin typeface="Cambria Math" panose="02040503050406030204" pitchFamily="18" charset="0"/>
                                    </a:rPr>
                                    <m:t>𝑠</m:t>
                                  </m:r>
                                </m:e>
                              </m:d>
                            </m:num>
                            <m:den>
                              <m:sSup>
                                <m:sSupPr>
                                  <m:ctrlPr>
                                    <a:rPr lang="fa-IR" sz="1800" i="1" smtClean="0">
                                      <a:solidFill>
                                        <a:srgbClr val="C00000"/>
                                      </a:solidFill>
                                      <a:latin typeface="Cambria Math" panose="02040503050406030204" pitchFamily="18" charset="0"/>
                                    </a:rPr>
                                  </m:ctrlPr>
                                </m:sSupPr>
                                <m:e>
                                  <m:r>
                                    <a:rPr lang="fa-IR" sz="1800" i="1">
                                      <a:solidFill>
                                        <a:srgbClr val="C00000"/>
                                      </a:solidFill>
                                      <a:latin typeface="Cambria Math" panose="02040503050406030204" pitchFamily="18" charset="0"/>
                                    </a:rPr>
                                    <m:t>𝑝</m:t>
                                  </m:r>
                                </m:e>
                                <m:sup>
                                  <m:r>
                                    <a:rPr lang="en-US" sz="1800" b="0" i="1" smtClean="0">
                                      <a:solidFill>
                                        <a:srgbClr val="C00000"/>
                                      </a:solidFill>
                                      <a:latin typeface="Cambria Math" panose="02040503050406030204" pitchFamily="18" charset="0"/>
                                    </a:rPr>
                                    <m:t>𝑃𝑇</m:t>
                                  </m:r>
                                </m:sup>
                              </m:sSup>
                              <m:d>
                                <m:dPr>
                                  <m:ctrlPr>
                                    <a:rPr lang="fa-IR" sz="1800" i="1">
                                      <a:solidFill>
                                        <a:srgbClr val="C00000"/>
                                      </a:solidFill>
                                      <a:latin typeface="Cambria Math" panose="02040503050406030204" pitchFamily="18" charset="0"/>
                                    </a:rPr>
                                  </m:ctrlPr>
                                </m:dPr>
                                <m:e>
                                  <m:r>
                                    <a:rPr lang="fa-IR" sz="1800" i="1">
                                      <a:solidFill>
                                        <a:srgbClr val="C00000"/>
                                      </a:solidFill>
                                      <a:latin typeface="Cambria Math" panose="02040503050406030204" pitchFamily="18" charset="0"/>
                                    </a:rPr>
                                    <m:t>𝑠</m:t>
                                  </m:r>
                                </m:e>
                              </m:d>
                            </m:den>
                          </m:f>
                        </m:e>
                      </m:d>
                      <m:r>
                        <a:rPr lang="en-US" sz="1800" b="0" i="1" smtClean="0">
                          <a:latin typeface="Cambria Math" panose="02040503050406030204" pitchFamily="18" charset="0"/>
                        </a:rPr>
                        <m:t> </m:t>
                      </m:r>
                    </m:oMath>
                  </m:oMathPara>
                </a14:m>
                <a:endParaRPr lang="en-US" sz="180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3473892" y="2130315"/>
                <a:ext cx="4903321" cy="720454"/>
              </a:xfrm>
              <a:prstGeom prst="rect">
                <a:avLst/>
              </a:prstGeom>
              <a:blipFill>
                <a:blip r:embed="rId5"/>
                <a:stretch>
                  <a:fillRect b="-172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2268170-846C-6941-CA12-9FA251F0D401}"/>
              </a:ext>
            </a:extLst>
          </p:cNvPr>
          <p:cNvSpPr txBox="1"/>
          <p:nvPr/>
        </p:nvSpPr>
        <p:spPr>
          <a:xfrm>
            <a:off x="2286000" y="4783605"/>
            <a:ext cx="4572000" cy="261610"/>
          </a:xfrm>
          <a:prstGeom prst="rect">
            <a:avLst/>
          </a:prstGeom>
          <a:noFill/>
        </p:spPr>
        <p:txBody>
          <a:bodyPr wrap="square">
            <a:spAutoFit/>
          </a:bodyPr>
          <a:lstStyle/>
          <a:p>
            <a:pPr algn="ctr"/>
            <a:r>
              <a:rPr lang="en-US" sz="1100" i="0" err="1">
                <a:solidFill>
                  <a:srgbClr val="000000"/>
                </a:solidFill>
                <a:effectLst/>
                <a:latin typeface="Arial" panose="020B0604020202020204" pitchFamily="34" charset="0"/>
                <a:cs typeface="Arial" panose="020B0604020202020204" pitchFamily="34" charset="0"/>
                <a:hlinkClick r:id="rId6"/>
              </a:rPr>
              <a:t>Stiennon</a:t>
            </a:r>
            <a:r>
              <a:rPr lang="en-US" sz="1100" i="0">
                <a:solidFill>
                  <a:srgbClr val="000000"/>
                </a:solidFill>
                <a:effectLst/>
                <a:latin typeface="Arial" panose="020B0604020202020204" pitchFamily="34" charset="0"/>
                <a:cs typeface="Arial" panose="020B0604020202020204" pitchFamily="34" charset="0"/>
                <a:hlinkClick r:id="rId6"/>
              </a:rPr>
              <a:t> et al. Learning to summarize from human feedback, 2020</a:t>
            </a:r>
            <a:endParaRPr lang="en-US" sz="1100" i="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6863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The overall recipe 👨‍🍳</a:t>
            </a:r>
          </a:p>
        </p:txBody>
      </p:sp>
      <p:sp>
        <p:nvSpPr>
          <p:cNvPr id="3" name="Text Placeholder 2">
            <a:extLst>
              <a:ext uri="{FF2B5EF4-FFF2-40B4-BE49-F238E27FC236}">
                <a16:creationId xmlns:a16="http://schemas.microsoft.com/office/drawing/2014/main" id="{1B4DDE4D-99FF-E80C-2053-1B18178F3A68}"/>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nvGraphicFramePr>
        <p:xfrm>
          <a:off x="328411" y="149144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44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The overall recipe 👨‍🍳</a:t>
            </a:r>
          </a:p>
        </p:txBody>
      </p:sp>
      <p:sp>
        <p:nvSpPr>
          <p:cNvPr id="3" name="Text Placeholder 2">
            <a:extLst>
              <a:ext uri="{FF2B5EF4-FFF2-40B4-BE49-F238E27FC236}">
                <a16:creationId xmlns:a16="http://schemas.microsoft.com/office/drawing/2014/main" id="{779FFB90-F579-B5EE-AECA-B12FF9DDF17F}"/>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extLst>
              <p:ext uri="{D42A27DB-BD31-4B8C-83A1-F6EECF244321}">
                <p14:modId xmlns:p14="http://schemas.microsoft.com/office/powerpoint/2010/main" val="517294755"/>
              </p:ext>
            </p:extLst>
          </p:nvPr>
        </p:nvGraphicFramePr>
        <p:xfrm>
          <a:off x="328411" y="56229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67438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The overall recipe 👨‍🍳: </a:t>
            </a:r>
            <a:br>
              <a:rPr lang="en-US"/>
            </a:br>
            <a:r>
              <a:rPr lang="en-US"/>
              <a:t>Yann’s Three-layered cake </a:t>
            </a:r>
          </a:p>
        </p:txBody>
      </p:sp>
      <p:sp>
        <p:nvSpPr>
          <p:cNvPr id="3" name="Text Placeholder 2">
            <a:extLst>
              <a:ext uri="{FF2B5EF4-FFF2-40B4-BE49-F238E27FC236}">
                <a16:creationId xmlns:a16="http://schemas.microsoft.com/office/drawing/2014/main" id="{1ACD0F17-959F-2C3D-6E42-E3C08019AB65}"/>
              </a:ext>
            </a:extLst>
          </p:cNvPr>
          <p:cNvSpPr>
            <a:spLocks noGrp="1"/>
          </p:cNvSpPr>
          <p:nvPr>
            <p:ph type="body" sz="quarter" idx="16"/>
          </p:nvPr>
        </p:nvSpPr>
        <p:spPr/>
        <p:txBody>
          <a:bodyPr/>
          <a:lstStyle/>
          <a:p>
            <a:endParaRPr lang="en-US"/>
          </a:p>
        </p:txBody>
      </p:sp>
      <p:sp>
        <p:nvSpPr>
          <p:cNvPr id="9" name="Freeform 8">
            <a:extLst>
              <a:ext uri="{FF2B5EF4-FFF2-40B4-BE49-F238E27FC236}">
                <a16:creationId xmlns:a16="http://schemas.microsoft.com/office/drawing/2014/main" id="{5EB0A480-AE85-F27D-571E-80451D0DE147}"/>
              </a:ext>
            </a:extLst>
          </p:cNvPr>
          <p:cNvSpPr/>
          <p:nvPr/>
        </p:nvSpPr>
        <p:spPr>
          <a:xfrm>
            <a:off x="2426868"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sp>
        <p:nvSpPr>
          <p:cNvPr id="11" name="Freeform 10">
            <a:extLst>
              <a:ext uri="{FF2B5EF4-FFF2-40B4-BE49-F238E27FC236}">
                <a16:creationId xmlns:a16="http://schemas.microsoft.com/office/drawing/2014/main" id="{BC01B8A6-C75E-A2CD-394F-15064622108A}"/>
              </a:ext>
            </a:extLst>
          </p:cNvPr>
          <p:cNvSpPr/>
          <p:nvPr/>
        </p:nvSpPr>
        <p:spPr>
          <a:xfrm>
            <a:off x="6141070"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pic>
        <p:nvPicPr>
          <p:cNvPr id="6" name="Picture 5" descr="A chocolate cake with a slice missing&#10;&#10;Description automatically generated">
            <a:extLst>
              <a:ext uri="{FF2B5EF4-FFF2-40B4-BE49-F238E27FC236}">
                <a16:creationId xmlns:a16="http://schemas.microsoft.com/office/drawing/2014/main" id="{B69D7DA4-2521-6AF7-3628-BCDB7D3F6F04}"/>
              </a:ext>
            </a:extLst>
          </p:cNvPr>
          <p:cNvPicPr>
            <a:picLocks noChangeAspect="1"/>
          </p:cNvPicPr>
          <p:nvPr/>
        </p:nvPicPr>
        <p:blipFill>
          <a:blip r:embed="rId3"/>
          <a:stretch>
            <a:fillRect/>
          </a:stretch>
        </p:blipFill>
        <p:spPr>
          <a:xfrm>
            <a:off x="3012745" y="2849216"/>
            <a:ext cx="3118511" cy="2203064"/>
          </a:xfrm>
          <a:prstGeom prst="rect">
            <a:avLst/>
          </a:prstGeom>
        </p:spPr>
      </p:pic>
      <p:sp>
        <p:nvSpPr>
          <p:cNvPr id="13" name="TextBox 12">
            <a:extLst>
              <a:ext uri="{FF2B5EF4-FFF2-40B4-BE49-F238E27FC236}">
                <a16:creationId xmlns:a16="http://schemas.microsoft.com/office/drawing/2014/main" id="{0550BCB1-D98C-762A-E3E7-DEC4E95255FC}"/>
              </a:ext>
            </a:extLst>
          </p:cNvPr>
          <p:cNvSpPr txBox="1"/>
          <p:nvPr/>
        </p:nvSpPr>
        <p:spPr>
          <a:xfrm>
            <a:off x="995207" y="3852239"/>
            <a:ext cx="1908073" cy="369332"/>
          </a:xfrm>
          <a:prstGeom prst="rect">
            <a:avLst/>
          </a:prstGeom>
          <a:noFill/>
        </p:spPr>
        <p:txBody>
          <a:bodyPr wrap="square">
            <a:spAutoFit/>
          </a:bodyPr>
          <a:lstStyle/>
          <a:p>
            <a:r>
              <a:rPr lang="en-US" sz="1800"/>
              <a:t>Cake </a:t>
            </a:r>
            <a:r>
              <a:rPr lang="en-US" sz="1800" err="1"/>
              <a:t>génoise</a:t>
            </a:r>
            <a:endParaRPr lang="en-US" sz="1800"/>
          </a:p>
        </p:txBody>
      </p:sp>
      <p:sp>
        <p:nvSpPr>
          <p:cNvPr id="20" name="Freeform 19">
            <a:extLst>
              <a:ext uri="{FF2B5EF4-FFF2-40B4-BE49-F238E27FC236}">
                <a16:creationId xmlns:a16="http://schemas.microsoft.com/office/drawing/2014/main" id="{77F60B94-DFB0-AA3F-B6B9-EBC941C2F9A2}"/>
              </a:ext>
            </a:extLst>
          </p:cNvPr>
          <p:cNvSpPr/>
          <p:nvPr/>
        </p:nvSpPr>
        <p:spPr>
          <a:xfrm>
            <a:off x="1216742" y="2721078"/>
            <a:ext cx="2577281" cy="1460090"/>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a:extLst>
              <a:ext uri="{FF2B5EF4-FFF2-40B4-BE49-F238E27FC236}">
                <a16:creationId xmlns:a16="http://schemas.microsoft.com/office/drawing/2014/main" id="{A9A539C9-DDC3-3B7F-3948-D1BA4B8B1F1C}"/>
              </a:ext>
            </a:extLst>
          </p:cNvPr>
          <p:cNvSpPr/>
          <p:nvPr/>
        </p:nvSpPr>
        <p:spPr>
          <a:xfrm flipH="1">
            <a:off x="4808745" y="2728997"/>
            <a:ext cx="3118512" cy="566361"/>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Freeform 21">
            <a:extLst>
              <a:ext uri="{FF2B5EF4-FFF2-40B4-BE49-F238E27FC236}">
                <a16:creationId xmlns:a16="http://schemas.microsoft.com/office/drawing/2014/main" id="{50BF92B0-2DCF-FB7F-F0F7-B01D9327E910}"/>
              </a:ext>
            </a:extLst>
          </p:cNvPr>
          <p:cNvSpPr/>
          <p:nvPr/>
        </p:nvSpPr>
        <p:spPr>
          <a:xfrm>
            <a:off x="3683720" y="2721077"/>
            <a:ext cx="110303" cy="807474"/>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Freeform 22">
            <a:extLst>
              <a:ext uri="{FF2B5EF4-FFF2-40B4-BE49-F238E27FC236}">
                <a16:creationId xmlns:a16="http://schemas.microsoft.com/office/drawing/2014/main" id="{DBC0B5B2-48EA-F8CF-F18E-08D52231F6EF}"/>
              </a:ext>
            </a:extLst>
          </p:cNvPr>
          <p:cNvSpPr/>
          <p:nvPr/>
        </p:nvSpPr>
        <p:spPr>
          <a:xfrm>
            <a:off x="333494" y="1139535"/>
            <a:ext cx="1828464" cy="1589462"/>
          </a:xfrm>
          <a:custGeom>
            <a:avLst/>
            <a:gdLst>
              <a:gd name="connsiteX0" fmla="*/ 0 w 2437952"/>
              <a:gd name="connsiteY0" fmla="*/ 211928 h 2119282"/>
              <a:gd name="connsiteX1" fmla="*/ 211928 w 2437952"/>
              <a:gd name="connsiteY1" fmla="*/ 0 h 2119282"/>
              <a:gd name="connsiteX2" fmla="*/ 2226024 w 2437952"/>
              <a:gd name="connsiteY2" fmla="*/ 0 h 2119282"/>
              <a:gd name="connsiteX3" fmla="*/ 2437952 w 2437952"/>
              <a:gd name="connsiteY3" fmla="*/ 211928 h 2119282"/>
              <a:gd name="connsiteX4" fmla="*/ 2437952 w 2437952"/>
              <a:gd name="connsiteY4" fmla="*/ 1907354 h 2119282"/>
              <a:gd name="connsiteX5" fmla="*/ 2226024 w 2437952"/>
              <a:gd name="connsiteY5" fmla="*/ 2119282 h 2119282"/>
              <a:gd name="connsiteX6" fmla="*/ 211928 w 2437952"/>
              <a:gd name="connsiteY6" fmla="*/ 2119282 h 2119282"/>
              <a:gd name="connsiteX7" fmla="*/ 0 w 2437952"/>
              <a:gd name="connsiteY7" fmla="*/ 1907354 h 2119282"/>
              <a:gd name="connsiteX8" fmla="*/ 0 w 2437952"/>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952" h="2119282">
                <a:moveTo>
                  <a:pt x="0" y="211928"/>
                </a:moveTo>
                <a:cubicBezTo>
                  <a:pt x="0" y="94883"/>
                  <a:pt x="94883" y="0"/>
                  <a:pt x="211928" y="0"/>
                </a:cubicBezTo>
                <a:lnTo>
                  <a:pt x="2226024" y="0"/>
                </a:lnTo>
                <a:cubicBezTo>
                  <a:pt x="2343069" y="0"/>
                  <a:pt x="2437952" y="94883"/>
                  <a:pt x="2437952" y="211928"/>
                </a:cubicBezTo>
                <a:lnTo>
                  <a:pt x="2437952" y="1907354"/>
                </a:lnTo>
                <a:cubicBezTo>
                  <a:pt x="2437952" y="2024399"/>
                  <a:pt x="2343069" y="2119282"/>
                  <a:pt x="2226024"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a:latin typeface="Avenir Book" panose="02000503020000020003" pitchFamily="2" charset="0"/>
              </a:rPr>
              <a:t>Pre-train</a:t>
            </a:r>
          </a:p>
        </p:txBody>
      </p:sp>
      <p:sp>
        <p:nvSpPr>
          <p:cNvPr id="24" name="Freeform 23">
            <a:extLst>
              <a:ext uri="{FF2B5EF4-FFF2-40B4-BE49-F238E27FC236}">
                <a16:creationId xmlns:a16="http://schemas.microsoft.com/office/drawing/2014/main" id="{858EDD18-2B49-675B-5A9C-BF526632C7B2}"/>
              </a:ext>
            </a:extLst>
          </p:cNvPr>
          <p:cNvSpPr/>
          <p:nvPr/>
        </p:nvSpPr>
        <p:spPr>
          <a:xfrm>
            <a:off x="3221600" y="1139535"/>
            <a:ext cx="2654560" cy="1589462"/>
          </a:xfrm>
          <a:custGeom>
            <a:avLst/>
            <a:gdLst>
              <a:gd name="connsiteX0" fmla="*/ 0 w 3539413"/>
              <a:gd name="connsiteY0" fmla="*/ 211928 h 2119282"/>
              <a:gd name="connsiteX1" fmla="*/ 211928 w 3539413"/>
              <a:gd name="connsiteY1" fmla="*/ 0 h 2119282"/>
              <a:gd name="connsiteX2" fmla="*/ 3327485 w 3539413"/>
              <a:gd name="connsiteY2" fmla="*/ 0 h 2119282"/>
              <a:gd name="connsiteX3" fmla="*/ 3539413 w 3539413"/>
              <a:gd name="connsiteY3" fmla="*/ 211928 h 2119282"/>
              <a:gd name="connsiteX4" fmla="*/ 3539413 w 3539413"/>
              <a:gd name="connsiteY4" fmla="*/ 1907354 h 2119282"/>
              <a:gd name="connsiteX5" fmla="*/ 3327485 w 3539413"/>
              <a:gd name="connsiteY5" fmla="*/ 2119282 h 2119282"/>
              <a:gd name="connsiteX6" fmla="*/ 211928 w 3539413"/>
              <a:gd name="connsiteY6" fmla="*/ 2119282 h 2119282"/>
              <a:gd name="connsiteX7" fmla="*/ 0 w 3539413"/>
              <a:gd name="connsiteY7" fmla="*/ 1907354 h 2119282"/>
              <a:gd name="connsiteX8" fmla="*/ 0 w 3539413"/>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9413" h="2119282">
                <a:moveTo>
                  <a:pt x="0" y="211928"/>
                </a:moveTo>
                <a:cubicBezTo>
                  <a:pt x="0" y="94883"/>
                  <a:pt x="94883" y="0"/>
                  <a:pt x="211928" y="0"/>
                </a:cubicBezTo>
                <a:lnTo>
                  <a:pt x="3327485" y="0"/>
                </a:lnTo>
                <a:cubicBezTo>
                  <a:pt x="3444530" y="0"/>
                  <a:pt x="3539413" y="94883"/>
                  <a:pt x="3539413" y="211928"/>
                </a:cubicBezTo>
                <a:lnTo>
                  <a:pt x="3539413" y="1907354"/>
                </a:lnTo>
                <a:cubicBezTo>
                  <a:pt x="3539413" y="2024399"/>
                  <a:pt x="3444530" y="2119282"/>
                  <a:pt x="3327485"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a:latin typeface="Avenir Book" panose="02000503020000020003" pitchFamily="2" charset="0"/>
              </a:rPr>
              <a:t>Align </a:t>
            </a:r>
            <a:br>
              <a:rPr lang="en-US" sz="2925" kern="1200">
                <a:latin typeface="Avenir Book" panose="02000503020000020003" pitchFamily="2" charset="0"/>
              </a:rPr>
            </a:br>
            <a:r>
              <a:rPr lang="en-US" sz="2925" kern="1200">
                <a:latin typeface="Avenir Book" panose="02000503020000020003" pitchFamily="2" charset="0"/>
              </a:rPr>
              <a:t>(instruct-tune)</a:t>
            </a:r>
          </a:p>
        </p:txBody>
      </p:sp>
      <p:sp>
        <p:nvSpPr>
          <p:cNvPr id="25" name="Freeform 24">
            <a:extLst>
              <a:ext uri="{FF2B5EF4-FFF2-40B4-BE49-F238E27FC236}">
                <a16:creationId xmlns:a16="http://schemas.microsoft.com/office/drawing/2014/main" id="{D9A819A8-7B55-212B-BDDB-92CB10C5F180}"/>
              </a:ext>
            </a:extLst>
          </p:cNvPr>
          <p:cNvSpPr/>
          <p:nvPr/>
        </p:nvSpPr>
        <p:spPr>
          <a:xfrm>
            <a:off x="6935802" y="1139535"/>
            <a:ext cx="1877923" cy="1589462"/>
          </a:xfrm>
          <a:custGeom>
            <a:avLst/>
            <a:gdLst>
              <a:gd name="connsiteX0" fmla="*/ 0 w 2503897"/>
              <a:gd name="connsiteY0" fmla="*/ 211928 h 2119282"/>
              <a:gd name="connsiteX1" fmla="*/ 211928 w 2503897"/>
              <a:gd name="connsiteY1" fmla="*/ 0 h 2119282"/>
              <a:gd name="connsiteX2" fmla="*/ 2291969 w 2503897"/>
              <a:gd name="connsiteY2" fmla="*/ 0 h 2119282"/>
              <a:gd name="connsiteX3" fmla="*/ 2503897 w 2503897"/>
              <a:gd name="connsiteY3" fmla="*/ 211928 h 2119282"/>
              <a:gd name="connsiteX4" fmla="*/ 2503897 w 2503897"/>
              <a:gd name="connsiteY4" fmla="*/ 1907354 h 2119282"/>
              <a:gd name="connsiteX5" fmla="*/ 2291969 w 2503897"/>
              <a:gd name="connsiteY5" fmla="*/ 2119282 h 2119282"/>
              <a:gd name="connsiteX6" fmla="*/ 211928 w 2503897"/>
              <a:gd name="connsiteY6" fmla="*/ 2119282 h 2119282"/>
              <a:gd name="connsiteX7" fmla="*/ 0 w 2503897"/>
              <a:gd name="connsiteY7" fmla="*/ 1907354 h 2119282"/>
              <a:gd name="connsiteX8" fmla="*/ 0 w 2503897"/>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897" h="2119282">
                <a:moveTo>
                  <a:pt x="0" y="211928"/>
                </a:moveTo>
                <a:cubicBezTo>
                  <a:pt x="0" y="94883"/>
                  <a:pt x="94883" y="0"/>
                  <a:pt x="211928" y="0"/>
                </a:cubicBezTo>
                <a:lnTo>
                  <a:pt x="2291969" y="0"/>
                </a:lnTo>
                <a:cubicBezTo>
                  <a:pt x="2409014" y="0"/>
                  <a:pt x="2503897" y="94883"/>
                  <a:pt x="2503897" y="211928"/>
                </a:cubicBezTo>
                <a:lnTo>
                  <a:pt x="2503897" y="1907354"/>
                </a:lnTo>
                <a:cubicBezTo>
                  <a:pt x="2503897" y="2024399"/>
                  <a:pt x="2409014" y="2119282"/>
                  <a:pt x="2291969"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a:latin typeface="Avenir Book" panose="02000503020000020003" pitchFamily="2" charset="0"/>
              </a:rPr>
              <a:t>Align </a:t>
            </a:r>
            <a:br>
              <a:rPr lang="en-US" sz="2925" kern="1200">
                <a:latin typeface="Avenir Book" panose="02000503020000020003" pitchFamily="2" charset="0"/>
              </a:rPr>
            </a:br>
            <a:r>
              <a:rPr lang="en-US" sz="2925" kern="1200">
                <a:latin typeface="Avenir Book" panose="02000503020000020003" pitchFamily="2" charset="0"/>
              </a:rPr>
              <a:t>(RLHF)</a:t>
            </a:r>
          </a:p>
        </p:txBody>
      </p:sp>
      <p:sp>
        <p:nvSpPr>
          <p:cNvPr id="27" name="TextBox 26">
            <a:extLst>
              <a:ext uri="{FF2B5EF4-FFF2-40B4-BE49-F238E27FC236}">
                <a16:creationId xmlns:a16="http://schemas.microsoft.com/office/drawing/2014/main" id="{76A2B012-8B55-8FDB-792C-3A399907D4B2}"/>
              </a:ext>
            </a:extLst>
          </p:cNvPr>
          <p:cNvSpPr txBox="1"/>
          <p:nvPr/>
        </p:nvSpPr>
        <p:spPr>
          <a:xfrm>
            <a:off x="6268449" y="3300120"/>
            <a:ext cx="2045671" cy="646331"/>
          </a:xfrm>
          <a:prstGeom prst="rect">
            <a:avLst/>
          </a:prstGeom>
          <a:noFill/>
        </p:spPr>
        <p:txBody>
          <a:bodyPr wrap="square">
            <a:spAutoFit/>
          </a:bodyPr>
          <a:lstStyle/>
          <a:p>
            <a:r>
              <a:rPr lang="en-US" sz="1800"/>
              <a:t>Cherry on the cake</a:t>
            </a:r>
          </a:p>
        </p:txBody>
      </p:sp>
      <p:sp>
        <p:nvSpPr>
          <p:cNvPr id="28" name="TextBox 27">
            <a:extLst>
              <a:ext uri="{FF2B5EF4-FFF2-40B4-BE49-F238E27FC236}">
                <a16:creationId xmlns:a16="http://schemas.microsoft.com/office/drawing/2014/main" id="{79A7B4F6-6884-3709-3CC2-97E8183EF9AE}"/>
              </a:ext>
            </a:extLst>
          </p:cNvPr>
          <p:cNvSpPr txBox="1"/>
          <p:nvPr/>
        </p:nvSpPr>
        <p:spPr>
          <a:xfrm>
            <a:off x="2990621" y="2859620"/>
            <a:ext cx="1224513" cy="415498"/>
          </a:xfrm>
          <a:prstGeom prst="rect">
            <a:avLst/>
          </a:prstGeom>
          <a:noFill/>
        </p:spPr>
        <p:txBody>
          <a:bodyPr wrap="square">
            <a:spAutoFit/>
          </a:bodyPr>
          <a:lstStyle/>
          <a:p>
            <a:r>
              <a:rPr lang="en-US" sz="2100">
                <a:highlight>
                  <a:srgbClr val="FFFFFF"/>
                </a:highlight>
              </a:rPr>
              <a:t>Icing</a:t>
            </a:r>
          </a:p>
        </p:txBody>
      </p:sp>
      <p:pic>
        <p:nvPicPr>
          <p:cNvPr id="7170" name="Picture 2" descr="Yann LeCun (@ylecun) / X">
            <a:extLst>
              <a:ext uri="{FF2B5EF4-FFF2-40B4-BE49-F238E27FC236}">
                <a16:creationId xmlns:a16="http://schemas.microsoft.com/office/drawing/2014/main" id="{53E187C2-8BC3-302C-EA7F-F565D954F4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86" t="5210" r="6637" b="5497"/>
          <a:stretch/>
        </p:blipFill>
        <p:spPr bwMode="auto">
          <a:xfrm>
            <a:off x="8096828" y="4003966"/>
            <a:ext cx="1042904" cy="112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55909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fontScale="90000"/>
          </a:bodyPr>
          <a:lstStyle/>
          <a:p>
            <a:r>
              <a:rPr lang="en-US"/>
              <a:t>Summary: RLHF with Simple Policy Gradient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type="body" sz="quarter" idx="16"/>
          </p:nvPr>
        </p:nvSpPr>
        <p:spPr>
          <a:xfrm>
            <a:off x="533919" y="1390650"/>
            <a:ext cx="8413528" cy="3077573"/>
          </a:xfrm>
        </p:spPr>
        <p:txBody>
          <a:bodyPr>
            <a:normAutofit lnSpcReduction="10000"/>
          </a:bodyPr>
          <a:lstStyle/>
          <a:p>
            <a:r>
              <a:rPr lang="en-US"/>
              <a:t>RL can help mitigate some of the problems with supervised instruction tuning</a:t>
            </a:r>
            <a:br>
              <a:rPr lang="en-US"/>
            </a:br>
            <a:endParaRPr lang="en-US"/>
          </a:p>
          <a:p>
            <a:r>
              <a:rPr lang="en-US"/>
              <a:t>RLHF uses two models</a:t>
            </a:r>
          </a:p>
          <a:p>
            <a:pPr lvl="1"/>
            <a:r>
              <a:rPr lang="en-US">
                <a:latin typeface="Tahoma" panose="020B0604030504040204" pitchFamily="34" charset="0"/>
                <a:ea typeface="Tahoma" panose="020B0604030504040204" pitchFamily="34" charset="0"/>
                <a:cs typeface="Tahoma" panose="020B0604030504040204" pitchFamily="34" charset="0"/>
              </a:rPr>
              <a:t>Reward model is trained via ranking feedback of humans. </a:t>
            </a:r>
          </a:p>
          <a:p>
            <a:pPr lvl="1"/>
            <a:r>
              <a:rPr lang="en-US"/>
              <a:t>Policy model learns to generate responses that maximize the reward model.</a:t>
            </a:r>
          </a:p>
          <a:p>
            <a:endParaRPr lang="en-US"/>
          </a:p>
          <a:p>
            <a:r>
              <a:rPr lang="en-US"/>
              <a:t>People may loosely refer to this as “PPO”, though PPO has a more concrete definition. (forthcoming) </a:t>
            </a:r>
            <a:br>
              <a:rPr lang="en-US"/>
            </a:br>
            <a:endParaRPr lang="en-US"/>
          </a:p>
          <a:p>
            <a:r>
              <a:rPr lang="en-US"/>
              <a:t>Limitations: </a:t>
            </a:r>
          </a:p>
          <a:p>
            <a:pPr lvl="1"/>
            <a:r>
              <a:rPr lang="en-US">
                <a:solidFill>
                  <a:srgbClr val="C00000"/>
                </a:solidFill>
                <a:latin typeface="Tahoma" panose="020B0604030504040204" pitchFamily="34" charset="0"/>
                <a:ea typeface="Tahoma" panose="020B0604030504040204" pitchFamily="34" charset="0"/>
                <a:cs typeface="Tahoma" panose="020B0604030504040204" pitchFamily="34" charset="0"/>
              </a:rPr>
              <a:t>RL can be tricky to get right </a:t>
            </a:r>
          </a:p>
          <a:p>
            <a:pPr lvl="1"/>
            <a:r>
              <a:rPr lang="en-US">
                <a:solidFill>
                  <a:srgbClr val="C00000"/>
                </a:solidFill>
                <a:latin typeface="Tahoma" panose="020B0604030504040204" pitchFamily="34" charset="0"/>
                <a:ea typeface="Tahoma" panose="020B0604030504040204" pitchFamily="34" charset="0"/>
                <a:cs typeface="Tahoma" panose="020B0604030504040204" pitchFamily="34" charset="0"/>
              </a:rPr>
              <a:t>Training a good reward may require a lot of annotations </a:t>
            </a:r>
          </a:p>
          <a:p>
            <a:pPr marL="342900" lvl="1" indent="0">
              <a:buNone/>
            </a:pPr>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945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849039-26BA-46AA-8D3C-9624B46772A1}"/>
              </a:ext>
            </a:extLst>
          </p:cNvPr>
          <p:cNvSpPr>
            <a:spLocks noGrp="1"/>
          </p:cNvSpPr>
          <p:nvPr>
            <p:ph type="body" sz="quarter" idx="10"/>
          </p:nvPr>
        </p:nvSpPr>
        <p:spPr/>
        <p:txBody>
          <a:bodyPr>
            <a:normAutofit/>
          </a:bodyPr>
          <a:lstStyle/>
          <a:p>
            <a:r>
              <a:rPr lang="en-US" sz="3200"/>
              <a:t>What do people </a:t>
            </a:r>
            <a:r>
              <a:rPr lang="en-US" sz="3200" i="1"/>
              <a:t>actually </a:t>
            </a:r>
            <a:r>
              <a:rPr lang="en-US" sz="3200"/>
              <a:t>use? </a:t>
            </a:r>
          </a:p>
        </p:txBody>
      </p:sp>
    </p:spTree>
    <p:extLst>
      <p:ext uri="{BB962C8B-B14F-4D97-AF65-F5344CB8AC3E}">
        <p14:creationId xmlns:p14="http://schemas.microsoft.com/office/powerpoint/2010/main" val="2321781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F001-B97E-E0E0-597C-9DB58CEB3E28}"/>
              </a:ext>
            </a:extLst>
          </p:cNvPr>
          <p:cNvSpPr>
            <a:spLocks noGrp="1"/>
          </p:cNvSpPr>
          <p:nvPr>
            <p:ph type="title"/>
          </p:nvPr>
        </p:nvSpPr>
        <p:spPr/>
        <p:txBody>
          <a:bodyPr/>
          <a:lstStyle/>
          <a:p>
            <a:r>
              <a:rPr lang="en-US"/>
              <a:t>What is the Standard? </a:t>
            </a:r>
          </a:p>
        </p:txBody>
      </p:sp>
      <p:sp>
        <p:nvSpPr>
          <p:cNvPr id="3" name="Text Placeholder 2">
            <a:extLst>
              <a:ext uri="{FF2B5EF4-FFF2-40B4-BE49-F238E27FC236}">
                <a16:creationId xmlns:a16="http://schemas.microsoft.com/office/drawing/2014/main" id="{7E0A2721-2C40-3748-9E6D-96A9F03DF617}"/>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504E4BD0-D7DC-F239-C7AF-C66A09D4571A}"/>
              </a:ext>
            </a:extLst>
          </p:cNvPr>
          <p:cNvPicPr>
            <a:picLocks noChangeAspect="1"/>
          </p:cNvPicPr>
          <p:nvPr/>
        </p:nvPicPr>
        <p:blipFill>
          <a:blip r:embed="rId2"/>
          <a:stretch>
            <a:fillRect/>
          </a:stretch>
        </p:blipFill>
        <p:spPr>
          <a:xfrm>
            <a:off x="472486" y="1311900"/>
            <a:ext cx="8515552" cy="2741354"/>
          </a:xfrm>
          <a:prstGeom prst="rect">
            <a:avLst/>
          </a:prstGeom>
        </p:spPr>
      </p:pic>
      <p:sp>
        <p:nvSpPr>
          <p:cNvPr id="5" name="Rounded Rectangular Callout 4">
            <a:extLst>
              <a:ext uri="{FF2B5EF4-FFF2-40B4-BE49-F238E27FC236}">
                <a16:creationId xmlns:a16="http://schemas.microsoft.com/office/drawing/2014/main" id="{197CBCEB-CB0D-4030-23E7-1B944A947754}"/>
              </a:ext>
            </a:extLst>
          </p:cNvPr>
          <p:cNvSpPr/>
          <p:nvPr/>
        </p:nvSpPr>
        <p:spPr>
          <a:xfrm>
            <a:off x="4572000" y="1104300"/>
            <a:ext cx="1697963" cy="572700"/>
          </a:xfrm>
          <a:prstGeom prst="wedgeRoundRectCallout">
            <a:avLst>
              <a:gd name="adj1" fmla="val -70798"/>
              <a:gd name="adj2" fmla="val 540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We just saw</a:t>
            </a:r>
          </a:p>
        </p:txBody>
      </p:sp>
      <p:sp>
        <p:nvSpPr>
          <p:cNvPr id="6" name="Rounded Rectangular Callout 5">
            <a:extLst>
              <a:ext uri="{FF2B5EF4-FFF2-40B4-BE49-F238E27FC236}">
                <a16:creationId xmlns:a16="http://schemas.microsoft.com/office/drawing/2014/main" id="{8C3C45BE-0BE2-7AC9-CAC0-D7EE4BD6229B}"/>
              </a:ext>
            </a:extLst>
          </p:cNvPr>
          <p:cNvSpPr/>
          <p:nvPr/>
        </p:nvSpPr>
        <p:spPr>
          <a:xfrm>
            <a:off x="4662854" y="2128385"/>
            <a:ext cx="1799492" cy="572700"/>
          </a:xfrm>
          <a:prstGeom prst="wedgeRoundRectCallout">
            <a:avLst>
              <a:gd name="adj1" fmla="val -61026"/>
              <a:gd name="adj2" fmla="val 4488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DPO and GRPO: Forthcoming</a:t>
            </a:r>
          </a:p>
        </p:txBody>
      </p:sp>
    </p:spTree>
    <p:extLst>
      <p:ext uri="{BB962C8B-B14F-4D97-AF65-F5344CB8AC3E}">
        <p14:creationId xmlns:p14="http://schemas.microsoft.com/office/powerpoint/2010/main" val="1568457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EA0F-D83D-29D5-5D1D-694EF8E685CF}"/>
              </a:ext>
            </a:extLst>
          </p:cNvPr>
          <p:cNvSpPr>
            <a:spLocks noGrp="1"/>
          </p:cNvSpPr>
          <p:nvPr>
            <p:ph type="title"/>
          </p:nvPr>
        </p:nvSpPr>
        <p:spPr/>
        <p:txBody>
          <a:bodyPr/>
          <a:lstStyle/>
          <a:p>
            <a:r>
              <a:rPr lang="en-US"/>
              <a:t>GPT3-instruct’s annotation guidelines</a:t>
            </a:r>
          </a:p>
        </p:txBody>
      </p:sp>
      <p:sp>
        <p:nvSpPr>
          <p:cNvPr id="3" name="Text Placeholder 2">
            <a:extLst>
              <a:ext uri="{FF2B5EF4-FFF2-40B4-BE49-F238E27FC236}">
                <a16:creationId xmlns:a16="http://schemas.microsoft.com/office/drawing/2014/main" id="{4414A79B-DEF1-6344-0BE2-607A1B45AA57}"/>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1906ADAF-77C1-F864-9E19-1DE38D95AD56}"/>
              </a:ext>
            </a:extLst>
          </p:cNvPr>
          <p:cNvPicPr>
            <a:picLocks noChangeAspect="1"/>
          </p:cNvPicPr>
          <p:nvPr/>
        </p:nvPicPr>
        <p:blipFill>
          <a:blip r:embed="rId2"/>
          <a:stretch>
            <a:fillRect/>
          </a:stretch>
        </p:blipFill>
        <p:spPr>
          <a:xfrm>
            <a:off x="1094919" y="1053192"/>
            <a:ext cx="7080251" cy="4041164"/>
          </a:xfrm>
          <a:prstGeom prst="rect">
            <a:avLst/>
          </a:prstGeom>
        </p:spPr>
      </p:pic>
      <p:sp>
        <p:nvSpPr>
          <p:cNvPr id="7" name="TextBox 6">
            <a:extLst>
              <a:ext uri="{FF2B5EF4-FFF2-40B4-BE49-F238E27FC236}">
                <a16:creationId xmlns:a16="http://schemas.microsoft.com/office/drawing/2014/main" id="{593E622F-CC5D-E134-6C8F-15EA15719314}"/>
              </a:ext>
            </a:extLst>
          </p:cNvPr>
          <p:cNvSpPr txBox="1"/>
          <p:nvPr/>
        </p:nvSpPr>
        <p:spPr>
          <a:xfrm>
            <a:off x="1468377" y="4894212"/>
            <a:ext cx="6333334" cy="261610"/>
          </a:xfrm>
          <a:prstGeom prst="rect">
            <a:avLst/>
          </a:prstGeom>
          <a:noFill/>
        </p:spPr>
        <p:txBody>
          <a:bodyPr wrap="square">
            <a:spAutoFit/>
          </a:bodyPr>
          <a:lstStyle/>
          <a:p>
            <a:pPr algn="ctr"/>
            <a:r>
              <a:rPr lang="en-US" sz="1100">
                <a:hlinkClick r:id="rId3"/>
              </a:rPr>
              <a:t>Training language models to follow instructions with human feedback, 2022</a:t>
            </a:r>
            <a:endParaRPr lang="en-US" sz="1100"/>
          </a:p>
        </p:txBody>
      </p:sp>
    </p:spTree>
    <p:extLst>
      <p:ext uri="{BB962C8B-B14F-4D97-AF65-F5344CB8AC3E}">
        <p14:creationId xmlns:p14="http://schemas.microsoft.com/office/powerpoint/2010/main" val="254435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A893-B64B-BEEF-BEEB-22F3C75E5546}"/>
              </a:ext>
            </a:extLst>
          </p:cNvPr>
          <p:cNvSpPr>
            <a:spLocks noGrp="1"/>
          </p:cNvSpPr>
          <p:nvPr>
            <p:ph type="title"/>
          </p:nvPr>
        </p:nvSpPr>
        <p:spPr/>
        <p:txBody>
          <a:bodyPr/>
          <a:lstStyle/>
          <a:p>
            <a:r>
              <a:rPr lang="en-US"/>
              <a:t>GPT3-instruct’s annotation guidelines</a:t>
            </a:r>
          </a:p>
        </p:txBody>
      </p:sp>
      <p:sp>
        <p:nvSpPr>
          <p:cNvPr id="3" name="Text Placeholder 2">
            <a:extLst>
              <a:ext uri="{FF2B5EF4-FFF2-40B4-BE49-F238E27FC236}">
                <a16:creationId xmlns:a16="http://schemas.microsoft.com/office/drawing/2014/main" id="{7CECEBAB-998F-5094-24A0-4D7A3BBC3F4C}"/>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5A542B7-B845-ECB3-7F57-16065A0B297C}"/>
              </a:ext>
            </a:extLst>
          </p:cNvPr>
          <p:cNvPicPr>
            <a:picLocks noChangeAspect="1"/>
          </p:cNvPicPr>
          <p:nvPr/>
        </p:nvPicPr>
        <p:blipFill>
          <a:blip r:embed="rId2"/>
          <a:stretch>
            <a:fillRect/>
          </a:stretch>
        </p:blipFill>
        <p:spPr>
          <a:xfrm>
            <a:off x="1102966" y="1174749"/>
            <a:ext cx="6938068" cy="3516993"/>
          </a:xfrm>
          <a:prstGeom prst="rect">
            <a:avLst/>
          </a:prstGeom>
        </p:spPr>
      </p:pic>
      <p:sp>
        <p:nvSpPr>
          <p:cNvPr id="5" name="TextBox 4">
            <a:extLst>
              <a:ext uri="{FF2B5EF4-FFF2-40B4-BE49-F238E27FC236}">
                <a16:creationId xmlns:a16="http://schemas.microsoft.com/office/drawing/2014/main" id="{832B6E2A-4336-B293-D6D4-FD4D66C4364D}"/>
              </a:ext>
            </a:extLst>
          </p:cNvPr>
          <p:cNvSpPr txBox="1"/>
          <p:nvPr/>
        </p:nvSpPr>
        <p:spPr>
          <a:xfrm>
            <a:off x="1468377" y="4894212"/>
            <a:ext cx="6333334" cy="261610"/>
          </a:xfrm>
          <a:prstGeom prst="rect">
            <a:avLst/>
          </a:prstGeom>
          <a:noFill/>
        </p:spPr>
        <p:txBody>
          <a:bodyPr wrap="square">
            <a:spAutoFit/>
          </a:bodyPr>
          <a:lstStyle/>
          <a:p>
            <a:pPr algn="ctr"/>
            <a:r>
              <a:rPr lang="en-US" sz="1100">
                <a:hlinkClick r:id="rId3"/>
              </a:rPr>
              <a:t>Training language models to follow instructions with human feedback, 2022</a:t>
            </a:r>
            <a:endParaRPr lang="en-US" sz="1100"/>
          </a:p>
        </p:txBody>
      </p:sp>
    </p:spTree>
    <p:extLst>
      <p:ext uri="{BB962C8B-B14F-4D97-AF65-F5344CB8AC3E}">
        <p14:creationId xmlns:p14="http://schemas.microsoft.com/office/powerpoint/2010/main" val="3297634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a:t>Language Modeling </a:t>
            </a:r>
            <a:r>
              <a:rPr lang="en-US" sz="2400">
                <a:latin typeface="Corbel" panose="020B0503020204020204" pitchFamily="34" charset="0"/>
                <a:cs typeface="Calibri"/>
              </a:rPr>
              <a:t>≠</a:t>
            </a:r>
            <a:r>
              <a:rPr lang="en-US" sz="240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a:solidFill>
                  <a:schemeClr val="tx1"/>
                </a:solidFill>
                <a:highlight>
                  <a:srgbClr val="FFFF00"/>
                </a:highlight>
                <a:latin typeface="Corbel" panose="020B0503020204020204" pitchFamily="34" charset="0"/>
              </a:rPr>
              <a:t>It is unethical for hiring decisions to depend on genders.</a:t>
            </a:r>
            <a:r>
              <a:rPr lang="en-US" i="1">
                <a:solidFill>
                  <a:schemeClr val="tx1"/>
                </a:solidFill>
                <a:latin typeface="Corbel" panose="020B0503020204020204" pitchFamily="34" charset="0"/>
              </a:rPr>
              <a:t> Therefore, if we were to pick a CEO among Amy and Adam, our pick will be _______</a:t>
            </a:r>
          </a:p>
          <a:p>
            <a:endParaRPr lang="en-US">
              <a:solidFill>
                <a:schemeClr val="bg1">
                  <a:lumMod val="50000"/>
                </a:schemeClr>
              </a:solidFill>
              <a:latin typeface="Corbel" panose="020B0503020204020204" pitchFamily="34" charset="0"/>
            </a:endParaRPr>
          </a:p>
          <a:p>
            <a:r>
              <a:rPr lang="en-US">
                <a:solidFill>
                  <a:schemeClr val="bg1">
                    <a:lumMod val="50000"/>
                  </a:schemeClr>
                </a:solidFill>
                <a:latin typeface="Corbel" panose="020B0503020204020204" pitchFamily="34" charset="0"/>
              </a:rPr>
              <a:t>Human</a:t>
            </a:r>
          </a:p>
          <a:p>
            <a:pPr>
              <a:lnSpc>
                <a:spcPct val="150000"/>
              </a:lnSpc>
            </a:pPr>
            <a:r>
              <a:rPr lang="en-US">
                <a:latin typeface="Corbel" panose="020B0503020204020204" pitchFamily="34" charset="0"/>
              </a:rPr>
              <a:t>neither as we don’t know much about their background or experience. </a:t>
            </a: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a:solidFill>
                  <a:schemeClr val="bg1">
                    <a:lumMod val="50000"/>
                  </a:schemeClr>
                </a:solidFill>
                <a:latin typeface="Corbel" panose="020B0503020204020204" pitchFamily="34" charset="0"/>
              </a:rPr>
              <a:t>PROMPT</a:t>
            </a:r>
          </a:p>
          <a:p>
            <a:pPr algn="r"/>
            <a:endParaRPr lang="en-US">
              <a:solidFill>
                <a:schemeClr val="bg1">
                  <a:lumMod val="50000"/>
                </a:schemeClr>
              </a:solidFill>
              <a:latin typeface="Corbel" panose="020B0503020204020204" pitchFamily="34" charset="0"/>
            </a:endParaRPr>
          </a:p>
          <a:p>
            <a:pPr algn="r"/>
            <a:endParaRPr lang="en-US">
              <a:solidFill>
                <a:schemeClr val="bg1">
                  <a:lumMod val="50000"/>
                </a:schemeClr>
              </a:solidFill>
              <a:latin typeface="Corbel" panose="020B0503020204020204" pitchFamily="34" charset="0"/>
            </a:endParaRPr>
          </a:p>
          <a:p>
            <a:pPr algn="r"/>
            <a:r>
              <a:rPr lang="en-US">
                <a:solidFill>
                  <a:schemeClr val="bg1">
                    <a:lumMod val="50000"/>
                  </a:schemeClr>
                </a:solidFill>
                <a:latin typeface="Corbel" panose="020B0503020204020204" pitchFamily="34" charset="0"/>
              </a:rPr>
              <a:t>COMPLETION</a:t>
            </a:r>
            <a:endParaRPr lang="en-US"/>
          </a:p>
        </p:txBody>
      </p:sp>
      <p:sp>
        <p:nvSpPr>
          <p:cNvPr id="4" name="Rounded Rectangle 3">
            <a:extLst>
              <a:ext uri="{FF2B5EF4-FFF2-40B4-BE49-F238E27FC236}">
                <a16:creationId xmlns:a16="http://schemas.microsoft.com/office/drawing/2014/main" id="{D34E1455-CE76-A20A-9384-53C894997DB7}"/>
              </a:ext>
            </a:extLst>
          </p:cNvPr>
          <p:cNvSpPr/>
          <p:nvPr/>
        </p:nvSpPr>
        <p:spPr>
          <a:xfrm>
            <a:off x="540612" y="3965094"/>
            <a:ext cx="8085415"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(misalignment) between pre-training and </a:t>
            </a:r>
            <a:r>
              <a:rPr lang="en-US" sz="1800" spc="-8">
                <a:solidFill>
                  <a:srgbClr val="C00000"/>
                </a:solidFill>
                <a:latin typeface="Tahoma" panose="020B0604030504040204" pitchFamily="34" charset="0"/>
                <a:ea typeface="Tahoma" panose="020B0604030504040204" pitchFamily="34" charset="0"/>
                <a:cs typeface="Tahoma" panose="020B0604030504040204" pitchFamily="34" charset="0"/>
              </a:rPr>
              <a:t>human values.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083FFAF8-58CC-E91F-9B15-8B47C2F66C7C}"/>
              </a:ext>
            </a:extLst>
          </p:cNvPr>
          <p:cNvSpPr txBox="1"/>
          <p:nvPr/>
        </p:nvSpPr>
        <p:spPr>
          <a:xfrm>
            <a:off x="1035609" y="4877891"/>
            <a:ext cx="7147172" cy="261610"/>
          </a:xfrm>
          <a:prstGeom prst="rect">
            <a:avLst/>
          </a:prstGeom>
          <a:noFill/>
        </p:spPr>
        <p:txBody>
          <a:bodyPr wrap="square">
            <a:spAutoFit/>
          </a:bodyPr>
          <a:lstStyle/>
          <a:p>
            <a:pPr algn="ctr"/>
            <a:r>
              <a:rPr lang="en-US" sz="1050"/>
              <a:t>Ethical-Advice Taker: Do Language Models Understand Natural Language Interventions?, Zhao et al. 2021</a:t>
            </a:r>
          </a:p>
        </p:txBody>
      </p:sp>
    </p:spTree>
    <p:extLst>
      <p:ext uri="{BB962C8B-B14F-4D97-AF65-F5344CB8AC3E}">
        <p14:creationId xmlns:p14="http://schemas.microsoft.com/office/powerpoint/2010/main" val="1817104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49F7-2B2A-47A6-614C-24803133A134}"/>
              </a:ext>
            </a:extLst>
          </p:cNvPr>
          <p:cNvSpPr>
            <a:spLocks noGrp="1"/>
          </p:cNvSpPr>
          <p:nvPr>
            <p:ph type="title"/>
          </p:nvPr>
        </p:nvSpPr>
        <p:spPr/>
        <p:txBody>
          <a:bodyPr/>
          <a:lstStyle/>
          <a:p>
            <a:r>
              <a:rPr lang="en-US"/>
              <a:t>GPT3-instruct’s annotation guidelines</a:t>
            </a:r>
          </a:p>
        </p:txBody>
      </p:sp>
      <p:sp>
        <p:nvSpPr>
          <p:cNvPr id="3" name="Text Placeholder 2">
            <a:extLst>
              <a:ext uri="{FF2B5EF4-FFF2-40B4-BE49-F238E27FC236}">
                <a16:creationId xmlns:a16="http://schemas.microsoft.com/office/drawing/2014/main" id="{00B63DAA-A768-9991-7D9A-179222EE0DD2}"/>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F18BA0D3-8BE4-060F-DA66-AC9997B4AF22}"/>
              </a:ext>
            </a:extLst>
          </p:cNvPr>
          <p:cNvPicPr>
            <a:picLocks noChangeAspect="1"/>
          </p:cNvPicPr>
          <p:nvPr/>
        </p:nvPicPr>
        <p:blipFill>
          <a:blip r:embed="rId2"/>
          <a:stretch>
            <a:fillRect/>
          </a:stretch>
        </p:blipFill>
        <p:spPr>
          <a:xfrm>
            <a:off x="1214664" y="1073150"/>
            <a:ext cx="6851650" cy="3560950"/>
          </a:xfrm>
          <a:prstGeom prst="rect">
            <a:avLst/>
          </a:prstGeom>
        </p:spPr>
      </p:pic>
      <p:sp>
        <p:nvSpPr>
          <p:cNvPr id="5" name="TextBox 4">
            <a:extLst>
              <a:ext uri="{FF2B5EF4-FFF2-40B4-BE49-F238E27FC236}">
                <a16:creationId xmlns:a16="http://schemas.microsoft.com/office/drawing/2014/main" id="{5F175D31-528C-3DC8-ACFE-4491F9CF6C45}"/>
              </a:ext>
            </a:extLst>
          </p:cNvPr>
          <p:cNvSpPr txBox="1"/>
          <p:nvPr/>
        </p:nvSpPr>
        <p:spPr>
          <a:xfrm>
            <a:off x="1468377" y="4894212"/>
            <a:ext cx="6333334" cy="261610"/>
          </a:xfrm>
          <a:prstGeom prst="rect">
            <a:avLst/>
          </a:prstGeom>
          <a:noFill/>
        </p:spPr>
        <p:txBody>
          <a:bodyPr wrap="square">
            <a:spAutoFit/>
          </a:bodyPr>
          <a:lstStyle/>
          <a:p>
            <a:pPr algn="ctr"/>
            <a:r>
              <a:rPr lang="en-US" sz="1100">
                <a:hlinkClick r:id="rId3"/>
              </a:rPr>
              <a:t>Training language models to follow instructions with human feedback, 2022</a:t>
            </a:r>
            <a:endParaRPr lang="en-US" sz="1100"/>
          </a:p>
        </p:txBody>
      </p:sp>
    </p:spTree>
    <p:extLst>
      <p:ext uri="{BB962C8B-B14F-4D97-AF65-F5344CB8AC3E}">
        <p14:creationId xmlns:p14="http://schemas.microsoft.com/office/powerpoint/2010/main" val="2275644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173-8D18-B75E-9BAF-E0973CC23B21}"/>
              </a:ext>
            </a:extLst>
          </p:cNvPr>
          <p:cNvSpPr>
            <a:spLocks noGrp="1"/>
          </p:cNvSpPr>
          <p:nvPr>
            <p:ph type="title"/>
          </p:nvPr>
        </p:nvSpPr>
        <p:spPr/>
        <p:txBody>
          <a:bodyPr/>
          <a:lstStyle/>
          <a:p>
            <a:r>
              <a:rPr lang="en-US"/>
              <a:t>GPT-4: Demystifying the Details</a:t>
            </a:r>
          </a:p>
        </p:txBody>
      </p:sp>
      <p:sp>
        <p:nvSpPr>
          <p:cNvPr id="3" name="Text Placeholder 2">
            <a:extLst>
              <a:ext uri="{FF2B5EF4-FFF2-40B4-BE49-F238E27FC236}">
                <a16:creationId xmlns:a16="http://schemas.microsoft.com/office/drawing/2014/main" id="{1EDE7320-E945-3230-D23D-1FFC53BB3E9F}"/>
              </a:ext>
            </a:extLst>
          </p:cNvPr>
          <p:cNvSpPr>
            <a:spLocks noGrp="1"/>
          </p:cNvSpPr>
          <p:nvPr>
            <p:ph type="body" sz="quarter" idx="16"/>
          </p:nvPr>
        </p:nvSpPr>
        <p:spPr>
          <a:xfrm>
            <a:off x="294468" y="1165929"/>
            <a:ext cx="8756541" cy="3077573"/>
          </a:xfrm>
        </p:spPr>
        <p:txBody>
          <a:bodyPr/>
          <a:lstStyle/>
          <a:p>
            <a:r>
              <a:rPr lang="en-US"/>
              <a:t>It’s opaque, but now we can make educated guesses. </a:t>
            </a:r>
          </a:p>
          <a:p>
            <a:pPr lvl="1"/>
            <a:r>
              <a:rPr lang="en-US"/>
              <a:t>“We trained an </a:t>
            </a:r>
            <a:r>
              <a:rPr lang="en-US">
                <a:highlight>
                  <a:srgbClr val="FFFF00"/>
                </a:highlight>
              </a:rPr>
              <a:t>initial model using supervised fine-tuning</a:t>
            </a:r>
            <a:r>
              <a:rPr lang="en-US"/>
              <a:t>: human AI trainers provided conversations in which they played both sides—the user and an AI assistant.”</a:t>
            </a:r>
          </a:p>
          <a:p>
            <a:pPr lvl="1"/>
            <a:r>
              <a:rPr lang="en-US"/>
              <a:t>“We gave the [human] trainers access to model-written suggestions to help them compose their responses.”</a:t>
            </a:r>
          </a:p>
          <a:p>
            <a:pPr lvl="1"/>
            <a:r>
              <a:rPr lang="en-US"/>
              <a:t>“We mixed this </a:t>
            </a:r>
            <a:r>
              <a:rPr lang="en-US">
                <a:highlight>
                  <a:srgbClr val="FFFF00"/>
                </a:highlight>
              </a:rPr>
              <a:t>new dialogue dataset </a:t>
            </a:r>
            <a:r>
              <a:rPr lang="en-US"/>
              <a:t>with the </a:t>
            </a:r>
            <a:r>
              <a:rPr lang="en-US" err="1"/>
              <a:t>InstructGPT</a:t>
            </a:r>
            <a:r>
              <a:rPr lang="en-US"/>
              <a:t> dataset, which we transformed into a dialogue format.”</a:t>
            </a:r>
          </a:p>
          <a:p>
            <a:pPr lvl="1"/>
            <a:r>
              <a:rPr lang="en-US"/>
              <a:t>“To create a reward model for reinforcement learning, we needed to collect comparison data, which consisted </a:t>
            </a:r>
            <a:r>
              <a:rPr lang="en-US">
                <a:highlight>
                  <a:srgbClr val="FFFF00"/>
                </a:highlight>
              </a:rPr>
              <a:t>of two or more model responses ranked by quality</a:t>
            </a:r>
            <a:r>
              <a:rPr lang="en-US"/>
              <a:t>. To collect this data, we took conversations that AI trainers had with the chatbot. We randomly selected a model-written message, sampled several alternative completions, and </a:t>
            </a:r>
            <a:r>
              <a:rPr lang="en-US">
                <a:highlight>
                  <a:srgbClr val="FFFF00"/>
                </a:highlight>
              </a:rPr>
              <a:t>had AI trainers rank them</a:t>
            </a:r>
            <a:r>
              <a:rPr lang="en-US"/>
              <a:t>.”</a:t>
            </a:r>
          </a:p>
          <a:p>
            <a:pPr lvl="1"/>
            <a:r>
              <a:rPr lang="en-US"/>
              <a:t>“Using these reward models, we can fine-tune the model using </a:t>
            </a:r>
            <a:r>
              <a:rPr lang="en-US">
                <a:highlight>
                  <a:srgbClr val="FFFF00"/>
                </a:highlight>
              </a:rPr>
              <a:t>Proximal Policy Optimization</a:t>
            </a:r>
            <a:r>
              <a:rPr lang="en-US"/>
              <a:t>. We performed several iterations of this process.”</a:t>
            </a:r>
          </a:p>
          <a:p>
            <a:endParaRPr lang="en-US"/>
          </a:p>
        </p:txBody>
      </p:sp>
      <p:sp>
        <p:nvSpPr>
          <p:cNvPr id="4" name="object 7">
            <a:extLst>
              <a:ext uri="{FF2B5EF4-FFF2-40B4-BE49-F238E27FC236}">
                <a16:creationId xmlns:a16="http://schemas.microsoft.com/office/drawing/2014/main" id="{62570852-D23A-AD18-B520-5EE394EBEC4F}"/>
              </a:ext>
            </a:extLst>
          </p:cNvPr>
          <p:cNvSpPr txBox="1"/>
          <p:nvPr/>
        </p:nvSpPr>
        <p:spPr>
          <a:xfrm>
            <a:off x="3095683" y="4856845"/>
            <a:ext cx="3154109" cy="179536"/>
          </a:xfrm>
          <a:prstGeom prst="rect">
            <a:avLst/>
          </a:prstGeom>
        </p:spPr>
        <p:txBody>
          <a:bodyPr vert="horz" wrap="square" lIns="0" tIns="0" rIns="0" bIns="0" rtlCol="0">
            <a:spAutoFit/>
          </a:bodyPr>
          <a:lstStyle/>
          <a:p>
            <a:pPr marL="9525">
              <a:lnSpc>
                <a:spcPts val="1358"/>
              </a:lnSpc>
            </a:pPr>
            <a:r>
              <a:rPr sz="1350" u="sng" spc="-8">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89425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292B-3E94-9303-12E6-E23BA3383345}"/>
              </a:ext>
            </a:extLst>
          </p:cNvPr>
          <p:cNvSpPr>
            <a:spLocks noGrp="1"/>
          </p:cNvSpPr>
          <p:nvPr>
            <p:ph type="title"/>
          </p:nvPr>
        </p:nvSpPr>
        <p:spPr/>
        <p:txBody>
          <a:bodyPr/>
          <a:lstStyle/>
          <a:p>
            <a:r>
              <a:rPr lang="en-US"/>
              <a:t>Llama 2’s preference data </a:t>
            </a:r>
          </a:p>
        </p:txBody>
      </p:sp>
      <p:sp>
        <p:nvSpPr>
          <p:cNvPr id="3" name="Text Placeholder 2">
            <a:extLst>
              <a:ext uri="{FF2B5EF4-FFF2-40B4-BE49-F238E27FC236}">
                <a16:creationId xmlns:a16="http://schemas.microsoft.com/office/drawing/2014/main" id="{34E01A48-8697-94FB-2321-7FA5883A2922}"/>
              </a:ext>
            </a:extLst>
          </p:cNvPr>
          <p:cNvSpPr>
            <a:spLocks noGrp="1"/>
          </p:cNvSpPr>
          <p:nvPr>
            <p:ph type="body" sz="quarter" idx="16"/>
          </p:nvPr>
        </p:nvSpPr>
        <p:spPr/>
        <p:txBody>
          <a:bodyPr/>
          <a:lstStyle/>
          <a:p>
            <a:r>
              <a:rPr lang="en-US"/>
              <a:t>Train two separate reward models: one optimized for helpfulness (referred to as Helpfulness RM) and another for safety (Safety RM).</a:t>
            </a:r>
          </a:p>
        </p:txBody>
      </p:sp>
      <p:pic>
        <p:nvPicPr>
          <p:cNvPr id="4" name="Picture 3">
            <a:extLst>
              <a:ext uri="{FF2B5EF4-FFF2-40B4-BE49-F238E27FC236}">
                <a16:creationId xmlns:a16="http://schemas.microsoft.com/office/drawing/2014/main" id="{F6656D67-8B07-7E7B-E9BA-D032A21992A2}"/>
              </a:ext>
            </a:extLst>
          </p:cNvPr>
          <p:cNvPicPr>
            <a:picLocks noChangeAspect="1"/>
          </p:cNvPicPr>
          <p:nvPr/>
        </p:nvPicPr>
        <p:blipFill>
          <a:blip r:embed="rId2"/>
          <a:stretch>
            <a:fillRect/>
          </a:stretch>
        </p:blipFill>
        <p:spPr>
          <a:xfrm>
            <a:off x="685800" y="2107891"/>
            <a:ext cx="7772400" cy="2240691"/>
          </a:xfrm>
          <a:prstGeom prst="rect">
            <a:avLst/>
          </a:prstGeom>
        </p:spPr>
      </p:pic>
    </p:spTree>
    <p:extLst>
      <p:ext uri="{BB962C8B-B14F-4D97-AF65-F5344CB8AC3E}">
        <p14:creationId xmlns:p14="http://schemas.microsoft.com/office/powerpoint/2010/main" val="3701599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D348-B265-4140-7917-6BDFFC10F086}"/>
              </a:ext>
            </a:extLst>
          </p:cNvPr>
          <p:cNvSpPr>
            <a:spLocks noGrp="1"/>
          </p:cNvSpPr>
          <p:nvPr>
            <p:ph type="title"/>
          </p:nvPr>
        </p:nvSpPr>
        <p:spPr/>
        <p:txBody>
          <a:bodyPr/>
          <a:lstStyle/>
          <a:p>
            <a:r>
              <a:rPr lang="en-US"/>
              <a:t>Llama 2’s preference data </a:t>
            </a:r>
          </a:p>
        </p:txBody>
      </p:sp>
      <p:sp>
        <p:nvSpPr>
          <p:cNvPr id="3" name="Text Placeholder 2">
            <a:extLst>
              <a:ext uri="{FF2B5EF4-FFF2-40B4-BE49-F238E27FC236}">
                <a16:creationId xmlns:a16="http://schemas.microsoft.com/office/drawing/2014/main" id="{F8D7C831-89F1-6A55-9D72-ED1C40A82C17}"/>
              </a:ext>
            </a:extLst>
          </p:cNvPr>
          <p:cNvSpPr>
            <a:spLocks noGrp="1"/>
          </p:cNvSpPr>
          <p:nvPr>
            <p:ph type="body" sz="quarter" idx="16"/>
          </p:nvPr>
        </p:nvSpPr>
        <p:spPr>
          <a:xfrm>
            <a:off x="533919" y="1151164"/>
            <a:ext cx="8085415" cy="3077573"/>
          </a:xfrm>
        </p:spPr>
        <p:txBody>
          <a:bodyPr/>
          <a:lstStyle/>
          <a:p>
            <a:r>
              <a:rPr lang="en-US"/>
              <a:t>The reward model is trained on large amount of data. </a:t>
            </a:r>
          </a:p>
          <a:p>
            <a:pPr lvl="1"/>
            <a:r>
              <a:rPr lang="en-US" sz="1400"/>
              <a:t>Helpfulness RM is trained on all Meta Helpfulness data + uniform sample from Meta Safety and the open-source datasets. </a:t>
            </a:r>
          </a:p>
          <a:p>
            <a:pPr lvl="1"/>
            <a:r>
              <a:rPr lang="en-US" sz="1400"/>
              <a:t>Safety RM is trained on all Meta Safety and Anthropic Harmless data, mixed with Meta Helpfulness and open-source helpfulness data in a 90/10 proportion. </a:t>
            </a:r>
          </a:p>
        </p:txBody>
      </p:sp>
      <p:sp>
        <p:nvSpPr>
          <p:cNvPr id="5" name="TextBox 4">
            <a:extLst>
              <a:ext uri="{FF2B5EF4-FFF2-40B4-BE49-F238E27FC236}">
                <a16:creationId xmlns:a16="http://schemas.microsoft.com/office/drawing/2014/main" id="{5CC1505B-BA3C-A4AD-E3BD-2D9F3B32A8A2}"/>
              </a:ext>
            </a:extLst>
          </p:cNvPr>
          <p:cNvSpPr txBox="1"/>
          <p:nvPr/>
        </p:nvSpPr>
        <p:spPr>
          <a:xfrm>
            <a:off x="2286000" y="4799264"/>
            <a:ext cx="4572000" cy="261610"/>
          </a:xfrm>
          <a:prstGeom prst="rect">
            <a:avLst/>
          </a:prstGeom>
          <a:noFill/>
        </p:spPr>
        <p:txBody>
          <a:bodyPr wrap="square">
            <a:spAutoFit/>
          </a:bodyPr>
          <a:lstStyle/>
          <a:p>
            <a:pPr algn="ctr"/>
            <a:r>
              <a:rPr lang="en-US" sz="1100">
                <a:hlinkClick r:id="rId2"/>
              </a:rPr>
              <a:t>Llama 2: Open Foundation and Fine-Tuned Chat Models, 2023</a:t>
            </a:r>
            <a:endParaRPr lang="en-US" sz="1100"/>
          </a:p>
        </p:txBody>
      </p:sp>
      <p:pic>
        <p:nvPicPr>
          <p:cNvPr id="10" name="Picture 9">
            <a:extLst>
              <a:ext uri="{FF2B5EF4-FFF2-40B4-BE49-F238E27FC236}">
                <a16:creationId xmlns:a16="http://schemas.microsoft.com/office/drawing/2014/main" id="{92A3C783-34FD-F58B-F1C7-71224C166E22}"/>
              </a:ext>
            </a:extLst>
          </p:cNvPr>
          <p:cNvPicPr>
            <a:picLocks noChangeAspect="1"/>
          </p:cNvPicPr>
          <p:nvPr/>
        </p:nvPicPr>
        <p:blipFill>
          <a:blip r:embed="rId3"/>
          <a:stretch>
            <a:fillRect/>
          </a:stretch>
        </p:blipFill>
        <p:spPr>
          <a:xfrm>
            <a:off x="1307506" y="2339252"/>
            <a:ext cx="6185019" cy="2804248"/>
          </a:xfrm>
          <a:prstGeom prst="rect">
            <a:avLst/>
          </a:prstGeom>
        </p:spPr>
      </p:pic>
    </p:spTree>
    <p:extLst>
      <p:ext uri="{BB962C8B-B14F-4D97-AF65-F5344CB8AC3E}">
        <p14:creationId xmlns:p14="http://schemas.microsoft.com/office/powerpoint/2010/main" val="2595490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B310F6-D6F3-9311-0703-4C8E4F46D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386AA-357E-568C-CEAB-5EB90C10CEDB}"/>
              </a:ext>
            </a:extLst>
          </p:cNvPr>
          <p:cNvSpPr>
            <a:spLocks noGrp="1"/>
          </p:cNvSpPr>
          <p:nvPr>
            <p:ph type="title"/>
          </p:nvPr>
        </p:nvSpPr>
        <p:spPr/>
        <p:txBody>
          <a:bodyPr/>
          <a:lstStyle/>
          <a:p>
            <a:r>
              <a:rPr lang="en-US"/>
              <a:t>Llama 2’s preference data </a:t>
            </a:r>
          </a:p>
        </p:txBody>
      </p:sp>
      <p:sp>
        <p:nvSpPr>
          <p:cNvPr id="5" name="TextBox 4">
            <a:extLst>
              <a:ext uri="{FF2B5EF4-FFF2-40B4-BE49-F238E27FC236}">
                <a16:creationId xmlns:a16="http://schemas.microsoft.com/office/drawing/2014/main" id="{25DFD4A7-2594-40C2-0196-1616A69C0289}"/>
              </a:ext>
            </a:extLst>
          </p:cNvPr>
          <p:cNvSpPr txBox="1"/>
          <p:nvPr/>
        </p:nvSpPr>
        <p:spPr>
          <a:xfrm>
            <a:off x="2286000" y="4799264"/>
            <a:ext cx="4572000" cy="261610"/>
          </a:xfrm>
          <a:prstGeom prst="rect">
            <a:avLst/>
          </a:prstGeom>
          <a:noFill/>
        </p:spPr>
        <p:txBody>
          <a:bodyPr wrap="square">
            <a:spAutoFit/>
          </a:bodyPr>
          <a:lstStyle/>
          <a:p>
            <a:pPr algn="ctr"/>
            <a:r>
              <a:rPr lang="en-US" sz="1100">
                <a:hlinkClick r:id="rId2"/>
              </a:rPr>
              <a:t>Llama 2: Open Foundation and Fine-Tuned Chat Models, 2023</a:t>
            </a:r>
            <a:endParaRPr lang="en-US" sz="1100"/>
          </a:p>
        </p:txBody>
      </p:sp>
      <p:sp>
        <p:nvSpPr>
          <p:cNvPr id="6" name="Text Placeholder 5">
            <a:extLst>
              <a:ext uri="{FF2B5EF4-FFF2-40B4-BE49-F238E27FC236}">
                <a16:creationId xmlns:a16="http://schemas.microsoft.com/office/drawing/2014/main" id="{C7D431A7-77DC-6597-70B2-C1A57A1E0862}"/>
              </a:ext>
            </a:extLst>
          </p:cNvPr>
          <p:cNvSpPr>
            <a:spLocks noGrp="1"/>
          </p:cNvSpPr>
          <p:nvPr>
            <p:ph type="body" sz="quarter" idx="16"/>
          </p:nvPr>
        </p:nvSpPr>
        <p:spPr/>
        <p:txBody>
          <a:bodyPr/>
          <a:lstStyle/>
          <a:p>
            <a:r>
              <a:rPr lang="en-US"/>
              <a:t>Not yet plateaued given the existing volume of data annotation used for training</a:t>
            </a:r>
          </a:p>
        </p:txBody>
      </p:sp>
      <p:pic>
        <p:nvPicPr>
          <p:cNvPr id="7" name="Picture 6">
            <a:extLst>
              <a:ext uri="{FF2B5EF4-FFF2-40B4-BE49-F238E27FC236}">
                <a16:creationId xmlns:a16="http://schemas.microsoft.com/office/drawing/2014/main" id="{C5C9FA26-4DDA-DFED-12DC-40AE3CFB3030}"/>
              </a:ext>
            </a:extLst>
          </p:cNvPr>
          <p:cNvPicPr>
            <a:picLocks noChangeAspect="1"/>
          </p:cNvPicPr>
          <p:nvPr/>
        </p:nvPicPr>
        <p:blipFill>
          <a:blip r:embed="rId3"/>
          <a:stretch>
            <a:fillRect/>
          </a:stretch>
        </p:blipFill>
        <p:spPr>
          <a:xfrm>
            <a:off x="1284513" y="1785890"/>
            <a:ext cx="6748624" cy="2810174"/>
          </a:xfrm>
          <a:prstGeom prst="rect">
            <a:avLst/>
          </a:prstGeom>
        </p:spPr>
      </p:pic>
    </p:spTree>
    <p:extLst>
      <p:ext uri="{BB962C8B-B14F-4D97-AF65-F5344CB8AC3E}">
        <p14:creationId xmlns:p14="http://schemas.microsoft.com/office/powerpoint/2010/main" val="2676571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2455">
          <a:extLst>
            <a:ext uri="{FF2B5EF4-FFF2-40B4-BE49-F238E27FC236}">
              <a16:creationId xmlns:a16="http://schemas.microsoft.com/office/drawing/2014/main" id="{A76E74B7-759A-79CB-8412-E04FDE4C7CAE}"/>
            </a:ext>
          </a:extLst>
        </p:cNvPr>
        <p:cNvGrpSpPr/>
        <p:nvPr/>
      </p:nvGrpSpPr>
      <p:grpSpPr>
        <a:xfrm>
          <a:off x="0" y="0"/>
          <a:ext cx="0" cy="0"/>
          <a:chOff x="0" y="0"/>
          <a:chExt cx="0" cy="0"/>
        </a:xfrm>
      </p:grpSpPr>
      <p:pic>
        <p:nvPicPr>
          <p:cNvPr id="2456" name="Google Shape;2456;p150">
            <a:extLst>
              <a:ext uri="{FF2B5EF4-FFF2-40B4-BE49-F238E27FC236}">
                <a16:creationId xmlns:a16="http://schemas.microsoft.com/office/drawing/2014/main" id="{6D9E6B6E-0B7D-E4D9-5178-7C83F718F895}"/>
              </a:ext>
            </a:extLst>
          </p:cNvPr>
          <p:cNvPicPr preferRelativeResize="0"/>
          <p:nvPr/>
        </p:nvPicPr>
        <p:blipFill>
          <a:blip r:embed="rId3">
            <a:alphaModFix/>
          </a:blip>
          <a:stretch>
            <a:fillRect/>
          </a:stretch>
        </p:blipFill>
        <p:spPr>
          <a:xfrm>
            <a:off x="1304134" y="2821950"/>
            <a:ext cx="7315200" cy="1775222"/>
          </a:xfrm>
          <a:prstGeom prst="rect">
            <a:avLst/>
          </a:prstGeom>
          <a:noFill/>
          <a:ln>
            <a:noFill/>
          </a:ln>
        </p:spPr>
      </p:pic>
      <p:sp>
        <p:nvSpPr>
          <p:cNvPr id="2457" name="Google Shape;2457;p150">
            <a:extLst>
              <a:ext uri="{FF2B5EF4-FFF2-40B4-BE49-F238E27FC236}">
                <a16:creationId xmlns:a16="http://schemas.microsoft.com/office/drawing/2014/main" id="{9E3C9B8C-B22C-2374-0731-5D1F205E94ED}"/>
              </a:ext>
            </a:extLst>
          </p:cNvPr>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FB75D88A-CDE1-769C-8412-630CE8B02CD2}"/>
              </a:ext>
            </a:extLst>
          </p:cNvPr>
          <p:cNvSpPr txBox="1"/>
          <p:nvPr/>
        </p:nvSpPr>
        <p:spPr>
          <a:xfrm>
            <a:off x="7155555" y="25598"/>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Nate Lambert]</a:t>
            </a:r>
          </a:p>
        </p:txBody>
      </p:sp>
      <p:sp>
        <p:nvSpPr>
          <p:cNvPr id="4" name="Title 3">
            <a:extLst>
              <a:ext uri="{FF2B5EF4-FFF2-40B4-BE49-F238E27FC236}">
                <a16:creationId xmlns:a16="http://schemas.microsoft.com/office/drawing/2014/main" id="{3F0233F3-C3BE-C070-8E7B-4FF80082267C}"/>
              </a:ext>
            </a:extLst>
          </p:cNvPr>
          <p:cNvSpPr>
            <a:spLocks noGrp="1"/>
          </p:cNvSpPr>
          <p:nvPr>
            <p:ph type="title"/>
          </p:nvPr>
        </p:nvSpPr>
        <p:spPr/>
        <p:txBody>
          <a:bodyPr/>
          <a:lstStyle/>
          <a:p>
            <a:r>
              <a:rPr lang="en-US"/>
              <a:t>Best-of-N Sampling Algorithm</a:t>
            </a:r>
          </a:p>
        </p:txBody>
      </p:sp>
      <p:sp>
        <p:nvSpPr>
          <p:cNvPr id="5" name="Text Placeholder 4">
            <a:extLst>
              <a:ext uri="{FF2B5EF4-FFF2-40B4-BE49-F238E27FC236}">
                <a16:creationId xmlns:a16="http://schemas.microsoft.com/office/drawing/2014/main" id="{FA703514-86DB-8821-5B5F-72E0D51F5570}"/>
              </a:ext>
            </a:extLst>
          </p:cNvPr>
          <p:cNvSpPr>
            <a:spLocks noGrp="1"/>
          </p:cNvSpPr>
          <p:nvPr>
            <p:ph type="body" sz="quarter" idx="16"/>
          </p:nvPr>
        </p:nvSpPr>
        <p:spPr>
          <a:xfrm>
            <a:off x="533919" y="1390650"/>
            <a:ext cx="8085415" cy="3077573"/>
          </a:xfrm>
        </p:spPr>
        <p:txBody>
          <a:bodyPr/>
          <a:lstStyle/>
          <a:p>
            <a:r>
              <a:rPr lang="en-US"/>
              <a:t>Best-of-N: </a:t>
            </a:r>
          </a:p>
          <a:p>
            <a:pPr lvl="1"/>
            <a:r>
              <a:rPr lang="en-US"/>
              <a:t>Sample N outputs from policy </a:t>
            </a:r>
          </a:p>
          <a:p>
            <a:pPr lvl="1"/>
            <a:r>
              <a:rPr lang="en-US"/>
              <a:t>Score them all with the reward </a:t>
            </a:r>
          </a:p>
          <a:p>
            <a:r>
              <a:rPr lang="en-US"/>
              <a:t>Example usage: </a:t>
            </a:r>
            <a:r>
              <a:rPr lang="en-US" u="sng">
                <a:solidFill>
                  <a:schemeClr val="accent5"/>
                </a:solidFill>
                <a:hlinkClick r:id="rId4">
                  <a:extLst>
                    <a:ext uri="{A12FA001-AC4F-418D-AE19-62706E023703}">
                      <ahyp:hlinkClr xmlns:ahyp="http://schemas.microsoft.com/office/drawing/2018/hyperlinkcolor" val="tx"/>
                    </a:ext>
                  </a:extLst>
                </a:hlinkClick>
              </a:rPr>
              <a:t>https://huggingface.co/docs/trl/main/en/best_of_n</a:t>
            </a:r>
            <a:r>
              <a:rPr lang="en-US"/>
              <a:t> </a:t>
            </a:r>
          </a:p>
          <a:p>
            <a:endParaRPr lang="en-US"/>
          </a:p>
        </p:txBody>
      </p:sp>
    </p:spTree>
    <p:extLst>
      <p:ext uri="{BB962C8B-B14F-4D97-AF65-F5344CB8AC3E}">
        <p14:creationId xmlns:p14="http://schemas.microsoft.com/office/powerpoint/2010/main" val="3082761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15A6-CC0F-2588-EFC0-BC6A65975424}"/>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AB2262DE-CA25-C4BF-82DD-447D24AE2403}"/>
              </a:ext>
            </a:extLst>
          </p:cNvPr>
          <p:cNvSpPr>
            <a:spLocks noGrp="1"/>
          </p:cNvSpPr>
          <p:nvPr>
            <p:ph type="body" sz="quarter" idx="16"/>
          </p:nvPr>
        </p:nvSpPr>
        <p:spPr/>
        <p:txBody>
          <a:bodyPr/>
          <a:lstStyle/>
          <a:p>
            <a:r>
              <a:rPr lang="en-US"/>
              <a:t>We discussed basic policy gradient as a powerful approach to RLHF. </a:t>
            </a:r>
          </a:p>
          <a:p>
            <a:r>
              <a:rPr lang="en-US"/>
              <a:t>There are various variants out there. </a:t>
            </a:r>
          </a:p>
          <a:p>
            <a:r>
              <a:rPr lang="en-US"/>
              <a:t>See implementation of alignment algorithms: </a:t>
            </a:r>
            <a:r>
              <a:rPr lang="en-US">
                <a:hlinkClick r:id="rId2"/>
              </a:rPr>
              <a:t>https://huggingface.co/docs/trl/index</a:t>
            </a:r>
            <a:r>
              <a:rPr lang="en-US"/>
              <a:t> </a:t>
            </a:r>
          </a:p>
          <a:p>
            <a:endParaRPr lang="en-US"/>
          </a:p>
        </p:txBody>
      </p:sp>
      <p:pic>
        <p:nvPicPr>
          <p:cNvPr id="4" name="Picture 3">
            <a:extLst>
              <a:ext uri="{FF2B5EF4-FFF2-40B4-BE49-F238E27FC236}">
                <a16:creationId xmlns:a16="http://schemas.microsoft.com/office/drawing/2014/main" id="{3393382F-A4BC-3F4F-CE43-3DACBE7D0933}"/>
              </a:ext>
            </a:extLst>
          </p:cNvPr>
          <p:cNvPicPr>
            <a:picLocks noChangeAspect="1"/>
          </p:cNvPicPr>
          <p:nvPr/>
        </p:nvPicPr>
        <p:blipFill>
          <a:blip r:embed="rId3"/>
          <a:stretch>
            <a:fillRect/>
          </a:stretch>
        </p:blipFill>
        <p:spPr>
          <a:xfrm>
            <a:off x="845532" y="2393340"/>
            <a:ext cx="7379179" cy="2375529"/>
          </a:xfrm>
          <a:prstGeom prst="rect">
            <a:avLst/>
          </a:prstGeom>
        </p:spPr>
      </p:pic>
    </p:spTree>
    <p:extLst>
      <p:ext uri="{BB962C8B-B14F-4D97-AF65-F5344CB8AC3E}">
        <p14:creationId xmlns:p14="http://schemas.microsoft.com/office/powerpoint/2010/main" val="4052212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800"/>
              <a:t>Aligning Language Models: </a:t>
            </a:r>
          </a:p>
          <a:p>
            <a:pPr algn="ctr"/>
            <a:r>
              <a:rPr lang="en-US" sz="4800"/>
              <a:t>Direct Policy Optimization</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7849674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lang="en-US" sz="3297">
                <a:latin typeface="Tahoma" panose="020B0604030504040204" pitchFamily="34" charset="0"/>
                <a:ea typeface="Tahoma" panose="020B0604030504040204" pitchFamily="34" charset="0"/>
                <a:cs typeface="Tahoma" panose="020B0604030504040204" pitchFamily="34" charset="0"/>
              </a:rPr>
              <a:t>Simplifying RLHF</a:t>
            </a:r>
            <a:endParaRPr sz="3297">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r>
              <a:rPr lang="en-US"/>
              <a:t>The RLHF pipeline is considerably more complex than supervised  learning</a:t>
            </a:r>
          </a:p>
          <a:p>
            <a:pPr lvl="1"/>
            <a:r>
              <a:rPr lang="en-US"/>
              <a:t>Involves training multiple LMs and sampling from the LM policy in the  loop of training</a:t>
            </a:r>
          </a:p>
          <a:p>
            <a:r>
              <a:rPr lang="en-US"/>
              <a:t>Is there a way to simplify this pipeline?</a:t>
            </a:r>
          </a:p>
          <a:p>
            <a:pPr lvl="1"/>
            <a:r>
              <a:rPr lang="en-US"/>
              <a:t>For example, by using a </a:t>
            </a:r>
            <a:r>
              <a:rPr lang="en-US" b="1"/>
              <a:t>single</a:t>
            </a:r>
            <a:r>
              <a:rPr lang="en-US"/>
              <a:t> language model</a:t>
            </a:r>
          </a:p>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rotWithShape="1">
          <a:blip r:embed="rId2" cstate="print"/>
          <a:srcRect r="39309"/>
          <a:stretch/>
        </p:blipFill>
        <p:spPr>
          <a:xfrm>
            <a:off x="292266" y="3366316"/>
            <a:ext cx="5287124" cy="1699524"/>
          </a:xfrm>
          <a:prstGeom prst="rect">
            <a:avLst/>
          </a:prstGeom>
        </p:spPr>
      </p:pic>
    </p:spTree>
    <p:extLst>
      <p:ext uri="{BB962C8B-B14F-4D97-AF65-F5344CB8AC3E}">
        <p14:creationId xmlns:p14="http://schemas.microsoft.com/office/powerpoint/2010/main" val="24342236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966" y="466094"/>
            <a:ext cx="9222059" cy="498567"/>
          </a:xfrm>
          <a:prstGeom prst="rect">
            <a:avLst/>
          </a:prstGeom>
        </p:spPr>
        <p:txBody>
          <a:bodyPr vert="horz" wrap="square" lIns="0" tIns="6065" rIns="0" bIns="0" rtlCol="0">
            <a:spAutoFit/>
          </a:bodyPr>
          <a:lstStyle/>
          <a:p>
            <a:pPr marL="5776">
              <a:lnSpc>
                <a:spcPct val="100000"/>
              </a:lnSpc>
              <a:spcBef>
                <a:spcPts val="48"/>
              </a:spcBef>
            </a:pPr>
            <a:r>
              <a:rPr lang="en-US" sz="3200">
                <a:latin typeface="Tahoma" panose="020B0604030504040204" pitchFamily="34" charset="0"/>
                <a:ea typeface="Tahoma" panose="020B0604030504040204" pitchFamily="34" charset="0"/>
                <a:cs typeface="Tahoma" panose="020B0604030504040204" pitchFamily="34" charset="0"/>
              </a:rPr>
              <a:t>Direct Policy Optimization (DPO) - Intuition</a:t>
            </a:r>
            <a:endParaRPr sz="320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3" name="object 5">
            <a:extLst>
              <a:ext uri="{FF2B5EF4-FFF2-40B4-BE49-F238E27FC236}">
                <a16:creationId xmlns:a16="http://schemas.microsoft.com/office/drawing/2014/main" id="{B7A53C23-5F47-35F6-C17A-7B57192C858C}"/>
              </a:ext>
            </a:extLst>
          </p:cNvPr>
          <p:cNvSpPr txBox="1"/>
          <p:nvPr/>
        </p:nvSpPr>
        <p:spPr>
          <a:xfrm>
            <a:off x="5296831" y="73667"/>
            <a:ext cx="3809752" cy="337144"/>
          </a:xfrm>
          <a:prstGeom prst="rect">
            <a:avLst/>
          </a:prstGeom>
        </p:spPr>
        <p:txBody>
          <a:bodyPr vert="horz" wrap="square" lIns="0" tIns="0" rIns="0" bIns="0" rtlCol="0">
            <a:spAutoFit/>
          </a:bodyPr>
          <a:lstStyle/>
          <a:p>
            <a:pPr marL="5776">
              <a:lnSpc>
                <a:spcPts val="1326"/>
              </a:lnSpc>
            </a:pPr>
            <a:r>
              <a:rPr sz="1342" spc="-2">
                <a:latin typeface="Calibri"/>
                <a:cs typeface="Calibri"/>
              </a:rPr>
              <a:t>Direct</a:t>
            </a:r>
            <a:r>
              <a:rPr sz="1342" spc="5">
                <a:latin typeface="Calibri"/>
                <a:cs typeface="Calibri"/>
              </a:rPr>
              <a:t> </a:t>
            </a:r>
            <a:r>
              <a:rPr sz="1342" spc="-7">
                <a:latin typeface="Calibri"/>
                <a:cs typeface="Calibri"/>
              </a:rPr>
              <a:t>Preference</a:t>
            </a:r>
            <a:r>
              <a:rPr sz="1342" spc="7">
                <a:latin typeface="Calibri"/>
                <a:cs typeface="Calibri"/>
              </a:rPr>
              <a:t> </a:t>
            </a:r>
            <a:r>
              <a:rPr sz="1342" spc="-2">
                <a:latin typeface="Calibri"/>
                <a:cs typeface="Calibri"/>
              </a:rPr>
              <a:t>Optimization:</a:t>
            </a:r>
            <a:r>
              <a:rPr sz="1342" spc="7">
                <a:latin typeface="Calibri"/>
                <a:cs typeface="Calibri"/>
              </a:rPr>
              <a:t> </a:t>
            </a:r>
            <a:r>
              <a:rPr sz="1342" spc="-23">
                <a:latin typeface="Calibri"/>
                <a:cs typeface="Calibri"/>
              </a:rPr>
              <a:t>Your</a:t>
            </a:r>
            <a:r>
              <a:rPr sz="1342" spc="7">
                <a:latin typeface="Calibri"/>
                <a:cs typeface="Calibri"/>
              </a:rPr>
              <a:t> </a:t>
            </a:r>
            <a:r>
              <a:rPr sz="1342" spc="2">
                <a:latin typeface="Calibri"/>
                <a:cs typeface="Calibri"/>
              </a:rPr>
              <a:t>Language</a:t>
            </a:r>
            <a:r>
              <a:rPr sz="1342" spc="7">
                <a:latin typeface="Calibri"/>
                <a:cs typeface="Calibri"/>
              </a:rPr>
              <a:t> </a:t>
            </a:r>
            <a:r>
              <a:rPr sz="1342" spc="2">
                <a:latin typeface="Calibri"/>
                <a:cs typeface="Calibri"/>
              </a:rPr>
              <a:t>Model</a:t>
            </a:r>
            <a:r>
              <a:rPr sz="1342" spc="7">
                <a:latin typeface="Calibri"/>
                <a:cs typeface="Calibri"/>
              </a:rPr>
              <a:t> </a:t>
            </a:r>
            <a:r>
              <a:rPr sz="1342" spc="2">
                <a:latin typeface="Calibri"/>
                <a:cs typeface="Calibri"/>
              </a:rPr>
              <a:t>is</a:t>
            </a:r>
            <a:r>
              <a:rPr sz="1342" spc="7">
                <a:latin typeface="Calibri"/>
                <a:cs typeface="Calibri"/>
              </a:rPr>
              <a:t> </a:t>
            </a:r>
            <a:r>
              <a:rPr sz="1342" spc="-2">
                <a:latin typeface="Calibri"/>
                <a:cs typeface="Calibri"/>
              </a:rPr>
              <a:t>Secretly</a:t>
            </a:r>
            <a:r>
              <a:rPr sz="1342" spc="7">
                <a:latin typeface="Calibri"/>
                <a:cs typeface="Calibri"/>
              </a:rPr>
              <a:t> </a:t>
            </a:r>
            <a:r>
              <a:rPr sz="1342" spc="2">
                <a:latin typeface="Calibri"/>
                <a:cs typeface="Calibri"/>
              </a:rPr>
              <a:t>a</a:t>
            </a:r>
            <a:r>
              <a:rPr sz="1342" spc="7">
                <a:latin typeface="Calibri"/>
                <a:cs typeface="Calibri"/>
              </a:rPr>
              <a:t> </a:t>
            </a:r>
            <a:r>
              <a:rPr sz="1342" spc="-9">
                <a:latin typeface="Calibri"/>
                <a:cs typeface="Calibri"/>
              </a:rPr>
              <a:t>Reward</a:t>
            </a:r>
            <a:r>
              <a:rPr sz="1342" spc="5">
                <a:latin typeface="Calibri"/>
                <a:cs typeface="Calibri"/>
              </a:rPr>
              <a:t> </a:t>
            </a:r>
            <a:r>
              <a:rPr sz="1342" spc="2">
                <a:latin typeface="Calibri"/>
                <a:cs typeface="Calibri"/>
              </a:rPr>
              <a:t>Model</a:t>
            </a:r>
            <a:r>
              <a:rPr sz="1342" spc="7">
                <a:latin typeface="Calibri"/>
                <a:cs typeface="Calibri"/>
              </a:rPr>
              <a:t> </a:t>
            </a:r>
            <a:r>
              <a:rPr sz="1342" spc="-2">
                <a:latin typeface="Calibri"/>
                <a:cs typeface="Calibri"/>
              </a:rPr>
              <a:t>(Rafailov</a:t>
            </a:r>
            <a:r>
              <a:rPr sz="1342" spc="7">
                <a:latin typeface="Calibri"/>
                <a:cs typeface="Calibri"/>
              </a:rPr>
              <a:t> </a:t>
            </a:r>
            <a:r>
              <a:rPr sz="1342" spc="-2">
                <a:latin typeface="Calibri"/>
                <a:cs typeface="Calibri"/>
              </a:rPr>
              <a:t>et</a:t>
            </a:r>
            <a:r>
              <a:rPr sz="1342" spc="7">
                <a:latin typeface="Calibri"/>
                <a:cs typeface="Calibri"/>
              </a:rPr>
              <a:t> </a:t>
            </a:r>
            <a:r>
              <a:rPr sz="1342">
                <a:latin typeface="Calibri"/>
                <a:cs typeface="Calibri"/>
              </a:rPr>
              <a:t>al.,</a:t>
            </a:r>
            <a:r>
              <a:rPr sz="1342" spc="7">
                <a:latin typeface="Calibri"/>
                <a:cs typeface="Calibri"/>
              </a:rPr>
              <a:t> </a:t>
            </a:r>
            <a:r>
              <a:rPr sz="1342">
                <a:latin typeface="Calibri"/>
                <a:cs typeface="Calibri"/>
              </a:rPr>
              <a:t>2023)</a:t>
            </a:r>
          </a:p>
        </p:txBody>
      </p:sp>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DPO directly optimizes for human preferences </a:t>
            </a:r>
          </a:p>
          <a:p>
            <a:pPr lvl="1"/>
            <a:r>
              <a:rPr lang="en-US"/>
              <a:t>avoiding RL and fitting a separate reward model</a:t>
            </a:r>
          </a:p>
          <a:p>
            <a:r>
              <a:rPr lang="en-US"/>
              <a:t>One can use mathematical derivations to simplify the RLHF objective to an </a:t>
            </a:r>
            <a:r>
              <a:rPr lang="en-US">
                <a:solidFill>
                  <a:srgbClr val="C00000"/>
                </a:solidFill>
              </a:rPr>
              <a:t>equivalent </a:t>
            </a:r>
            <a:r>
              <a:rPr lang="en-US"/>
              <a:t>objective that is </a:t>
            </a:r>
            <a:r>
              <a:rPr lang="en-US">
                <a:solidFill>
                  <a:srgbClr val="C00000"/>
                </a:solidFill>
              </a:rPr>
              <a:t>simpler</a:t>
            </a:r>
            <a:r>
              <a:rPr lang="en-US"/>
              <a:t> to optimize. </a:t>
            </a:r>
          </a:p>
          <a:p>
            <a:pPr lvl="1"/>
            <a:endParaRPr lang="en-US"/>
          </a:p>
          <a:p>
            <a:endParaRPr lang="en-US"/>
          </a:p>
          <a:p>
            <a:endParaRPr lang="en-US"/>
          </a:p>
        </p:txBody>
      </p:sp>
      <p:sp>
        <p:nvSpPr>
          <p:cNvPr id="5" name="Rounded Rectangle 4">
            <a:extLst>
              <a:ext uri="{FF2B5EF4-FFF2-40B4-BE49-F238E27FC236}">
                <a16:creationId xmlns:a16="http://schemas.microsoft.com/office/drawing/2014/main" id="{7BBF2BBB-2D7B-6043-2A91-412FB447C959}"/>
              </a:ext>
            </a:extLst>
          </p:cNvPr>
          <p:cNvSpPr/>
          <p:nvPr/>
        </p:nvSpPr>
        <p:spPr>
          <a:xfrm>
            <a:off x="1806492" y="2490070"/>
            <a:ext cx="195146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RLHF objective </a:t>
            </a:r>
          </a:p>
        </p:txBody>
      </p:sp>
      <p:sp>
        <p:nvSpPr>
          <p:cNvPr id="6" name="Rounded Rectangle 5">
            <a:extLst>
              <a:ext uri="{FF2B5EF4-FFF2-40B4-BE49-F238E27FC236}">
                <a16:creationId xmlns:a16="http://schemas.microsoft.com/office/drawing/2014/main" id="{F580098B-A953-D1D4-5814-E5E2FAA2775E}"/>
              </a:ext>
            </a:extLst>
          </p:cNvPr>
          <p:cNvSpPr/>
          <p:nvPr/>
        </p:nvSpPr>
        <p:spPr>
          <a:xfrm>
            <a:off x="5282284" y="2490069"/>
            <a:ext cx="206628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DPO objective </a:t>
            </a:r>
          </a:p>
        </p:txBody>
      </p:sp>
      <p:sp>
        <p:nvSpPr>
          <p:cNvPr id="9" name="Right Arrow 8">
            <a:extLst>
              <a:ext uri="{FF2B5EF4-FFF2-40B4-BE49-F238E27FC236}">
                <a16:creationId xmlns:a16="http://schemas.microsoft.com/office/drawing/2014/main" id="{F70C34DC-B008-0462-6083-602B9856B8FB}"/>
              </a:ext>
            </a:extLst>
          </p:cNvPr>
          <p:cNvSpPr/>
          <p:nvPr/>
        </p:nvSpPr>
        <p:spPr>
          <a:xfrm>
            <a:off x="4079851" y="2639650"/>
            <a:ext cx="817713" cy="369909"/>
          </a:xfrm>
          <a:prstGeom prst="rightArrow">
            <a:avLst/>
          </a:prstGeom>
          <a:solidFill>
            <a:schemeClr val="bg1">
              <a:lumMod val="95000"/>
            </a:schemeClr>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175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252F4-2078-F90D-3D3E-6EB3F294AA90}"/>
              </a:ext>
            </a:extLst>
          </p:cNvPr>
          <p:cNvSpPr>
            <a:spLocks noGrp="1"/>
          </p:cNvSpPr>
          <p:nvPr>
            <p:ph type="title"/>
          </p:nvPr>
        </p:nvSpPr>
        <p:spPr/>
        <p:txBody>
          <a:bodyPr/>
          <a:lstStyle/>
          <a:p>
            <a:r>
              <a:rPr lang="en-US"/>
              <a:t>[Mis]Alignment in Language Models</a:t>
            </a:r>
          </a:p>
        </p:txBody>
      </p:sp>
      <p:sp>
        <p:nvSpPr>
          <p:cNvPr id="3" name="Text Placeholder 2">
            <a:extLst>
              <a:ext uri="{FF2B5EF4-FFF2-40B4-BE49-F238E27FC236}">
                <a16:creationId xmlns:a16="http://schemas.microsoft.com/office/drawing/2014/main" id="{2969E307-76A1-2378-09B7-453AB7F794D7}"/>
              </a:ext>
            </a:extLst>
          </p:cNvPr>
          <p:cNvSpPr>
            <a:spLocks noGrp="1"/>
          </p:cNvSpPr>
          <p:nvPr>
            <p:ph type="body" sz="quarter" idx="16"/>
          </p:nvPr>
        </p:nvSpPr>
        <p:spPr/>
        <p:txBody>
          <a:bodyPr/>
          <a:lstStyle/>
          <a:p>
            <a:r>
              <a:rPr lang="en-US"/>
              <a:t>There is a mismatch between what </a:t>
            </a:r>
            <a:r>
              <a:rPr lang="en-US" b="1"/>
              <a:t>pre-trained </a:t>
            </a:r>
            <a:r>
              <a:rPr lang="en-US"/>
              <a:t>models can do and what we want. </a:t>
            </a:r>
          </a:p>
          <a:p>
            <a:r>
              <a:rPr lang="en-US"/>
              <a:t>Addressing this gap is the focus of “alignment” research. </a:t>
            </a:r>
          </a:p>
          <a:p>
            <a:r>
              <a:rPr lang="en-US"/>
              <a:t>Let’s take a deeper look into what “alignment” is about. </a:t>
            </a:r>
          </a:p>
        </p:txBody>
      </p:sp>
      <p:sp>
        <p:nvSpPr>
          <p:cNvPr id="4" name="Rectangle 3">
            <a:extLst>
              <a:ext uri="{FF2B5EF4-FFF2-40B4-BE49-F238E27FC236}">
                <a16:creationId xmlns:a16="http://schemas.microsoft.com/office/drawing/2014/main" id="{2F332C94-5556-AEA0-D6CB-828FA49FF7B9}"/>
              </a:ext>
            </a:extLst>
          </p:cNvPr>
          <p:cNvSpPr/>
          <p:nvPr/>
        </p:nvSpPr>
        <p:spPr>
          <a:xfrm>
            <a:off x="1427788" y="3799057"/>
            <a:ext cx="2097431" cy="549241"/>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Tahoma" panose="020B0604030504040204" pitchFamily="34" charset="0"/>
                <a:ea typeface="Tahoma" panose="020B0604030504040204" pitchFamily="34" charset="0"/>
                <a:cs typeface="Tahoma" panose="020B0604030504040204" pitchFamily="34" charset="0"/>
              </a:rPr>
              <a:t>Pretraining</a:t>
            </a:r>
          </a:p>
        </p:txBody>
      </p:sp>
      <p:sp>
        <p:nvSpPr>
          <p:cNvPr id="5" name="Rectangle 4">
            <a:extLst>
              <a:ext uri="{FF2B5EF4-FFF2-40B4-BE49-F238E27FC236}">
                <a16:creationId xmlns:a16="http://schemas.microsoft.com/office/drawing/2014/main" id="{C824CDC7-F72C-782F-8F1B-BE3C6454E4C5}"/>
              </a:ext>
            </a:extLst>
          </p:cNvPr>
          <p:cNvSpPr/>
          <p:nvPr/>
        </p:nvSpPr>
        <p:spPr>
          <a:xfrm>
            <a:off x="4754880" y="3811090"/>
            <a:ext cx="2269299" cy="549242"/>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Tahoma" panose="020B0604030504040204" pitchFamily="34" charset="0"/>
                <a:ea typeface="Tahoma" panose="020B0604030504040204" pitchFamily="34" charset="0"/>
                <a:cs typeface="Tahoma" panose="020B0604030504040204" pitchFamily="34" charset="0"/>
              </a:rPr>
              <a:t>Adaptation </a:t>
            </a:r>
            <a:r>
              <a:rPr lang="en-US" sz="1200">
                <a:solidFill>
                  <a:schemeClr val="tx1"/>
                </a:solidFill>
                <a:latin typeface="Tahoma" panose="020B0604030504040204" pitchFamily="34" charset="0"/>
                <a:ea typeface="Tahoma" panose="020B0604030504040204" pitchFamily="34" charset="0"/>
                <a:cs typeface="Tahoma" panose="020B0604030504040204" pitchFamily="34" charset="0"/>
              </a:rPr>
              <a:t>and </a:t>
            </a:r>
            <a:r>
              <a:rPr lang="en-US" sz="1200" b="1">
                <a:solidFill>
                  <a:schemeClr val="tx1"/>
                </a:solidFill>
                <a:latin typeface="Tahoma" panose="020B0604030504040204" pitchFamily="34" charset="0"/>
                <a:ea typeface="Tahoma" panose="020B0604030504040204" pitchFamily="34" charset="0"/>
                <a:cs typeface="Tahoma" panose="020B0604030504040204" pitchFamily="34" charset="0"/>
              </a:rPr>
              <a:t>Alignment</a:t>
            </a:r>
          </a:p>
        </p:txBody>
      </p:sp>
      <p:sp>
        <p:nvSpPr>
          <p:cNvPr id="6" name="TextBox 5">
            <a:extLst>
              <a:ext uri="{FF2B5EF4-FFF2-40B4-BE49-F238E27FC236}">
                <a16:creationId xmlns:a16="http://schemas.microsoft.com/office/drawing/2014/main" id="{5C295AF9-5EA1-33E7-4A1F-557DF6DB7476}"/>
              </a:ext>
            </a:extLst>
          </p:cNvPr>
          <p:cNvSpPr txBox="1"/>
          <p:nvPr/>
        </p:nvSpPr>
        <p:spPr>
          <a:xfrm>
            <a:off x="173095" y="3883479"/>
            <a:ext cx="1130142" cy="415498"/>
          </a:xfrm>
          <a:prstGeom prst="rect">
            <a:avLst/>
          </a:prstGeom>
          <a:noFill/>
        </p:spPr>
        <p:txBody>
          <a:bodyPr wrap="square" rtlCol="0">
            <a:spAutoFit/>
          </a:bodyPr>
          <a:lstStyle/>
          <a:p>
            <a:pPr algn="ctr"/>
            <a:r>
              <a:rPr lang="en-US" sz="1050"/>
              <a:t>Model with </a:t>
            </a:r>
          </a:p>
          <a:p>
            <a:pPr algn="ctr"/>
            <a:r>
              <a:rPr lang="en-US" sz="1050"/>
              <a:t>random weights</a:t>
            </a:r>
          </a:p>
        </p:txBody>
      </p:sp>
      <p:sp>
        <p:nvSpPr>
          <p:cNvPr id="7" name="TextBox 6">
            <a:extLst>
              <a:ext uri="{FF2B5EF4-FFF2-40B4-BE49-F238E27FC236}">
                <a16:creationId xmlns:a16="http://schemas.microsoft.com/office/drawing/2014/main" id="{73941643-8F90-9D55-5A12-F7A451B8A20B}"/>
              </a:ext>
            </a:extLst>
          </p:cNvPr>
          <p:cNvSpPr txBox="1"/>
          <p:nvPr/>
        </p:nvSpPr>
        <p:spPr>
          <a:xfrm>
            <a:off x="3710506" y="3909033"/>
            <a:ext cx="839675" cy="415498"/>
          </a:xfrm>
          <a:prstGeom prst="rect">
            <a:avLst/>
          </a:prstGeom>
          <a:noFill/>
        </p:spPr>
        <p:txBody>
          <a:bodyPr wrap="square" rtlCol="0">
            <a:spAutoFit/>
          </a:bodyPr>
          <a:lstStyle/>
          <a:p>
            <a:pPr algn="ctr"/>
            <a:r>
              <a:rPr lang="en-US" sz="1050"/>
              <a:t>Pretrained </a:t>
            </a:r>
          </a:p>
          <a:p>
            <a:pPr algn="ctr"/>
            <a:r>
              <a:rPr lang="en-US" sz="1050"/>
              <a:t>model</a:t>
            </a:r>
          </a:p>
        </p:txBody>
      </p:sp>
      <p:sp>
        <p:nvSpPr>
          <p:cNvPr id="8" name="TextBox 7">
            <a:extLst>
              <a:ext uri="{FF2B5EF4-FFF2-40B4-BE49-F238E27FC236}">
                <a16:creationId xmlns:a16="http://schemas.microsoft.com/office/drawing/2014/main" id="{6C86F5A7-2B2F-2E60-0AD6-E70E4DD72F3C}"/>
              </a:ext>
            </a:extLst>
          </p:cNvPr>
          <p:cNvSpPr txBox="1"/>
          <p:nvPr/>
        </p:nvSpPr>
        <p:spPr>
          <a:xfrm>
            <a:off x="7187027" y="3792039"/>
            <a:ext cx="1875077" cy="646331"/>
          </a:xfrm>
          <a:prstGeom prst="rect">
            <a:avLst/>
          </a:prstGeom>
          <a:noFill/>
        </p:spPr>
        <p:txBody>
          <a:bodyPr wrap="square" rtlCol="0">
            <a:spAutoFit/>
          </a:bodyPr>
          <a:lstStyle/>
          <a:p>
            <a:pPr algn="ctr"/>
            <a:r>
              <a:rPr lang="en-US" sz="1200"/>
              <a:t>High-utility model</a:t>
            </a:r>
            <a:br>
              <a:rPr lang="en-US" sz="1200"/>
            </a:br>
            <a:r>
              <a:rPr lang="en-US" sz="1200"/>
              <a:t>(general-purpose or specialized)</a:t>
            </a:r>
          </a:p>
        </p:txBody>
      </p:sp>
      <p:sp>
        <p:nvSpPr>
          <p:cNvPr id="9" name="Right Arrow 8">
            <a:extLst>
              <a:ext uri="{FF2B5EF4-FFF2-40B4-BE49-F238E27FC236}">
                <a16:creationId xmlns:a16="http://schemas.microsoft.com/office/drawing/2014/main" id="{D1FA21E1-FA56-7686-2F6E-BD4F17DE82BB}"/>
              </a:ext>
            </a:extLst>
          </p:cNvPr>
          <p:cNvSpPr/>
          <p:nvPr/>
        </p:nvSpPr>
        <p:spPr>
          <a:xfrm>
            <a:off x="1195614" y="4004798"/>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ight Arrow 9">
            <a:extLst>
              <a:ext uri="{FF2B5EF4-FFF2-40B4-BE49-F238E27FC236}">
                <a16:creationId xmlns:a16="http://schemas.microsoft.com/office/drawing/2014/main" id="{0ABDBD31-B8AF-DEBE-E1AA-87C5F113217A}"/>
              </a:ext>
            </a:extLst>
          </p:cNvPr>
          <p:cNvSpPr/>
          <p:nvPr/>
        </p:nvSpPr>
        <p:spPr>
          <a:xfrm>
            <a:off x="3521401" y="4022015"/>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ight Arrow 10">
            <a:extLst>
              <a:ext uri="{FF2B5EF4-FFF2-40B4-BE49-F238E27FC236}">
                <a16:creationId xmlns:a16="http://schemas.microsoft.com/office/drawing/2014/main" id="{DF1B8706-AC80-77CD-09AF-E228A6EE7EED}"/>
              </a:ext>
            </a:extLst>
          </p:cNvPr>
          <p:cNvSpPr/>
          <p:nvPr/>
        </p:nvSpPr>
        <p:spPr>
          <a:xfrm>
            <a:off x="4480854" y="4022015"/>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ight Arrow 11">
            <a:extLst>
              <a:ext uri="{FF2B5EF4-FFF2-40B4-BE49-F238E27FC236}">
                <a16:creationId xmlns:a16="http://schemas.microsoft.com/office/drawing/2014/main" id="{C8325E34-FB67-CB5D-A3B0-9597CDD1CDD6}"/>
              </a:ext>
            </a:extLst>
          </p:cNvPr>
          <p:cNvSpPr/>
          <p:nvPr/>
        </p:nvSpPr>
        <p:spPr>
          <a:xfrm>
            <a:off x="7103753" y="4039707"/>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Picture 4" descr="Free clip art &quot;Paper 2 icon&quot; by Anonymous">
            <a:extLst>
              <a:ext uri="{FF2B5EF4-FFF2-40B4-BE49-F238E27FC236}">
                <a16:creationId xmlns:a16="http://schemas.microsoft.com/office/drawing/2014/main" id="{1C9588BF-6544-1014-7B2E-55CDC54A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688" y="4292352"/>
            <a:ext cx="592250" cy="592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BCB870E-22EC-98F3-A6FB-C92A6D171BD1}"/>
              </a:ext>
            </a:extLst>
          </p:cNvPr>
          <p:cNvSpPr txBox="1"/>
          <p:nvPr/>
        </p:nvSpPr>
        <p:spPr>
          <a:xfrm>
            <a:off x="4597003" y="4434670"/>
            <a:ext cx="2307819" cy="246221"/>
          </a:xfrm>
          <a:prstGeom prst="rect">
            <a:avLst/>
          </a:prstGeom>
          <a:noFill/>
        </p:spPr>
        <p:txBody>
          <a:bodyPr wrap="square">
            <a:spAutoFit/>
          </a:bodyPr>
          <a:lstStyle/>
          <a:p>
            <a:pPr algn="ctr"/>
            <a:r>
              <a:rPr lang="en-US" sz="1000">
                <a:solidFill>
                  <a:schemeClr val="tx1"/>
                </a:solidFill>
                <a:latin typeface="Tahoma" panose="020B0604030504040204" pitchFamily="34" charset="0"/>
                <a:ea typeface="Tahoma" panose="020B0604030504040204" pitchFamily="34" charset="0"/>
                <a:cs typeface="Tahoma" panose="020B0604030504040204" pitchFamily="34" charset="0"/>
              </a:rPr>
              <a:t>(smaller but labeled data)</a:t>
            </a:r>
          </a:p>
        </p:txBody>
      </p:sp>
      <p:sp>
        <p:nvSpPr>
          <p:cNvPr id="15" name="TextBox 14">
            <a:extLst>
              <a:ext uri="{FF2B5EF4-FFF2-40B4-BE49-F238E27FC236}">
                <a16:creationId xmlns:a16="http://schemas.microsoft.com/office/drawing/2014/main" id="{4B06EA26-290D-4A95-34FA-0C7351684ACC}"/>
              </a:ext>
            </a:extLst>
          </p:cNvPr>
          <p:cNvSpPr txBox="1"/>
          <p:nvPr/>
        </p:nvSpPr>
        <p:spPr>
          <a:xfrm>
            <a:off x="1278928" y="4435536"/>
            <a:ext cx="1973289" cy="246221"/>
          </a:xfrm>
          <a:prstGeom prst="rect">
            <a:avLst/>
          </a:prstGeom>
          <a:solidFill>
            <a:schemeClr val="bg1"/>
          </a:solidFill>
        </p:spPr>
        <p:txBody>
          <a:bodyPr wrap="square">
            <a:spAutoFit/>
          </a:bodyPr>
          <a:lstStyle/>
          <a:p>
            <a:pPr algn="ctr"/>
            <a:r>
              <a:rPr lang="en-US" sz="1000">
                <a:solidFill>
                  <a:schemeClr val="tx1"/>
                </a:solidFill>
                <a:latin typeface="Tahoma" panose="020B0604030504040204" pitchFamily="34" charset="0"/>
                <a:ea typeface="Tahoma" panose="020B0604030504040204" pitchFamily="34" charset="0"/>
                <a:cs typeface="Tahoma" panose="020B0604030504040204" pitchFamily="34" charset="0"/>
              </a:rPr>
              <a:t>(Large but unlabeled data)</a:t>
            </a:r>
          </a:p>
        </p:txBody>
      </p:sp>
      <p:pic>
        <p:nvPicPr>
          <p:cNvPr id="16" name="Picture 2" descr="37,900+ Pile Of Paper Icon Stock Illustrations, Royalty-Free ...">
            <a:extLst>
              <a:ext uri="{FF2B5EF4-FFF2-40B4-BE49-F238E27FC236}">
                <a16:creationId xmlns:a16="http://schemas.microsoft.com/office/drawing/2014/main" id="{1994E4A7-41B4-3737-2D35-3EC561927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83" y="4363538"/>
            <a:ext cx="505773" cy="461997"/>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74">
            <a:extLst>
              <a:ext uri="{FF2B5EF4-FFF2-40B4-BE49-F238E27FC236}">
                <a16:creationId xmlns:a16="http://schemas.microsoft.com/office/drawing/2014/main" id="{AF993E1E-99B2-F911-F337-D187936E2F91}"/>
              </a:ext>
            </a:extLst>
          </p:cNvPr>
          <p:cNvSpPr txBox="1"/>
          <p:nvPr/>
        </p:nvSpPr>
        <p:spPr>
          <a:xfrm>
            <a:off x="5678903" y="3488197"/>
            <a:ext cx="967741" cy="238363"/>
          </a:xfrm>
          <a:prstGeom prst="wedgeRoundRectCallout">
            <a:avLst>
              <a:gd name="adj1" fmla="val 27564"/>
              <a:gd name="adj2" fmla="val 139903"/>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a:latin typeface="Tahoma" panose="020B0604030504040204" pitchFamily="34" charset="0"/>
                <a:ea typeface="Tahoma" panose="020B0604030504040204" pitchFamily="34" charset="0"/>
                <a:cs typeface="Tahoma" panose="020B0604030504040204" pitchFamily="34" charset="0"/>
              </a:rPr>
              <a:t>Our focus</a:t>
            </a:r>
          </a:p>
        </p:txBody>
      </p:sp>
    </p:spTree>
    <p:extLst>
      <p:ext uri="{BB962C8B-B14F-4D97-AF65-F5344CB8AC3E}">
        <p14:creationId xmlns:p14="http://schemas.microsoft.com/office/powerpoint/2010/main" val="1882160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7" name="Rounded Rectangle 16">
            <a:extLst>
              <a:ext uri="{FF2B5EF4-FFF2-40B4-BE49-F238E27FC236}">
                <a16:creationId xmlns:a16="http://schemas.microsoft.com/office/drawing/2014/main" id="{28C571C9-20FA-A52E-329B-C552FBC85BE9}"/>
              </a:ext>
            </a:extLst>
          </p:cNvPr>
          <p:cNvSpPr/>
          <p:nvPr/>
        </p:nvSpPr>
        <p:spPr>
          <a:xfrm>
            <a:off x="239885" y="257563"/>
            <a:ext cx="8752774" cy="1714081"/>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pic>
        <p:nvPicPr>
          <p:cNvPr id="5" name="object 5">
            <a:extLst>
              <a:ext uri="{FF2B5EF4-FFF2-40B4-BE49-F238E27FC236}">
                <a16:creationId xmlns:a16="http://schemas.microsoft.com/office/drawing/2014/main" id="{64A1D922-EA89-A76D-6291-EE5E61AAA9F6}"/>
              </a:ext>
            </a:extLst>
          </p:cNvPr>
          <p:cNvPicPr preferRelativeResize="0">
            <a:picLocks noChangeAspect="1"/>
          </p:cNvPicPr>
          <p:nvPr/>
        </p:nvPicPr>
        <p:blipFill>
          <a:blip r:embed="rId3" cstate="print"/>
          <a:stretch>
            <a:fillRect/>
          </a:stretch>
        </p:blipFill>
        <p:spPr>
          <a:xfrm>
            <a:off x="2330602" y="1393780"/>
            <a:ext cx="6559205" cy="402195"/>
          </a:xfrm>
          <a:prstGeom prst="rect">
            <a:avLst/>
          </a:prstGeom>
        </p:spPr>
      </p:pic>
      <p:sp>
        <p:nvSpPr>
          <p:cNvPr id="11" name="TextBox 10">
            <a:extLst>
              <a:ext uri="{FF2B5EF4-FFF2-40B4-BE49-F238E27FC236}">
                <a16:creationId xmlns:a16="http://schemas.microsoft.com/office/drawing/2014/main" id="{26206BC0-EAF0-D67C-6CF2-6D0C53BD4AA5}"/>
              </a:ext>
            </a:extLst>
          </p:cNvPr>
          <p:cNvSpPr txBox="1"/>
          <p:nvPr/>
        </p:nvSpPr>
        <p:spPr>
          <a:xfrm>
            <a:off x="251036" y="1389312"/>
            <a:ext cx="2837849" cy="369332"/>
          </a:xfrm>
          <a:prstGeom prst="rect">
            <a:avLst/>
          </a:prstGeom>
          <a:noFill/>
        </p:spPr>
        <p:txBody>
          <a:bodyPr wrap="square">
            <a:spAutoFit/>
          </a:bodyPr>
          <a:lstStyle/>
          <a:p>
            <a:r>
              <a:rPr lang="en-US" sz="1800"/>
              <a:t>(ii) Policy objective</a:t>
            </a:r>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a:t>DPO objective</a:t>
            </a:r>
          </a:p>
        </p:txBody>
      </p:sp>
      <p:sp>
        <p:nvSpPr>
          <p:cNvPr id="14" name="TextBox 13">
            <a:extLst>
              <a:ext uri="{FF2B5EF4-FFF2-40B4-BE49-F238E27FC236}">
                <a16:creationId xmlns:a16="http://schemas.microsoft.com/office/drawing/2014/main" id="{BE9B548F-15B5-76E9-45CD-D7F1C0D7D94D}"/>
              </a:ext>
            </a:extLst>
          </p:cNvPr>
          <p:cNvSpPr txBox="1"/>
          <p:nvPr/>
        </p:nvSpPr>
        <p:spPr>
          <a:xfrm>
            <a:off x="263694" y="780692"/>
            <a:ext cx="2837849" cy="369332"/>
          </a:xfrm>
          <a:prstGeom prst="rect">
            <a:avLst/>
          </a:prstGeom>
          <a:noFill/>
        </p:spPr>
        <p:txBody>
          <a:bodyPr wrap="square">
            <a:spAutoFit/>
          </a:bodyPr>
          <a:lstStyle/>
          <a:p>
            <a:r>
              <a:rPr lang="en-US" sz="1800"/>
              <a:t>(</a:t>
            </a:r>
            <a:r>
              <a:rPr lang="en-US" sz="1800" err="1"/>
              <a:t>i</a:t>
            </a:r>
            <a:r>
              <a:rPr lang="en-US" sz="1800"/>
              <a:t>) Reward objective</a:t>
            </a:r>
          </a:p>
        </p:txBody>
      </p:sp>
      <p:pic>
        <p:nvPicPr>
          <p:cNvPr id="15" name="object 7">
            <a:extLst>
              <a:ext uri="{FF2B5EF4-FFF2-40B4-BE49-F238E27FC236}">
                <a16:creationId xmlns:a16="http://schemas.microsoft.com/office/drawing/2014/main" id="{F6C9751B-E9AE-F5C3-C213-AD058F54BBF8}"/>
              </a:ext>
            </a:extLst>
          </p:cNvPr>
          <p:cNvPicPr/>
          <p:nvPr/>
        </p:nvPicPr>
        <p:blipFill>
          <a:blip r:embed="rId4" cstate="print"/>
          <a:stretch>
            <a:fillRect/>
          </a:stretch>
        </p:blipFill>
        <p:spPr>
          <a:xfrm>
            <a:off x="2572556" y="837063"/>
            <a:ext cx="5934318" cy="303790"/>
          </a:xfrm>
          <a:prstGeom prst="rect">
            <a:avLst/>
          </a:prstGeom>
        </p:spPr>
      </p:pic>
      <p:pic>
        <p:nvPicPr>
          <p:cNvPr id="16" name="object 4">
            <a:extLst>
              <a:ext uri="{FF2B5EF4-FFF2-40B4-BE49-F238E27FC236}">
                <a16:creationId xmlns:a16="http://schemas.microsoft.com/office/drawing/2014/main" id="{4FB69046-AD0C-C41D-ECCE-0DCD2E5B6701}"/>
              </a:ext>
            </a:extLst>
          </p:cNvPr>
          <p:cNvPicPr/>
          <p:nvPr/>
        </p:nvPicPr>
        <p:blipFill>
          <a:blip r:embed="rId5" cstate="print"/>
          <a:stretch>
            <a:fillRect/>
          </a:stretch>
        </p:blipFill>
        <p:spPr>
          <a:xfrm>
            <a:off x="1929161" y="2367161"/>
            <a:ext cx="6974954" cy="525898"/>
          </a:xfrm>
          <a:prstGeom prst="rect">
            <a:avLst/>
          </a:prstGeom>
        </p:spPr>
      </p:pic>
      <p:sp>
        <p:nvSpPr>
          <p:cNvPr id="2" name="TextBox 1">
            <a:extLst>
              <a:ext uri="{FF2B5EF4-FFF2-40B4-BE49-F238E27FC236}">
                <a16:creationId xmlns:a16="http://schemas.microsoft.com/office/drawing/2014/main" id="{D9FA6179-ED56-B0A7-1907-BB5137BDBADD}"/>
              </a:ext>
            </a:extLst>
          </p:cNvPr>
          <p:cNvSpPr txBox="1"/>
          <p:nvPr/>
        </p:nvSpPr>
        <p:spPr>
          <a:xfrm>
            <a:off x="5462545" y="1854154"/>
            <a:ext cx="3603569" cy="263401"/>
          </a:xfrm>
          <a:prstGeom prst="wedgeRoundRectCallout">
            <a:avLst>
              <a:gd name="adj1" fmla="val -25829"/>
              <a:gd name="adj2" fmla="val -82928"/>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Tahoma" panose="020B0604030504040204" pitchFamily="34" charset="0"/>
                <a:ea typeface="Tahoma" panose="020B0604030504040204" pitchFamily="34" charset="0"/>
                <a:cs typeface="Tahoma" panose="020B0604030504040204" pitchFamily="34" charset="0"/>
              </a:rPr>
              <a:t>Minimizing </a:t>
            </a:r>
            <a:r>
              <a:rPr lang="en-US" spc="2">
                <a:latin typeface="Tahoma" panose="020B0604030504040204" pitchFamily="34" charset="0"/>
                <a:ea typeface="Tahoma" panose="020B0604030504040204" pitchFamily="34" charset="0"/>
                <a:cs typeface="Tahoma" panose="020B0604030504040204" pitchFamily="34" charset="0"/>
              </a:rPr>
              <a:t>the </a:t>
            </a:r>
            <a:r>
              <a:rPr lang="en-US">
                <a:latin typeface="Tahoma" panose="020B0604030504040204" pitchFamily="34" charset="0"/>
                <a:ea typeface="Tahoma" panose="020B0604030504040204" pitchFamily="34" charset="0"/>
                <a:cs typeface="Tahoma" panose="020B0604030504040204" pitchFamily="34" charset="0"/>
              </a:rPr>
              <a:t>deviation</a:t>
            </a:r>
            <a:r>
              <a:rPr lang="en-US" spc="2">
                <a:latin typeface="Tahoma" panose="020B0604030504040204" pitchFamily="34" charset="0"/>
                <a:ea typeface="Tahoma" panose="020B0604030504040204" pitchFamily="34" charset="0"/>
                <a:cs typeface="Tahoma" panose="020B0604030504040204" pitchFamily="34" charset="0"/>
              </a:rPr>
              <a:t> </a:t>
            </a:r>
            <a:r>
              <a:rPr lang="en-US" spc="-2">
                <a:latin typeface="Tahoma" panose="020B0604030504040204" pitchFamily="34" charset="0"/>
                <a:ea typeface="Tahoma" panose="020B0604030504040204" pitchFamily="34" charset="0"/>
                <a:cs typeface="Tahoma" panose="020B0604030504040204" pitchFamily="34" charset="0"/>
              </a:rPr>
              <a:t>from</a:t>
            </a:r>
            <a:r>
              <a:rPr lang="en-US" spc="2">
                <a:latin typeface="Tahoma" panose="020B0604030504040204" pitchFamily="34" charset="0"/>
                <a:ea typeface="Tahoma" panose="020B0604030504040204" pitchFamily="34" charset="0"/>
                <a:cs typeface="Tahoma" panose="020B0604030504040204" pitchFamily="34" charset="0"/>
              </a:rPr>
              <a:t> the base policy</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A0EA33F0-9E20-377D-FCF0-E212C792F7FB}"/>
              </a:ext>
            </a:extLst>
          </p:cNvPr>
          <p:cNvSpPr txBox="1"/>
          <p:nvPr/>
        </p:nvSpPr>
        <p:spPr>
          <a:xfrm>
            <a:off x="1359672" y="1853722"/>
            <a:ext cx="3999239" cy="265474"/>
          </a:xfrm>
          <a:prstGeom prst="wedgeRoundRectCallout">
            <a:avLst>
              <a:gd name="adj1" fmla="val 32056"/>
              <a:gd name="adj2" fmla="val -89361"/>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Tahoma" panose="020B0604030504040204" pitchFamily="34" charset="0"/>
                <a:ea typeface="Tahoma" panose="020B0604030504040204" pitchFamily="34" charset="0"/>
                <a:cs typeface="Tahoma" panose="020B0604030504040204" pitchFamily="34" charset="0"/>
              </a:rPr>
              <a:t>Maximizing the reward of the generated prompts </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2DF0C13F-92DA-2519-3A13-E37407995E98}"/>
              </a:ext>
            </a:extLst>
          </p:cNvPr>
          <p:cNvSpPr txBox="1"/>
          <p:nvPr/>
        </p:nvSpPr>
        <p:spPr>
          <a:xfrm>
            <a:off x="262187" y="276820"/>
            <a:ext cx="2837849" cy="369332"/>
          </a:xfrm>
          <a:prstGeom prst="rect">
            <a:avLst/>
          </a:prstGeom>
          <a:noFill/>
        </p:spPr>
        <p:txBody>
          <a:bodyPr wrap="square">
            <a:spAutoFit/>
          </a:bodyPr>
          <a:lstStyle/>
          <a:p>
            <a:r>
              <a:rPr lang="en-US" sz="1800"/>
              <a:t>RLHF objectives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9BA012-065B-D042-E413-ECDEBE348A58}"/>
                  </a:ext>
                </a:extLst>
              </p:cNvPr>
              <p:cNvSpPr txBox="1"/>
              <p:nvPr/>
            </p:nvSpPr>
            <p:spPr>
              <a:xfrm>
                <a:off x="2931480" y="312948"/>
                <a:ext cx="5036956"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𝑤</m:t>
                        </m:r>
                      </m:sub>
                    </m:sSub>
                  </m:oMath>
                </a14:m>
                <a:r>
                  <a:rPr lang="en-US" sz="1800"/>
                  <a:t>: preferred response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𝑙</m:t>
                        </m:r>
                      </m:sub>
                    </m:sSub>
                  </m:oMath>
                </a14:m>
                <a:r>
                  <a:rPr lang="en-US" sz="1800"/>
                  <a:t>: </a:t>
                </a:r>
                <a:r>
                  <a:rPr lang="en-US" sz="1800" err="1"/>
                  <a:t>disreferred</a:t>
                </a:r>
                <a:r>
                  <a:rPr lang="en-US" sz="1800"/>
                  <a:t> response </a:t>
                </a:r>
              </a:p>
            </p:txBody>
          </p:sp>
        </mc:Choice>
        <mc:Fallback xmlns="">
          <p:sp>
            <p:nvSpPr>
              <p:cNvPr id="21" name="TextBox 20">
                <a:extLst>
                  <a:ext uri="{FF2B5EF4-FFF2-40B4-BE49-F238E27FC236}">
                    <a16:creationId xmlns:a16="http://schemas.microsoft.com/office/drawing/2014/main" id="{E89BA012-065B-D042-E413-ECDEBE348A58}"/>
                  </a:ext>
                </a:extLst>
              </p:cNvPr>
              <p:cNvSpPr txBox="1">
                <a:spLocks noRot="1" noChangeAspect="1" noMove="1" noResize="1" noEditPoints="1" noAdjustHandles="1" noChangeArrowheads="1" noChangeShapeType="1" noTextEdit="1"/>
              </p:cNvSpPr>
              <p:nvPr/>
            </p:nvSpPr>
            <p:spPr>
              <a:xfrm>
                <a:off x="2931480" y="312948"/>
                <a:ext cx="5036956" cy="276999"/>
              </a:xfrm>
              <a:prstGeom prst="rect">
                <a:avLst/>
              </a:prstGeom>
              <a:blipFill>
                <a:blip r:embed="rId6"/>
                <a:stretch>
                  <a:fillRect l="-1508" t="-26087" r="-2010" b="-5217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7F52268-D1F0-BF7A-A3CA-3B9888FE58CB}"/>
              </a:ext>
            </a:extLst>
          </p:cNvPr>
          <p:cNvSpPr txBox="1"/>
          <p:nvPr/>
        </p:nvSpPr>
        <p:spPr>
          <a:xfrm>
            <a:off x="566529" y="2980264"/>
            <a:ext cx="8238425" cy="318468"/>
          </a:xfrm>
          <a:prstGeom prst="wedgeRoundRectCallout">
            <a:avLst>
              <a:gd name="adj1" fmla="val -13088"/>
              <a:gd name="adj2" fmla="val -82832"/>
              <a:gd name="adj3" fmla="val 16667"/>
            </a:avLst>
          </a:prstGeom>
          <a:solidFill>
            <a:srgbClr val="D2E7FF">
              <a:alpha val="74118"/>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Calibri"/>
                <a:cs typeface="Calibri"/>
              </a:rPr>
              <a:t>(1) Maximizing reward of the </a:t>
            </a:r>
            <a:r>
              <a:rPr lang="en-US" spc="-5" err="1">
                <a:latin typeface="Calibri"/>
                <a:cs typeface="Calibri"/>
              </a:rPr>
              <a:t>pref</a:t>
            </a:r>
            <a:r>
              <a:rPr lang="en-US" spc="-5">
                <a:latin typeface="Calibri"/>
                <a:cs typeface="Calibri"/>
              </a:rPr>
              <a:t> response vs that of </a:t>
            </a:r>
            <a:r>
              <a:rPr lang="en-US" spc="-5" err="1">
                <a:latin typeface="Calibri"/>
                <a:cs typeface="Calibri"/>
              </a:rPr>
              <a:t>dispref</a:t>
            </a:r>
            <a:r>
              <a:rPr lang="en-US" spc="-5">
                <a:latin typeface="Calibri"/>
                <a:cs typeface="Calibri"/>
              </a:rPr>
              <a:t> one; (2) Minimizing deviations from the base policy</a:t>
            </a:r>
            <a:endParaRPr lang="en-US">
              <a:latin typeface="Calibri"/>
              <a:cs typeface="Calibri"/>
            </a:endParaRPr>
          </a:p>
        </p:txBody>
      </p:sp>
    </p:spTree>
    <p:extLst>
      <p:ext uri="{BB962C8B-B14F-4D97-AF65-F5344CB8AC3E}">
        <p14:creationId xmlns:p14="http://schemas.microsoft.com/office/powerpoint/2010/main" val="283568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p:bldP spid="2" grpId="0" animBg="1"/>
      <p:bldP spid="10" grpId="0" animBg="1"/>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a:t>DPO objective</a:t>
            </a:r>
          </a:p>
        </p:txBody>
      </p:sp>
      <p:pic>
        <p:nvPicPr>
          <p:cNvPr id="16" name="object 4">
            <a:extLst>
              <a:ext uri="{FF2B5EF4-FFF2-40B4-BE49-F238E27FC236}">
                <a16:creationId xmlns:a16="http://schemas.microsoft.com/office/drawing/2014/main" id="{4FB69046-AD0C-C41D-ECCE-0DCD2E5B6701}"/>
              </a:ext>
            </a:extLst>
          </p:cNvPr>
          <p:cNvPicPr/>
          <p:nvPr/>
        </p:nvPicPr>
        <p:blipFill>
          <a:blip r:embed="rId3" cstate="print"/>
          <a:stretch>
            <a:fillRect/>
          </a:stretch>
        </p:blipFill>
        <p:spPr>
          <a:xfrm>
            <a:off x="1929161" y="2367161"/>
            <a:ext cx="6974954" cy="525898"/>
          </a:xfrm>
          <a:prstGeom prst="rect">
            <a:avLst/>
          </a:prstGeom>
        </p:spPr>
      </p:pic>
      <p:pic>
        <p:nvPicPr>
          <p:cNvPr id="3" name="object 11">
            <a:extLst>
              <a:ext uri="{FF2B5EF4-FFF2-40B4-BE49-F238E27FC236}">
                <a16:creationId xmlns:a16="http://schemas.microsoft.com/office/drawing/2014/main" id="{E1333C94-5856-0147-5A00-4D12FAACA404}"/>
              </a:ext>
            </a:extLst>
          </p:cNvPr>
          <p:cNvPicPr/>
          <p:nvPr/>
        </p:nvPicPr>
        <p:blipFill>
          <a:blip r:embed="rId4" cstate="print"/>
          <a:stretch>
            <a:fillRect/>
          </a:stretch>
        </p:blipFill>
        <p:spPr>
          <a:xfrm>
            <a:off x="460749" y="759667"/>
            <a:ext cx="8181516" cy="1004177"/>
          </a:xfrm>
          <a:prstGeom prst="rect">
            <a:avLst/>
          </a:prstGeom>
        </p:spPr>
      </p:pic>
      <p:grpSp>
        <p:nvGrpSpPr>
          <p:cNvPr id="23" name="Group 22">
            <a:extLst>
              <a:ext uri="{FF2B5EF4-FFF2-40B4-BE49-F238E27FC236}">
                <a16:creationId xmlns:a16="http://schemas.microsoft.com/office/drawing/2014/main" id="{96647D50-70C3-BD00-F37B-BAEAA435E47E}"/>
              </a:ext>
            </a:extLst>
          </p:cNvPr>
          <p:cNvGrpSpPr/>
          <p:nvPr/>
        </p:nvGrpSpPr>
        <p:grpSpPr>
          <a:xfrm>
            <a:off x="3168594" y="341708"/>
            <a:ext cx="5531005" cy="338554"/>
            <a:chOff x="2152187" y="231506"/>
            <a:chExt cx="5531005" cy="338554"/>
          </a:xfrm>
        </p:grpSpPr>
        <p:pic>
          <p:nvPicPr>
            <p:cNvPr id="6" name="object 5">
              <a:extLst>
                <a:ext uri="{FF2B5EF4-FFF2-40B4-BE49-F238E27FC236}">
                  <a16:creationId xmlns:a16="http://schemas.microsoft.com/office/drawing/2014/main" id="{9A897C5B-8813-C657-A2C4-B9412F58FF9F}"/>
                </a:ext>
              </a:extLst>
            </p:cNvPr>
            <p:cNvPicPr/>
            <p:nvPr/>
          </p:nvPicPr>
          <p:blipFill>
            <a:blip r:embed="rId5" cstate="print"/>
            <a:stretch>
              <a:fillRect/>
            </a:stretch>
          </p:blipFill>
          <p:spPr>
            <a:xfrm>
              <a:off x="2993352" y="270471"/>
              <a:ext cx="1654686" cy="264408"/>
            </a:xfrm>
            <a:prstGeom prst="rect">
              <a:avLst/>
            </a:prstGeom>
          </p:spPr>
        </p:pic>
        <p:sp>
          <p:nvSpPr>
            <p:cNvPr id="19" name="TextBox 18">
              <a:extLst>
                <a:ext uri="{FF2B5EF4-FFF2-40B4-BE49-F238E27FC236}">
                  <a16:creationId xmlns:a16="http://schemas.microsoft.com/office/drawing/2014/main" id="{1277D193-7696-BA69-AFE5-F79FBF4D0E36}"/>
                </a:ext>
              </a:extLst>
            </p:cNvPr>
            <p:cNvSpPr txBox="1"/>
            <p:nvPr/>
          </p:nvSpPr>
          <p:spPr>
            <a:xfrm>
              <a:off x="2152187" y="231506"/>
              <a:ext cx="5531005" cy="338554"/>
            </a:xfrm>
            <a:prstGeom prst="rect">
              <a:avLst/>
            </a:prstGeom>
            <a:noFill/>
          </p:spPr>
          <p:txBody>
            <a:bodyPr wrap="square">
              <a:spAutoFit/>
            </a:bodyPr>
            <a:lstStyle/>
            <a:p>
              <a:r>
                <a:rPr lang="en-US" sz="1600" spc="5">
                  <a:latin typeface="Calibri"/>
                  <a:cs typeface="Calibri"/>
                </a:rPr>
                <a:t>Where 		                is</a:t>
              </a:r>
              <a:r>
                <a:rPr lang="en-US" sz="1600" spc="2">
                  <a:latin typeface="Calibri"/>
                  <a:cs typeface="Calibri"/>
                </a:rPr>
                <a:t> </a:t>
              </a:r>
              <a:r>
                <a:rPr lang="en-US" sz="1600" spc="5">
                  <a:latin typeface="Calibri"/>
                  <a:cs typeface="Calibri"/>
                </a:rPr>
                <a:t>the </a:t>
              </a:r>
              <a:r>
                <a:rPr lang="en-US" sz="1600" spc="-9">
                  <a:latin typeface="Calibri"/>
                  <a:cs typeface="Calibri"/>
                </a:rPr>
                <a:t>reward</a:t>
              </a:r>
              <a:r>
                <a:rPr lang="en-US" sz="1600" spc="5">
                  <a:latin typeface="Calibri"/>
                  <a:cs typeface="Calibri"/>
                </a:rPr>
                <a:t> implicitly </a:t>
              </a:r>
              <a:r>
                <a:rPr lang="en-US" sz="1600" spc="2">
                  <a:latin typeface="Calibri"/>
                  <a:cs typeface="Calibri"/>
                </a:rPr>
                <a:t>defined.</a:t>
              </a:r>
              <a:endParaRPr lang="en-US"/>
            </a:p>
          </p:txBody>
        </p:sp>
      </p:grpSp>
      <p:sp>
        <p:nvSpPr>
          <p:cNvPr id="9" name="TextBox 8">
            <a:extLst>
              <a:ext uri="{FF2B5EF4-FFF2-40B4-BE49-F238E27FC236}">
                <a16:creationId xmlns:a16="http://schemas.microsoft.com/office/drawing/2014/main" id="{9C5A108A-EAE5-AF51-38DC-A2DBC8704F31}"/>
              </a:ext>
            </a:extLst>
          </p:cNvPr>
          <p:cNvSpPr txBox="1"/>
          <p:nvPr/>
        </p:nvSpPr>
        <p:spPr>
          <a:xfrm>
            <a:off x="213025" y="1864726"/>
            <a:ext cx="2472857" cy="265474"/>
          </a:xfrm>
          <a:prstGeom prst="wedgeRoundRectCallout">
            <a:avLst>
              <a:gd name="adj1" fmla="val -27430"/>
              <a:gd name="adj2" fmla="val -110327"/>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Tahoma" panose="020B0604030504040204" pitchFamily="34" charset="0"/>
                <a:ea typeface="Tahoma" panose="020B0604030504040204" pitchFamily="34" charset="0"/>
                <a:cs typeface="Tahoma" panose="020B0604030504040204" pitchFamily="34" charset="0"/>
              </a:rPr>
              <a:t>\beta acts like learning rate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4CA679DD-5544-847D-337D-3E539A15D682}"/>
              </a:ext>
            </a:extLst>
          </p:cNvPr>
          <p:cNvSpPr txBox="1"/>
          <p:nvPr/>
        </p:nvSpPr>
        <p:spPr>
          <a:xfrm>
            <a:off x="566529" y="2980264"/>
            <a:ext cx="8238425" cy="318468"/>
          </a:xfrm>
          <a:prstGeom prst="wedgeRoundRectCallout">
            <a:avLst>
              <a:gd name="adj1" fmla="val -13088"/>
              <a:gd name="adj2" fmla="val -82832"/>
              <a:gd name="adj3" fmla="val 16667"/>
            </a:avLst>
          </a:prstGeom>
          <a:solidFill>
            <a:srgbClr val="D2E7FF">
              <a:alpha val="74118"/>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Calibri"/>
                <a:cs typeface="Calibri"/>
              </a:rPr>
              <a:t>(1) Maximizing reward of the </a:t>
            </a:r>
            <a:r>
              <a:rPr lang="en-US" spc="-5" err="1">
                <a:latin typeface="Calibri"/>
                <a:cs typeface="Calibri"/>
              </a:rPr>
              <a:t>pref</a:t>
            </a:r>
            <a:r>
              <a:rPr lang="en-US" spc="-5">
                <a:latin typeface="Calibri"/>
                <a:cs typeface="Calibri"/>
              </a:rPr>
              <a:t> response vs that of </a:t>
            </a:r>
            <a:r>
              <a:rPr lang="en-US" spc="-5" err="1">
                <a:latin typeface="Calibri"/>
                <a:cs typeface="Calibri"/>
              </a:rPr>
              <a:t>dispref</a:t>
            </a:r>
            <a:r>
              <a:rPr lang="en-US" spc="-5">
                <a:latin typeface="Calibri"/>
                <a:cs typeface="Calibri"/>
              </a:rPr>
              <a:t> one; (2) Minimizing deviations from the base policy</a:t>
            </a:r>
            <a:endParaRPr lang="en-US">
              <a:latin typeface="Calibri"/>
              <a:cs typeface="Calibri"/>
            </a:endParaRPr>
          </a:p>
        </p:txBody>
      </p:sp>
    </p:spTree>
    <p:extLst>
      <p:ext uri="{BB962C8B-B14F-4D97-AF65-F5344CB8AC3E}">
        <p14:creationId xmlns:p14="http://schemas.microsoft.com/office/powerpoint/2010/main" val="1042242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a:t>DPO Algorithm </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a:t>Algorithm: </a:t>
            </a:r>
          </a:p>
          <a:p>
            <a:pPr marL="685800" lvl="1" indent="-342900">
              <a:buFont typeface="+mj-lt"/>
              <a:buAutoNum type="arabicPeriod"/>
            </a:pPr>
            <a:r>
              <a:rPr lang="en-US"/>
              <a:t>Sample completions for every prompt</a:t>
            </a:r>
          </a:p>
          <a:p>
            <a:pPr marL="685800" lvl="1" indent="-342900">
              <a:buFont typeface="+mj-lt"/>
              <a:buAutoNum type="arabicPeriod"/>
            </a:pPr>
            <a:r>
              <a:rPr lang="en-US"/>
              <a:t>Label with human preferences and construct dataset</a:t>
            </a:r>
          </a:p>
          <a:p>
            <a:pPr marL="685800" lvl="1" indent="-342900">
              <a:buFont typeface="+mj-lt"/>
              <a:buAutoNum type="arabicPeriod"/>
            </a:pPr>
            <a:r>
              <a:rPr lang="en-US"/>
              <a:t>Optimize the language model to minimize the DPO objective. </a:t>
            </a:r>
          </a:p>
          <a:p>
            <a:endParaRPr lang="en-US"/>
          </a:p>
          <a:p>
            <a:endParaRPr lang="en-US"/>
          </a:p>
          <a:p>
            <a:endParaRPr lang="en-US"/>
          </a:p>
          <a:p>
            <a:endParaRPr lang="en-US"/>
          </a:p>
          <a:p>
            <a:r>
              <a:rPr lang="en-US"/>
              <a:t>Note, in practice we can use a dataset of preferences publicly available (for example, responses in forums). </a:t>
            </a:r>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1170880" y="2666487"/>
            <a:ext cx="7113919" cy="525898"/>
          </a:xfrm>
          <a:prstGeom prst="rect">
            <a:avLst/>
          </a:prstGeom>
        </p:spPr>
      </p:pic>
    </p:spTree>
    <p:extLst>
      <p:ext uri="{BB962C8B-B14F-4D97-AF65-F5344CB8AC3E}">
        <p14:creationId xmlns:p14="http://schemas.microsoft.com/office/powerpoint/2010/main" val="3854593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a:t>Quiz</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a:t>You’re aligning your model with DPO. </a:t>
            </a:r>
            <a:br>
              <a:rPr lang="en-US"/>
            </a:br>
            <a:br>
              <a:rPr lang="en-US"/>
            </a:br>
            <a:br>
              <a:rPr lang="en-US"/>
            </a:br>
            <a:br>
              <a:rPr lang="en-US"/>
            </a:br>
            <a:br>
              <a:rPr lang="en-US"/>
            </a:br>
            <a:br>
              <a:rPr lang="en-US"/>
            </a:br>
            <a:r>
              <a:rPr lang="en-US"/>
              <a:t>What could go wrong? </a:t>
            </a:r>
          </a:p>
          <a:p>
            <a:pPr marL="0" indent="0">
              <a:buNone/>
            </a:pPr>
            <a:endParaRPr lang="en-US"/>
          </a:p>
          <a:p>
            <a:endParaRPr lang="en-US"/>
          </a:p>
          <a:p>
            <a:pPr marL="0" indent="0">
              <a:buNone/>
            </a:pPr>
            <a:endParaRPr lang="en-US"/>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1170880" y="1945127"/>
            <a:ext cx="7113919" cy="525898"/>
          </a:xfrm>
          <a:prstGeom prst="rect">
            <a:avLst/>
          </a:prstGeom>
        </p:spPr>
      </p:pic>
    </p:spTree>
    <p:extLst>
      <p:ext uri="{BB962C8B-B14F-4D97-AF65-F5344CB8AC3E}">
        <p14:creationId xmlns:p14="http://schemas.microsoft.com/office/powerpoint/2010/main" val="35869102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AD666-E8E4-16B7-6D5C-3DFDBE078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3B622-F296-9FEF-7411-4BD7D60CDB24}"/>
              </a:ext>
            </a:extLst>
          </p:cNvPr>
          <p:cNvSpPr>
            <a:spLocks noGrp="1"/>
          </p:cNvSpPr>
          <p:nvPr>
            <p:ph type="title"/>
          </p:nvPr>
        </p:nvSpPr>
        <p:spPr/>
        <p:txBody>
          <a:bodyPr/>
          <a:lstStyle/>
          <a:p>
            <a:r>
              <a:rPr lang="en-US"/>
              <a:t>DPO Limitations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AF715E3-E006-EAC7-D90C-63151E3F4C2F}"/>
                  </a:ext>
                </a:extLst>
              </p:cNvPr>
              <p:cNvSpPr>
                <a:spLocks noGrp="1"/>
              </p:cNvSpPr>
              <p:nvPr>
                <p:ph type="body" sz="quarter" idx="16"/>
              </p:nvPr>
            </p:nvSpPr>
            <p:spPr/>
            <p:txBody>
              <a:bodyPr/>
              <a:lstStyle/>
              <a:p>
                <a:r>
                  <a:rPr lang="en-US"/>
                  <a:t>You’re trying to optimize multiple things</a:t>
                </a:r>
                <a:br>
                  <a:rPr lang="en-US"/>
                </a:br>
                <a:r>
                  <a:rPr lang="en-US"/>
                  <a:t>which can potentially </a:t>
                </a:r>
                <a:r>
                  <a:rPr lang="en-US">
                    <a:solidFill>
                      <a:srgbClr val="C00000"/>
                    </a:solidFill>
                  </a:rPr>
                  <a:t>override</a:t>
                </a:r>
                <a:r>
                  <a:rPr lang="en-US"/>
                  <a:t> each other. </a:t>
                </a:r>
              </a:p>
              <a:p>
                <a:endParaRPr lang="en-US"/>
              </a:p>
              <a:p>
                <a:pPr marL="0" indent="0">
                  <a:buNone/>
                </a:pPr>
                <a:br>
                  <a:rPr lang="en-US"/>
                </a:br>
                <a:endParaRPr lang="en-US"/>
              </a:p>
              <a:p>
                <a:pPr lvl="1"/>
                <a:r>
                  <a:rPr lang="en-US"/>
                  <a:t>Obj 1: Increase the likelihood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a:p>
              <a:p>
                <a:pPr lvl="1"/>
                <a:r>
                  <a:rPr lang="en-US"/>
                  <a:t>Obj 2: Maintain a low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b="0" i="0" smtClean="0">
                            <a:latin typeface="Cambria Math" panose="02040503050406030204" pitchFamily="18" charset="0"/>
                          </a:rPr>
                          <m:t>ref</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a:p>
              <a:p>
                <a:pPr lvl="1"/>
                <a:r>
                  <a:rPr lang="en-US"/>
                  <a:t>…</a:t>
                </a:r>
              </a:p>
              <a:p>
                <a:r>
                  <a:rPr lang="en-US"/>
                  <a:t>We will look into these in HW7! </a:t>
                </a:r>
              </a:p>
              <a:p>
                <a:r>
                  <a:rPr lang="en-US"/>
                  <a:t>In practice, when using DPO practitioners constantly monitor these to be sure that they’re not overriding each other. </a:t>
                </a:r>
              </a:p>
              <a:p>
                <a:endParaRPr lang="en-US"/>
              </a:p>
              <a:p>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3AF715E3-E006-EAC7-D90C-63151E3F4C2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2058"/>
                </a:stretch>
              </a:blipFill>
            </p:spPr>
            <p:txBody>
              <a:bodyPr/>
              <a:lstStyle/>
              <a:p>
                <a:r>
                  <a:rPr lang="en-US">
                    <a:noFill/>
                  </a:rPr>
                  <a:t> </a:t>
                </a:r>
              </a:p>
            </p:txBody>
          </p:sp>
        </mc:Fallback>
      </mc:AlternateContent>
      <p:pic>
        <p:nvPicPr>
          <p:cNvPr id="4" name="object 4">
            <a:extLst>
              <a:ext uri="{FF2B5EF4-FFF2-40B4-BE49-F238E27FC236}">
                <a16:creationId xmlns:a16="http://schemas.microsoft.com/office/drawing/2014/main" id="{A02FBD5A-5971-D522-DC8F-1F4CD3D8EC22}"/>
              </a:ext>
            </a:extLst>
          </p:cNvPr>
          <p:cNvPicPr/>
          <p:nvPr/>
        </p:nvPicPr>
        <p:blipFill rotWithShape="1">
          <a:blip r:embed="rId3"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74997C83-F86E-3F35-6D94-AB0D64AE9E2B}"/>
              </a:ext>
            </a:extLst>
          </p:cNvPr>
          <p:cNvPicPr/>
          <p:nvPr/>
        </p:nvPicPr>
        <p:blipFill>
          <a:blip r:embed="rId4" cstate="print"/>
          <a:stretch>
            <a:fillRect/>
          </a:stretch>
        </p:blipFill>
        <p:spPr>
          <a:xfrm>
            <a:off x="1170880" y="1945127"/>
            <a:ext cx="7113919" cy="525898"/>
          </a:xfrm>
          <a:prstGeom prst="rect">
            <a:avLst/>
          </a:prstGeom>
        </p:spPr>
      </p:pic>
    </p:spTree>
    <p:extLst>
      <p:ext uri="{BB962C8B-B14F-4D97-AF65-F5344CB8AC3E}">
        <p14:creationId xmlns:p14="http://schemas.microsoft.com/office/powerpoint/2010/main" val="2130804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475D-1AC5-C69F-5812-F2304033D992}"/>
              </a:ext>
            </a:extLst>
          </p:cNvPr>
          <p:cNvSpPr>
            <a:spLocks noGrp="1"/>
          </p:cNvSpPr>
          <p:nvPr>
            <p:ph type="title"/>
          </p:nvPr>
        </p:nvSpPr>
        <p:spPr/>
        <p:txBody>
          <a:bodyPr/>
          <a:lstStyle/>
          <a:p>
            <a:r>
              <a:rPr lang="en-US"/>
              <a:t>DPO: Derivation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0591C72-C693-61BF-1B8A-FC60E7DB1168}"/>
                  </a:ext>
                </a:extLst>
              </p:cNvPr>
              <p:cNvSpPr>
                <a:spLocks noGrp="1"/>
              </p:cNvSpPr>
              <p:nvPr>
                <p:ph type="body" sz="quarter" idx="16"/>
              </p:nvPr>
            </p:nvSpPr>
            <p:spPr>
              <a:xfrm>
                <a:off x="509856" y="1390650"/>
                <a:ext cx="8281218" cy="3077573"/>
              </a:xfrm>
            </p:spPr>
            <p:txBody>
              <a:bodyPr/>
              <a:lstStyle/>
              <a:p>
                <a:r>
                  <a:rPr lang="en-US"/>
                  <a:t>Start with the RLHF objective, which assumes having a reward model:</a:t>
                </a:r>
              </a:p>
              <a:p>
                <a:endParaRPr lang="en-US"/>
              </a:p>
              <a:p>
                <a:endParaRPr lang="en-US"/>
              </a:p>
              <a:p>
                <a:r>
                  <a:rPr lang="en-US"/>
                  <a:t>Assume that the policy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𝜋</m:t>
                        </m:r>
                      </m:e>
                      <m:sub>
                        <m:r>
                          <a:rPr lang="en-US" sz="1600" b="0" i="1" smtClean="0">
                            <a:latin typeface="Cambria Math" panose="02040503050406030204" pitchFamily="18" charset="0"/>
                          </a:rPr>
                          <m:t>𝜃</m:t>
                        </m:r>
                      </m:sub>
                    </m:sSub>
                  </m:oMath>
                </a14:m>
                <a:r>
                  <a:rPr lang="en-US"/>
                  <a:t> is the set of all policies (nonparametric assumptions). Then the minimizer of the above object (with a bit of math that) has the following form: </a:t>
                </a:r>
              </a:p>
              <a:p>
                <a:endParaRPr lang="en-US"/>
              </a:p>
              <a:p>
                <a:pPr marL="0" indent="0">
                  <a:buNone/>
                </a:pPr>
                <a:br>
                  <a:rPr lang="en-US"/>
                </a:br>
                <a:endParaRPr lang="en-US"/>
              </a:p>
              <a:p>
                <a:pPr lvl="1"/>
                <a:r>
                  <a:rPr lang="en-US"/>
                  <a:t>Where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is the “partition function” (the normalization constant). </a:t>
                </a:r>
              </a:p>
              <a:p>
                <a:r>
                  <a:rPr lang="en-US"/>
                  <a:t>We can rearrange this to get the (implicit) reward function: </a:t>
                </a:r>
              </a:p>
              <a:p>
                <a:pPr marL="0" indent="0">
                  <a:buNone/>
                </a:pPr>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70591C72-C693-61BF-1B8A-FC60E7DB1168}"/>
                  </a:ext>
                </a:extLst>
              </p:cNvPr>
              <p:cNvSpPr>
                <a:spLocks noGrp="1" noRot="1" noChangeAspect="1" noMove="1" noResize="1" noEditPoints="1" noAdjustHandles="1" noChangeArrowheads="1" noChangeShapeType="1" noTextEdit="1"/>
              </p:cNvSpPr>
              <p:nvPr>
                <p:ph type="body" sz="quarter" idx="16"/>
              </p:nvPr>
            </p:nvSpPr>
            <p:spPr>
              <a:xfrm>
                <a:off x="509856" y="1390650"/>
                <a:ext cx="8281218" cy="3077573"/>
              </a:xfrm>
              <a:blipFill>
                <a:blip r:embed="rId2"/>
                <a:stretch>
                  <a:fillRect l="-459" t="-1235"/>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8BD04C12-F9E3-9594-AD14-4CB4127BBBD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4DDEBD-70AC-6CD4-7B9E-24EF1BCE1FE7}"/>
                  </a:ext>
                </a:extLst>
              </p:cNvPr>
              <p:cNvSpPr txBox="1"/>
              <p:nvPr/>
            </p:nvSpPr>
            <p:spPr>
              <a:xfrm>
                <a:off x="1117600" y="1725896"/>
                <a:ext cx="6748190" cy="559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𝜃</m:t>
                                  </m:r>
                                </m:sub>
                              </m:sSub>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sub>
                          </m:sSub>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𝜙</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e>
                          </m:d>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KL</m:t>
                          </m:r>
                        </m:e>
                      </m:func>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oMath>
                  </m:oMathPara>
                </a14:m>
                <a:endParaRPr lang="en-US" sz="2000"/>
              </a:p>
            </p:txBody>
          </p:sp>
        </mc:Choice>
        <mc:Fallback xmlns="">
          <p:sp>
            <p:nvSpPr>
              <p:cNvPr id="9" name="TextBox 8">
                <a:extLst>
                  <a:ext uri="{FF2B5EF4-FFF2-40B4-BE49-F238E27FC236}">
                    <a16:creationId xmlns:a16="http://schemas.microsoft.com/office/drawing/2014/main" id="{814DDEBD-70AC-6CD4-7B9E-24EF1BCE1FE7}"/>
                  </a:ext>
                </a:extLst>
              </p:cNvPr>
              <p:cNvSpPr txBox="1">
                <a:spLocks noRot="1" noChangeAspect="1" noMove="1" noResize="1" noEditPoints="1" noAdjustHandles="1" noChangeArrowheads="1" noChangeShapeType="1" noTextEdit="1"/>
              </p:cNvSpPr>
              <p:nvPr/>
            </p:nvSpPr>
            <p:spPr>
              <a:xfrm>
                <a:off x="1117600" y="1725896"/>
                <a:ext cx="6748190" cy="559127"/>
              </a:xfrm>
              <a:prstGeom prst="rect">
                <a:avLst/>
              </a:prstGeom>
              <a:blipFill>
                <a:blip r:embed="rId3"/>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5FF192-221A-6116-7799-FFC51AD1ACBA}"/>
                  </a:ext>
                </a:extLst>
              </p:cNvPr>
              <p:cNvSpPr txBox="1"/>
              <p:nvPr/>
            </p:nvSpPr>
            <p:spPr>
              <a:xfrm>
                <a:off x="1025185" y="2888048"/>
                <a:ext cx="6748190" cy="7251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𝛽</m:t>
                                  </m:r>
                                </m:den>
                              </m:f>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𝜙</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e>
                          </m:d>
                        </m:e>
                      </m:func>
                    </m:oMath>
                  </m:oMathPara>
                </a14:m>
                <a:endParaRPr lang="en-US" sz="2000"/>
              </a:p>
            </p:txBody>
          </p:sp>
        </mc:Choice>
        <mc:Fallback xmlns="">
          <p:sp>
            <p:nvSpPr>
              <p:cNvPr id="10" name="TextBox 9">
                <a:extLst>
                  <a:ext uri="{FF2B5EF4-FFF2-40B4-BE49-F238E27FC236}">
                    <a16:creationId xmlns:a16="http://schemas.microsoft.com/office/drawing/2014/main" id="{465FF192-221A-6116-7799-FFC51AD1ACBA}"/>
                  </a:ext>
                </a:extLst>
              </p:cNvPr>
              <p:cNvSpPr txBox="1">
                <a:spLocks noRot="1" noChangeAspect="1" noMove="1" noResize="1" noEditPoints="1" noAdjustHandles="1" noChangeArrowheads="1" noChangeShapeType="1" noTextEdit="1"/>
              </p:cNvSpPr>
              <p:nvPr/>
            </p:nvSpPr>
            <p:spPr>
              <a:xfrm>
                <a:off x="1025185" y="2888048"/>
                <a:ext cx="6748190" cy="725135"/>
              </a:xfrm>
              <a:prstGeom prst="rect">
                <a:avLst/>
              </a:prstGeom>
              <a:blipFill>
                <a:blip r:embed="rId4"/>
                <a:stretch>
                  <a:fillRect b="-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AB73DE-2A10-BE27-B51E-8606CAEFEB4A}"/>
                  </a:ext>
                </a:extLst>
              </p:cNvPr>
              <p:cNvSpPr txBox="1"/>
              <p:nvPr/>
            </p:nvSpPr>
            <p:spPr>
              <a:xfrm>
                <a:off x="1751893" y="4333128"/>
                <a:ext cx="5660095"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𝑟</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𝛽</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den>
                              </m:f>
                            </m:e>
                          </m:d>
                        </m:e>
                      </m:func>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func>
                    </m:oMath>
                  </m:oMathPara>
                </a14:m>
                <a:endParaRPr lang="en-US" sz="2000"/>
              </a:p>
            </p:txBody>
          </p:sp>
        </mc:Choice>
        <mc:Fallback xmlns="">
          <p:sp>
            <p:nvSpPr>
              <p:cNvPr id="14" name="TextBox 13">
                <a:extLst>
                  <a:ext uri="{FF2B5EF4-FFF2-40B4-BE49-F238E27FC236}">
                    <a16:creationId xmlns:a16="http://schemas.microsoft.com/office/drawing/2014/main" id="{90AB73DE-2A10-BE27-B51E-8606CAEFEB4A}"/>
                  </a:ext>
                </a:extLst>
              </p:cNvPr>
              <p:cNvSpPr txBox="1">
                <a:spLocks noRot="1" noChangeAspect="1" noMove="1" noResize="1" noEditPoints="1" noAdjustHandles="1" noChangeArrowheads="1" noChangeShapeType="1" noTextEdit="1"/>
              </p:cNvSpPr>
              <p:nvPr/>
            </p:nvSpPr>
            <p:spPr>
              <a:xfrm>
                <a:off x="1751893" y="4333128"/>
                <a:ext cx="5660095" cy="783869"/>
              </a:xfrm>
              <a:prstGeom prst="rect">
                <a:avLst/>
              </a:prstGeom>
              <a:blipFill>
                <a:blip r:embed="rId5"/>
                <a:stretch>
                  <a:fillRect b="-161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E7B557B-C534-2D79-7D7C-F27AA7422F61}"/>
              </a:ext>
            </a:extLst>
          </p:cNvPr>
          <p:cNvSpPr txBox="1"/>
          <p:nvPr/>
        </p:nvSpPr>
        <p:spPr>
          <a:xfrm>
            <a:off x="7170056" y="2985565"/>
            <a:ext cx="1836057" cy="559127"/>
          </a:xfrm>
          <a:prstGeom prst="wedgeRoundRectCallout">
            <a:avLst>
              <a:gd name="adj1" fmla="val -60802"/>
              <a:gd name="adj2" fmla="val 14491"/>
              <a:gd name="adj3" fmla="val 16667"/>
            </a:avLst>
          </a:prstGeom>
          <a:solidFill>
            <a:srgbClr val="D2E7FF">
              <a:alpha val="74118"/>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z="1800">
                <a:latin typeface="Calibri"/>
                <a:cs typeface="Calibri"/>
              </a:rPr>
              <a:t>Derivation on </a:t>
            </a:r>
            <a:br>
              <a:rPr lang="en-US" sz="1800">
                <a:latin typeface="Calibri"/>
                <a:cs typeface="Calibri"/>
              </a:rPr>
            </a:br>
            <a:r>
              <a:rPr lang="en-US" sz="1800">
                <a:latin typeface="Calibri"/>
                <a:cs typeface="Calibri"/>
              </a:rPr>
              <a:t>the next slide. </a:t>
            </a:r>
          </a:p>
        </p:txBody>
      </p:sp>
    </p:spTree>
    <p:extLst>
      <p:ext uri="{BB962C8B-B14F-4D97-AF65-F5344CB8AC3E}">
        <p14:creationId xmlns:p14="http://schemas.microsoft.com/office/powerpoint/2010/main" val="1692028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66B8-8B61-8E81-5C19-13C498576853}"/>
              </a:ext>
            </a:extLst>
          </p:cNvPr>
          <p:cNvSpPr>
            <a:spLocks noGrp="1"/>
          </p:cNvSpPr>
          <p:nvPr>
            <p:ph type="title"/>
          </p:nvPr>
        </p:nvSpPr>
        <p:spPr/>
        <p:txBody>
          <a:bodyPr/>
          <a:lstStyle/>
          <a:p>
            <a:r>
              <a:rPr lang="en-US"/>
              <a:t>DPO: Derivation [proof] </a:t>
            </a:r>
          </a:p>
        </p:txBody>
      </p:sp>
      <p:sp>
        <p:nvSpPr>
          <p:cNvPr id="3" name="Text Placeholder 2">
            <a:extLst>
              <a:ext uri="{FF2B5EF4-FFF2-40B4-BE49-F238E27FC236}">
                <a16:creationId xmlns:a16="http://schemas.microsoft.com/office/drawing/2014/main" id="{D2BE2563-2F4B-9827-5208-2925AF7FA058}"/>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5F3AC0F5-387E-00F9-6107-20C02F0D7376}"/>
              </a:ext>
            </a:extLst>
          </p:cNvPr>
          <p:cNvPicPr>
            <a:picLocks noChangeAspect="1"/>
          </p:cNvPicPr>
          <p:nvPr/>
        </p:nvPicPr>
        <p:blipFill>
          <a:blip r:embed="rId2"/>
          <a:stretch>
            <a:fillRect/>
          </a:stretch>
        </p:blipFill>
        <p:spPr>
          <a:xfrm>
            <a:off x="1524000" y="1168214"/>
            <a:ext cx="5939971" cy="3702528"/>
          </a:xfrm>
          <a:prstGeom prst="rect">
            <a:avLst/>
          </a:prstGeom>
        </p:spPr>
      </p:pic>
    </p:spTree>
    <p:extLst>
      <p:ext uri="{BB962C8B-B14F-4D97-AF65-F5344CB8AC3E}">
        <p14:creationId xmlns:p14="http://schemas.microsoft.com/office/powerpoint/2010/main" val="2362984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D3FEDA-41BF-6093-D2BC-76C50F3F4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6DFEC-6852-E393-5419-31AB713A5AE8}"/>
              </a:ext>
            </a:extLst>
          </p:cNvPr>
          <p:cNvSpPr>
            <a:spLocks noGrp="1"/>
          </p:cNvSpPr>
          <p:nvPr>
            <p:ph type="title"/>
          </p:nvPr>
        </p:nvSpPr>
        <p:spPr/>
        <p:txBody>
          <a:bodyPr/>
          <a:lstStyle/>
          <a:p>
            <a:r>
              <a:rPr lang="en-US"/>
              <a:t>DPO: Derivation [proof]</a:t>
            </a:r>
          </a:p>
        </p:txBody>
      </p:sp>
      <p:sp>
        <p:nvSpPr>
          <p:cNvPr id="3" name="Text Placeholder 2">
            <a:extLst>
              <a:ext uri="{FF2B5EF4-FFF2-40B4-BE49-F238E27FC236}">
                <a16:creationId xmlns:a16="http://schemas.microsoft.com/office/drawing/2014/main" id="{4DECB24C-C417-3650-432A-E4BDDB75699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BD132485-8D28-0714-4B78-1CF88F26F4A4}"/>
              </a:ext>
            </a:extLst>
          </p:cNvPr>
          <p:cNvPicPr>
            <a:picLocks noChangeAspect="1"/>
          </p:cNvPicPr>
          <p:nvPr/>
        </p:nvPicPr>
        <p:blipFill>
          <a:blip r:embed="rId2"/>
          <a:stretch>
            <a:fillRect/>
          </a:stretch>
        </p:blipFill>
        <p:spPr>
          <a:xfrm>
            <a:off x="1669144" y="904155"/>
            <a:ext cx="5294992" cy="4118327"/>
          </a:xfrm>
          <a:prstGeom prst="rect">
            <a:avLst/>
          </a:prstGeom>
        </p:spPr>
      </p:pic>
    </p:spTree>
    <p:extLst>
      <p:ext uri="{BB962C8B-B14F-4D97-AF65-F5344CB8AC3E}">
        <p14:creationId xmlns:p14="http://schemas.microsoft.com/office/powerpoint/2010/main" val="12125916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0B7C0-F572-A482-6CF2-0B38CFE9C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F0E12-1EB2-525A-4946-CE136F4F59EF}"/>
              </a:ext>
            </a:extLst>
          </p:cNvPr>
          <p:cNvSpPr>
            <a:spLocks noGrp="1"/>
          </p:cNvSpPr>
          <p:nvPr>
            <p:ph type="title"/>
          </p:nvPr>
        </p:nvSpPr>
        <p:spPr/>
        <p:txBody>
          <a:bodyPr/>
          <a:lstStyle/>
          <a:p>
            <a:r>
              <a:rPr lang="en-US"/>
              <a:t>DPO: Derivation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109422B-4E37-EF52-CA71-62B8D25039B0}"/>
                  </a:ext>
                </a:extLst>
              </p:cNvPr>
              <p:cNvSpPr>
                <a:spLocks noGrp="1"/>
              </p:cNvSpPr>
              <p:nvPr>
                <p:ph type="body" sz="quarter" idx="16"/>
              </p:nvPr>
            </p:nvSpPr>
            <p:spPr/>
            <p:txBody>
              <a:bodyPr/>
              <a:lstStyle/>
              <a:p>
                <a:r>
                  <a:rPr lang="en-US"/>
                  <a:t>Note that this implies that, for a given optimal policy </a:t>
                </a:r>
                <a14:m>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oMath>
                </a14:m>
                <a:r>
                  <a:rPr lang="en-US"/>
                  <a:t>, there is a corresponding reward: </a:t>
                </a:r>
              </a:p>
              <a:p>
                <a:endParaRPr lang="en-US"/>
              </a:p>
              <a:p>
                <a:endParaRPr lang="en-US"/>
              </a:p>
              <a:p>
                <a:endParaRPr lang="en-US"/>
              </a:p>
              <a:p>
                <a:r>
                  <a:rPr lang="en-US"/>
                  <a:t>Remember that RLHF is optimizing Bradly-Terry model (difference between scores of preferred and dispreferred responses) for obtaining reward model: </a:t>
                </a:r>
              </a:p>
              <a:p>
                <a:endParaRPr lang="en-US"/>
              </a:p>
              <a:p>
                <a:endParaRPr lang="en-US"/>
              </a:p>
              <a:p>
                <a:r>
                  <a:rPr lang="en-US"/>
                  <a:t>We can simplify plug in reward to this formula. </a:t>
                </a:r>
              </a:p>
              <a:p>
                <a:endParaRPr lang="en-US"/>
              </a:p>
              <a:p>
                <a:endParaRPr lang="en-US"/>
              </a:p>
              <a:p>
                <a:pPr marL="0" indent="0">
                  <a:buNone/>
                </a:pPr>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5109422B-4E37-EF52-CA71-62B8D25039B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646"/>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9C8234D3-B997-452E-3C47-B555433A433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11FA424-32CD-8B0F-3876-4B5D46738C11}"/>
                  </a:ext>
                </a:extLst>
              </p:cNvPr>
              <p:cNvSpPr txBox="1"/>
              <p:nvPr/>
            </p:nvSpPr>
            <p:spPr>
              <a:xfrm>
                <a:off x="1741952" y="1787881"/>
                <a:ext cx="5660095"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𝑟</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𝛽</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den>
                              </m:f>
                            </m:e>
                          </m:d>
                        </m:e>
                      </m:func>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func>
                    </m:oMath>
                  </m:oMathPara>
                </a14:m>
                <a:endParaRPr lang="en-US" sz="2000"/>
              </a:p>
            </p:txBody>
          </p:sp>
        </mc:Choice>
        <mc:Fallback xmlns="">
          <p:sp>
            <p:nvSpPr>
              <p:cNvPr id="14" name="TextBox 13">
                <a:extLst>
                  <a:ext uri="{FF2B5EF4-FFF2-40B4-BE49-F238E27FC236}">
                    <a16:creationId xmlns:a16="http://schemas.microsoft.com/office/drawing/2014/main" id="{511FA424-32CD-8B0F-3876-4B5D46738C11}"/>
                  </a:ext>
                </a:extLst>
              </p:cNvPr>
              <p:cNvSpPr txBox="1">
                <a:spLocks noRot="1" noChangeAspect="1" noMove="1" noResize="1" noEditPoints="1" noAdjustHandles="1" noChangeArrowheads="1" noChangeShapeType="1" noTextEdit="1"/>
              </p:cNvSpPr>
              <p:nvPr/>
            </p:nvSpPr>
            <p:spPr>
              <a:xfrm>
                <a:off x="1741952" y="1787881"/>
                <a:ext cx="5660095" cy="783869"/>
              </a:xfrm>
              <a:prstGeom prst="rect">
                <a:avLst/>
              </a:prstGeom>
              <a:blipFill>
                <a:blip r:embed="rId3"/>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E650D4-0EC4-DE7E-F697-5A59EE455789}"/>
                  </a:ext>
                </a:extLst>
              </p:cNvPr>
              <p:cNvSpPr txBox="1"/>
              <p:nvPr/>
            </p:nvSpPr>
            <p:spPr>
              <a:xfrm>
                <a:off x="1843033" y="3490384"/>
                <a:ext cx="566009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 </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sub>
                              </m:sSub>
                              <m:r>
                                <a:rPr lang="en-US" sz="2000" b="0" i="1" smtClean="0">
                                  <a:latin typeface="Cambria Math" panose="02040503050406030204" pitchFamily="18" charset="0"/>
                                </a:rPr>
                                <m:t>, </m:t>
                              </m:r>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i="1">
                              <a:latin typeface="Cambria Math" panose="02040503050406030204" pitchFamily="18" charset="0"/>
                            </a:rPr>
                            <m:t>𝑟</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m:t>
                              </m:r>
                            </m:sub>
                          </m:sSub>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e>
                      </m:d>
                    </m:oMath>
                  </m:oMathPara>
                </a14:m>
                <a:endParaRPr lang="en-US" sz="2000"/>
              </a:p>
            </p:txBody>
          </p:sp>
        </mc:Choice>
        <mc:Fallback xmlns="">
          <p:sp>
            <p:nvSpPr>
              <p:cNvPr id="6" name="TextBox 5">
                <a:extLst>
                  <a:ext uri="{FF2B5EF4-FFF2-40B4-BE49-F238E27FC236}">
                    <a16:creationId xmlns:a16="http://schemas.microsoft.com/office/drawing/2014/main" id="{4AE650D4-0EC4-DE7E-F697-5A59EE455789}"/>
                  </a:ext>
                </a:extLst>
              </p:cNvPr>
              <p:cNvSpPr txBox="1">
                <a:spLocks noRot="1" noChangeAspect="1" noMove="1" noResize="1" noEditPoints="1" noAdjustHandles="1" noChangeArrowheads="1" noChangeShapeType="1" noTextEdit="1"/>
              </p:cNvSpPr>
              <p:nvPr/>
            </p:nvSpPr>
            <p:spPr>
              <a:xfrm>
                <a:off x="1843033" y="3490384"/>
                <a:ext cx="5660095" cy="400110"/>
              </a:xfrm>
              <a:prstGeom prst="rect">
                <a:avLst/>
              </a:prstGeom>
              <a:blipFill>
                <a:blip r:embed="rId4"/>
                <a:stretch>
                  <a:fillRect b="-18750"/>
                </a:stretch>
              </a:blipFill>
            </p:spPr>
            <p:txBody>
              <a:bodyPr/>
              <a:lstStyle/>
              <a:p>
                <a:r>
                  <a:rPr lang="en-US">
                    <a:noFill/>
                  </a:rPr>
                  <a:t> </a:t>
                </a:r>
              </a:p>
            </p:txBody>
          </p:sp>
        </mc:Fallback>
      </mc:AlternateContent>
    </p:spTree>
    <p:extLst>
      <p:ext uri="{BB962C8B-B14F-4D97-AF65-F5344CB8AC3E}">
        <p14:creationId xmlns:p14="http://schemas.microsoft.com/office/powerpoint/2010/main" val="30875131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DD2B2-42DE-6CDF-F8BC-64B3CC425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C8D-2269-E5E3-A018-30B9DCE0BBCD}"/>
              </a:ext>
            </a:extLst>
          </p:cNvPr>
          <p:cNvSpPr>
            <a:spLocks noGrp="1"/>
          </p:cNvSpPr>
          <p:nvPr>
            <p:ph type="title"/>
          </p:nvPr>
        </p:nvSpPr>
        <p:spPr/>
        <p:txBody>
          <a:bodyPr/>
          <a:lstStyle/>
          <a:p>
            <a:r>
              <a:rPr lang="en-US"/>
              <a:t>DPO: Derivation </a:t>
            </a:r>
          </a:p>
        </p:txBody>
      </p:sp>
      <p:sp>
        <p:nvSpPr>
          <p:cNvPr id="3" name="Text Placeholder 2">
            <a:extLst>
              <a:ext uri="{FF2B5EF4-FFF2-40B4-BE49-F238E27FC236}">
                <a16:creationId xmlns:a16="http://schemas.microsoft.com/office/drawing/2014/main" id="{E6DD31F9-A3EA-F29A-5E69-BAAADD6F06EA}"/>
              </a:ext>
            </a:extLst>
          </p:cNvPr>
          <p:cNvSpPr>
            <a:spLocks noGrp="1"/>
          </p:cNvSpPr>
          <p:nvPr>
            <p:ph type="body" sz="quarter" idx="16"/>
          </p:nvPr>
        </p:nvSpPr>
        <p:spPr/>
        <p:txBody>
          <a:bodyPr/>
          <a:lstStyle/>
          <a:p>
            <a:r>
              <a:rPr lang="en-US"/>
              <a:t>We can simplify plug in reward to this formula. </a:t>
            </a:r>
          </a:p>
          <a:p>
            <a:endParaRPr lang="en-US"/>
          </a:p>
          <a:p>
            <a:endParaRPr lang="en-US"/>
          </a:p>
          <a:p>
            <a:endParaRPr lang="en-US"/>
          </a:p>
          <a:p>
            <a:endParaRPr lang="en-US"/>
          </a:p>
          <a:p>
            <a:endParaRPr lang="en-US"/>
          </a:p>
          <a:p>
            <a:endParaRPr lang="en-US"/>
          </a:p>
          <a:p>
            <a:r>
              <a:rPr lang="en-US"/>
              <a:t>The DPO objective is the negative log-likelihood based on this formula:</a:t>
            </a:r>
          </a:p>
          <a:p>
            <a:endParaRPr lang="en-US"/>
          </a:p>
          <a:p>
            <a:endParaRPr lang="en-US"/>
          </a:p>
          <a:p>
            <a:pPr marL="0" indent="0">
              <a:buNone/>
            </a:pPr>
            <a:endParaRPr lang="en-US"/>
          </a:p>
          <a:p>
            <a:pPr marL="0" indent="0">
              <a:buNone/>
            </a:pPr>
            <a:endParaRPr lang="en-US"/>
          </a:p>
        </p:txBody>
      </p:sp>
      <p:sp>
        <p:nvSpPr>
          <p:cNvPr id="5" name="Rounded Rectangle 4">
            <a:extLst>
              <a:ext uri="{FF2B5EF4-FFF2-40B4-BE49-F238E27FC236}">
                <a16:creationId xmlns:a16="http://schemas.microsoft.com/office/drawing/2014/main" id="{D921B46A-C5E0-3ED4-01EE-B184D646364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F5E248-77B3-9887-3FB7-02E1AE24DDB5}"/>
                  </a:ext>
                </a:extLst>
              </p:cNvPr>
              <p:cNvSpPr txBox="1"/>
              <p:nvPr/>
            </p:nvSpPr>
            <p:spPr>
              <a:xfrm>
                <a:off x="268233" y="1773840"/>
                <a:ext cx="8885927"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m:t>
                              </m:r>
                            </m:sub>
                          </m:sSub>
                          <m:r>
                            <a:rPr lang="en-US" sz="1800" b="0" i="1" smtClean="0">
                              <a:latin typeface="Cambria Math" panose="02040503050406030204" pitchFamily="18" charset="0"/>
                            </a:rPr>
                            <m:t>&gt;</m:t>
                          </m:r>
                          <m:sSub>
                            <m:sSubPr>
                              <m:ctrlPr>
                                <a:rPr lang="en-US" sz="1800" b="0" i="1" smtClean="0">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 </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i="1">
                              <a:latin typeface="Cambria Math" panose="02040503050406030204" pitchFamily="18" charset="0"/>
                            </a:rPr>
                            <m:t>+</m:t>
                          </m:r>
                          <m:r>
                            <a:rPr lang="en-US" sz="1800" i="1">
                              <a:latin typeface="Cambria Math" panose="02040503050406030204" pitchFamily="18" charset="0"/>
                            </a:rPr>
                            <m:t>𝛽</m:t>
                          </m:r>
                          <m:r>
                            <a:rPr lang="en-US" sz="1800" i="1">
                              <a:latin typeface="Cambria Math" panose="02040503050406030204" pitchFamily="18" charset="0"/>
                            </a:rPr>
                            <m:t>. </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𝑍</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e>
                          </m:func>
                          <m:r>
                            <a:rPr lang="en-US" sz="1800" b="0" i="1" smtClean="0">
                              <a:latin typeface="Cambria Math" panose="02040503050406030204" pitchFamily="18" charset="0"/>
                            </a:rPr>
                            <m:t>−</m:t>
                          </m:r>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b="0" i="1" smtClean="0">
                              <a:latin typeface="Cambria Math" panose="02040503050406030204" pitchFamily="18" charset="0"/>
                            </a:rPr>
                            <m:t>−</m:t>
                          </m:r>
                          <m:r>
                            <a:rPr lang="en-US" sz="1800" i="1">
                              <a:latin typeface="Cambria Math" panose="02040503050406030204" pitchFamily="18" charset="0"/>
                            </a:rPr>
                            <m:t>𝛽</m:t>
                          </m:r>
                          <m:r>
                            <a:rPr lang="en-US" sz="1800" i="1">
                              <a:latin typeface="Cambria Math" panose="02040503050406030204" pitchFamily="18" charset="0"/>
                            </a:rPr>
                            <m:t>. </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𝑍</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e>
                          </m:func>
                        </m:e>
                      </m:d>
                    </m:oMath>
                  </m:oMathPara>
                </a14:m>
                <a:endParaRPr lang="en-US" sz="1800"/>
              </a:p>
            </p:txBody>
          </p:sp>
        </mc:Choice>
        <mc:Fallback xmlns="">
          <p:sp>
            <p:nvSpPr>
              <p:cNvPr id="7" name="TextBox 6">
                <a:extLst>
                  <a:ext uri="{FF2B5EF4-FFF2-40B4-BE49-F238E27FC236}">
                    <a16:creationId xmlns:a16="http://schemas.microsoft.com/office/drawing/2014/main" id="{19F5E248-77B3-9887-3FB7-02E1AE24DDB5}"/>
                  </a:ext>
                </a:extLst>
              </p:cNvPr>
              <p:cNvSpPr txBox="1">
                <a:spLocks noRot="1" noChangeAspect="1" noMove="1" noResize="1" noEditPoints="1" noAdjustHandles="1" noChangeArrowheads="1" noChangeShapeType="1" noTextEdit="1"/>
              </p:cNvSpPr>
              <p:nvPr/>
            </p:nvSpPr>
            <p:spPr>
              <a:xfrm>
                <a:off x="268233" y="1773840"/>
                <a:ext cx="8885927" cy="714683"/>
              </a:xfrm>
              <a:prstGeom prst="rect">
                <a:avLst/>
              </a:prstGeom>
              <a:blipFill>
                <a:blip r:embed="rId2"/>
                <a:stretch>
                  <a:fillRect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50A4FC-A547-926B-BC78-FFD53E8F0F57}"/>
                  </a:ext>
                </a:extLst>
              </p:cNvPr>
              <p:cNvSpPr txBox="1"/>
              <p:nvPr/>
            </p:nvSpPr>
            <p:spPr>
              <a:xfrm>
                <a:off x="1666240" y="2699270"/>
                <a:ext cx="7579360"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b="0" i="1" smtClean="0">
                              <a:latin typeface="Cambria Math" panose="02040503050406030204" pitchFamily="18" charset="0"/>
                            </a:rPr>
                            <m:t>−</m:t>
                          </m:r>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e>
                      </m:d>
                    </m:oMath>
                  </m:oMathPara>
                </a14:m>
                <a:endParaRPr lang="en-US" sz="1800"/>
              </a:p>
            </p:txBody>
          </p:sp>
        </mc:Choice>
        <mc:Fallback xmlns="">
          <p:sp>
            <p:nvSpPr>
              <p:cNvPr id="8" name="TextBox 7">
                <a:extLst>
                  <a:ext uri="{FF2B5EF4-FFF2-40B4-BE49-F238E27FC236}">
                    <a16:creationId xmlns:a16="http://schemas.microsoft.com/office/drawing/2014/main" id="{E550A4FC-A547-926B-BC78-FFD53E8F0F57}"/>
                  </a:ext>
                </a:extLst>
              </p:cNvPr>
              <p:cNvSpPr txBox="1">
                <a:spLocks noRot="1" noChangeAspect="1" noMove="1" noResize="1" noEditPoints="1" noAdjustHandles="1" noChangeArrowheads="1" noChangeShapeType="1" noTextEdit="1"/>
              </p:cNvSpPr>
              <p:nvPr/>
            </p:nvSpPr>
            <p:spPr>
              <a:xfrm>
                <a:off x="1666240" y="2699270"/>
                <a:ext cx="7579360" cy="714683"/>
              </a:xfrm>
              <a:prstGeom prst="rect">
                <a:avLst/>
              </a:prstGeom>
              <a:blipFill>
                <a:blip r:embed="rId3"/>
                <a:stretch>
                  <a:fillRect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11BB3-6D76-AB6A-AE7B-60F138718C50}"/>
                  </a:ext>
                </a:extLst>
              </p:cNvPr>
              <p:cNvSpPr txBox="1"/>
              <p:nvPr/>
            </p:nvSpPr>
            <p:spPr>
              <a:xfrm>
                <a:off x="-101599" y="3938161"/>
                <a:ext cx="9418320" cy="838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𝐿</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nary>
                            <m:naryPr>
                              <m:chr m:val="∏"/>
                              <m:ctrlPr>
                                <a:rPr lang="en-US" sz="1600" b="0" i="1" smtClean="0">
                                  <a:latin typeface="Cambria Math" panose="02040503050406030204" pitchFamily="18" charset="0"/>
                                </a:rPr>
                              </m:ctrlPr>
                            </m:naryPr>
                            <m: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m:rPr>
                                          <m:brk m:alnAt="23"/>
                                        </m:rPr>
                                        <a:rPr lang="en-US" sz="1600" b="0" i="1" smtClean="0">
                                          <a:latin typeface="Cambria Math" panose="02040503050406030204" pitchFamily="18" charset="0"/>
                                        </a:rPr>
                                        <m:t>𝑦</m:t>
                                      </m:r>
                                    </m:e>
                                    <m:sub>
                                      <m:r>
                                        <a:rPr lang="en-US" sz="1600" b="0" i="1" smtClean="0">
                                          <a:latin typeface="Cambria Math" panose="02040503050406030204" pitchFamily="18" charset="0"/>
                                        </a:rPr>
                                        <m:t>+</m:t>
                                      </m:r>
                                    </m:sub>
                                  </m:sSub>
                                  <m:r>
                                    <m:rPr>
                                      <m:brk m:alnAt="23"/>
                                    </m:rP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brk m:alnAt="23"/>
                                        </m:rPr>
                                        <a:rPr lang="en-US" sz="1600" i="1">
                                          <a:latin typeface="Cambria Math" panose="02040503050406030204" pitchFamily="18" charset="0"/>
                                        </a:rPr>
                                        <m:t>𝑦</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 </m:t>
                                  </m:r>
                                  <m:r>
                                    <a:rPr lang="en-US" sz="1600" b="0" i="1" smtClean="0">
                                      <a:latin typeface="Cambria Math" panose="02040503050406030204" pitchFamily="18" charset="0"/>
                                    </a:rPr>
                                    <m:t>𝑥</m:t>
                                  </m:r>
                                </m:e>
                              </m:d>
                              <m:r>
                                <m:rPr>
                                  <m:brk m:alnAt="23"/>
                                </m:rPr>
                                <a:rPr lang="en-US" sz="1600" b="0" i="1" smtClean="0">
                                  <a:latin typeface="Cambria Math" panose="02040503050406030204" pitchFamily="18" charset="0"/>
                                </a:rPr>
                                <m:t>~</m:t>
                              </m:r>
                              <m:r>
                                <a:rPr lang="en-US" sz="1600" b="0" i="1" smtClean="0">
                                  <a:latin typeface="Cambria Math" panose="02040503050406030204" pitchFamily="18" charset="0"/>
                                </a:rPr>
                                <m:t>𝐷</m:t>
                              </m:r>
                            </m:sub>
                            <m:sup/>
                            <m:e>
                              <m:r>
                                <a:rPr lang="en-US" sz="1600" i="1">
                                  <a:latin typeface="Cambria Math" panose="02040503050406030204" pitchFamily="18" charset="0"/>
                                </a:rPr>
                                <m:t>𝑝</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r>
                                    <a:rPr lang="en-US" sz="1600" i="1">
                                      <a:latin typeface="Cambria Math" panose="02040503050406030204" pitchFamily="18" charset="0"/>
                                    </a:rPr>
                                    <m:t>&gt;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 </m:t>
                                      </m:r>
                                    </m:sub>
                                  </m:sSub>
                                </m:e>
                              </m:d>
                            </m:e>
                          </m:nary>
                        </m:e>
                      </m:func>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𝑦</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a:rPr lang="en-US" sz="1600" i="1">
                                  <a:latin typeface="Cambria Math" panose="02040503050406030204" pitchFamily="18" charset="0"/>
                                </a:rPr>
                                <m:t>𝜃</m:t>
                              </m:r>
                            </m:sub>
                          </m:sSub>
                          <m:d>
                            <m:dPr>
                              <m:ctrlPr>
                                <a:rPr lang="en-US" sz="1600" i="1">
                                  <a:latin typeface="Cambria Math" panose="02040503050406030204" pitchFamily="18" charset="0"/>
                                </a:rPr>
                              </m:ctrlPr>
                            </m:dPr>
                            <m:e>
                              <m:r>
                                <a:rPr lang="en-US" sz="1600" i="1">
                                  <a:latin typeface="Cambria Math" panose="02040503050406030204" pitchFamily="18" charset="0"/>
                                </a:rPr>
                                <m:t>𝑦</m:t>
                              </m:r>
                            </m:e>
                            <m:e>
                              <m:r>
                                <a:rPr lang="en-US" sz="1600" i="1">
                                  <a:latin typeface="Cambria Math" panose="02040503050406030204" pitchFamily="18" charset="0"/>
                                </a:rPr>
                                <m:t>𝑥</m:t>
                              </m:r>
                            </m:e>
                          </m:d>
                        </m:sub>
                      </m:sSub>
                      <m:d>
                        <m:dPr>
                          <m:begChr m:val="["/>
                          <m:endChr m:val="]"/>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𝛽</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num>
                                            <m:den>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m:rPr>
                                                      <m:sty m:val="p"/>
                                                    </m:rPr>
                                                    <a:rPr lang="en-US" sz="1600">
                                                      <a:latin typeface="Cambria Math" panose="02040503050406030204" pitchFamily="18" charset="0"/>
                                                    </a:rPr>
                                                    <m:t>ref</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den>
                                          </m:f>
                                        </m:e>
                                      </m:d>
                                    </m:e>
                                  </m:func>
                                  <m:r>
                                    <a:rPr lang="en-US" sz="1600" i="1">
                                      <a:latin typeface="Cambria Math" panose="02040503050406030204" pitchFamily="18" charset="0"/>
                                    </a:rPr>
                                    <m:t>−</m:t>
                                  </m:r>
                                  <m:r>
                                    <a:rPr lang="en-US" sz="1600" i="1">
                                      <a:latin typeface="Cambria Math" panose="02040503050406030204" pitchFamily="18" charset="0"/>
                                    </a:rPr>
                                    <m:t>𝛽</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num>
                                            <m:den>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m:rPr>
                                                      <m:sty m:val="p"/>
                                                    </m:rPr>
                                                    <a:rPr lang="en-US" sz="1600">
                                                      <a:latin typeface="Cambria Math" panose="02040503050406030204" pitchFamily="18" charset="0"/>
                                                    </a:rPr>
                                                    <m:t>ref</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den>
                                          </m:f>
                                        </m:e>
                                      </m:d>
                                    </m:e>
                                  </m:func>
                                </m:e>
                              </m:d>
                            </m:e>
                          </m:func>
                        </m:e>
                      </m:d>
                    </m:oMath>
                  </m:oMathPara>
                </a14:m>
                <a:endParaRPr lang="en-US" sz="1600"/>
              </a:p>
            </p:txBody>
          </p:sp>
        </mc:Choice>
        <mc:Fallback xmlns="">
          <p:sp>
            <p:nvSpPr>
              <p:cNvPr id="11" name="TextBox 10">
                <a:extLst>
                  <a:ext uri="{FF2B5EF4-FFF2-40B4-BE49-F238E27FC236}">
                    <a16:creationId xmlns:a16="http://schemas.microsoft.com/office/drawing/2014/main" id="{18211BB3-6D76-AB6A-AE7B-60F138718C50}"/>
                  </a:ext>
                </a:extLst>
              </p:cNvPr>
              <p:cNvSpPr txBox="1">
                <a:spLocks noRot="1" noChangeAspect="1" noMove="1" noResize="1" noEditPoints="1" noAdjustHandles="1" noChangeArrowheads="1" noChangeShapeType="1" noTextEdit="1"/>
              </p:cNvSpPr>
              <p:nvPr/>
            </p:nvSpPr>
            <p:spPr>
              <a:xfrm>
                <a:off x="-101599" y="3938161"/>
                <a:ext cx="9418320" cy="838884"/>
              </a:xfrm>
              <a:prstGeom prst="rect">
                <a:avLst/>
              </a:prstGeom>
              <a:blipFill>
                <a:blip r:embed="rId4"/>
                <a:stretch>
                  <a:fillRect t="-88060" b="-137313"/>
                </a:stretch>
              </a:blipFill>
            </p:spPr>
            <p:txBody>
              <a:bodyPr/>
              <a:lstStyle/>
              <a:p>
                <a:r>
                  <a:rPr lang="en-US">
                    <a:noFill/>
                  </a:rPr>
                  <a:t> </a:t>
                </a:r>
              </a:p>
            </p:txBody>
          </p:sp>
        </mc:Fallback>
      </mc:AlternateContent>
    </p:spTree>
    <p:extLst>
      <p:ext uri="{BB962C8B-B14F-4D97-AF65-F5344CB8AC3E}">
        <p14:creationId xmlns:p14="http://schemas.microsoft.com/office/powerpoint/2010/main" val="3954835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a:t>Aligning Language Models: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a:t>On alignment: defining it </a:t>
            </a:r>
          </a:p>
          <a:p>
            <a:pPr>
              <a:buFont typeface="+mj-lt"/>
              <a:buAutoNum type="arabicPeriod"/>
            </a:pPr>
            <a:r>
              <a:rPr lang="en-US"/>
              <a:t>Alignment via instruction-tuning</a:t>
            </a:r>
          </a:p>
          <a:p>
            <a:pPr>
              <a:buFont typeface="+mj-lt"/>
              <a:buAutoNum type="arabicPeriod"/>
            </a:pPr>
            <a:r>
              <a:rPr lang="en-US"/>
              <a:t>Alignment via reinforcement learning</a:t>
            </a:r>
          </a:p>
          <a:p>
            <a:pPr>
              <a:buFont typeface="+mj-lt"/>
              <a:buAutoNum type="arabicPeriod"/>
            </a:pPr>
            <a:r>
              <a:rPr lang="en-US"/>
              <a:t>Alignment: failures, challenges and open questions </a:t>
            </a:r>
          </a:p>
          <a:p>
            <a:pPr>
              <a:buFont typeface="+mj-lt"/>
              <a:buAutoNum type="arabicPeriod"/>
            </a:pPr>
            <a:endParaRPr lang="en-US"/>
          </a:p>
          <a:p>
            <a:pPr>
              <a:buFont typeface="+mj-lt"/>
              <a:buAutoNum type="arabicPeriod"/>
            </a:pPr>
            <a:endParaRPr lang="en-US"/>
          </a:p>
          <a:p>
            <a:pPr marL="114300" indent="0">
              <a:buNone/>
            </a:pPr>
            <a:r>
              <a:rPr lang="en-US" b="1"/>
              <a:t>Chapter goal: </a:t>
            </a:r>
            <a:r>
              <a:rPr lang="en-US"/>
              <a:t>Understand the alignment problem in general. Be comfortable with the existing alignment algorithms of language models. </a:t>
            </a:r>
          </a:p>
        </p:txBody>
      </p:sp>
    </p:spTree>
    <p:extLst>
      <p:ext uri="{BB962C8B-B14F-4D97-AF65-F5344CB8AC3E}">
        <p14:creationId xmlns:p14="http://schemas.microsoft.com/office/powerpoint/2010/main" val="32603010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a:latin typeface="Tahoma" panose="020B0604030504040204" pitchFamily="34" charset="0"/>
                <a:ea typeface="Tahoma" panose="020B0604030504040204" pitchFamily="34" charset="0"/>
                <a:cs typeface="Tahoma" panose="020B0604030504040204" pitchFamily="34" charset="0"/>
              </a:rPr>
              <a:t>Su</a:t>
            </a:r>
            <a:r>
              <a:rPr sz="3297" spc="-2">
                <a:latin typeface="Tahoma" panose="020B0604030504040204" pitchFamily="34" charset="0"/>
                <a:ea typeface="Tahoma" panose="020B0604030504040204" pitchFamily="34" charset="0"/>
                <a:cs typeface="Tahoma" panose="020B0604030504040204" pitchFamily="34" charset="0"/>
              </a:rPr>
              <a:t>mm</a:t>
            </a:r>
            <a:r>
              <a:rPr sz="3297">
                <a:latin typeface="Tahoma" panose="020B0604030504040204" pitchFamily="34" charset="0"/>
                <a:ea typeface="Tahoma" panose="020B0604030504040204" pitchFamily="34" charset="0"/>
                <a:cs typeface="Tahoma" panose="020B0604030504040204" pitchFamily="34" charset="0"/>
              </a:rPr>
              <a:t>a</a:t>
            </a:r>
            <a:r>
              <a:rPr sz="3297" spc="14">
                <a:latin typeface="Tahoma" panose="020B0604030504040204" pitchFamily="34" charset="0"/>
                <a:ea typeface="Tahoma" panose="020B0604030504040204" pitchFamily="34" charset="0"/>
                <a:cs typeface="Tahoma" panose="020B0604030504040204" pitchFamily="34" charset="0"/>
              </a:rPr>
              <a:t>r</a:t>
            </a:r>
            <a:r>
              <a:rPr sz="3297">
                <a:latin typeface="Tahoma" panose="020B0604030504040204" pitchFamily="34" charset="0"/>
                <a:ea typeface="Tahoma" panose="020B0604030504040204" pitchFamily="34" charset="0"/>
                <a:cs typeface="Tahoma" panose="020B0604030504040204" pitchFamily="34" charset="0"/>
              </a:rPr>
              <a:t>y</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61E579F5-8A64-41C5-410B-A24FA3E50DDD}"/>
                  </a:ext>
                </a:extLst>
              </p:cNvPr>
              <p:cNvSpPr>
                <a:spLocks noGrp="1"/>
              </p:cNvSpPr>
              <p:nvPr>
                <p:ph type="body" sz="quarter" idx="16"/>
              </p:nvPr>
            </p:nvSpPr>
            <p:spPr>
              <a:xfrm>
                <a:off x="533919" y="1270335"/>
                <a:ext cx="8085415" cy="3077573"/>
              </a:xfrm>
            </p:spPr>
            <p:txBody>
              <a:bodyPr/>
              <a:lstStyle/>
              <a:p>
                <a:r>
                  <a:rPr lang="en-US"/>
                  <a:t>We may not need the “reinforcement learning” part of RLHF after all (?)</a:t>
                </a:r>
              </a:p>
              <a:p>
                <a:r>
                  <a:rPr lang="en-US"/>
                  <a:t>DPO (a simplified RLHF): The dataset that we need: </a:t>
                </a:r>
                <a14:m>
                  <m:oMath xmlns:m="http://schemas.openxmlformats.org/officeDocument/2006/math">
                    <m:r>
                      <a:rPr lang="en-US" sz="1600" b="0" i="1" smtClean="0">
                        <a:latin typeface="Cambria Math" panose="02040503050406030204" pitchFamily="18" charset="0"/>
                      </a:rPr>
                      <m:t>𝐷</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m:rPr>
                                <m:brk m:alnAt="23"/>
                              </m:rPr>
                              <a:rPr lang="en-US" sz="1600" b="0" i="1" smtClean="0">
                                <a:latin typeface="Cambria Math" panose="02040503050406030204" pitchFamily="18" charset="0"/>
                              </a:rPr>
                              <m:t>𝑦</m:t>
                            </m:r>
                          </m:e>
                          <m:sub>
                            <m:r>
                              <a:rPr lang="en-US" sz="1600" b="0" i="1" smtClean="0">
                                <a:latin typeface="Cambria Math" panose="02040503050406030204" pitchFamily="18" charset="0"/>
                              </a:rPr>
                              <m:t>+</m:t>
                            </m:r>
                          </m:sub>
                        </m:sSub>
                        <m:r>
                          <m:rPr>
                            <m:brk m:alnAt="23"/>
                          </m:rP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brk m:alnAt="23"/>
                              </m:rPr>
                              <a:rPr lang="en-US" sz="1600" i="1">
                                <a:latin typeface="Cambria Math" panose="02040503050406030204" pitchFamily="18" charset="0"/>
                              </a:rPr>
                              <m:t>𝑦</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 </m:t>
                        </m:r>
                        <m:r>
                          <a:rPr lang="en-US" sz="1600" b="0" i="1" smtClean="0">
                            <a:latin typeface="Cambria Math" panose="02040503050406030204" pitchFamily="18" charset="0"/>
                          </a:rPr>
                          <m:t>𝑥</m:t>
                        </m:r>
                      </m:e>
                    </m:d>
                    <m:r>
                      <a:rPr lang="en-US" sz="1600" b="0" i="1" smtClean="0">
                        <a:latin typeface="Cambria Math" panose="02040503050406030204" pitchFamily="18" charset="0"/>
                      </a:rPr>
                      <m:t>}</m:t>
                    </m:r>
                  </m:oMath>
                </a14:m>
                <a:endParaRPr lang="en-US"/>
              </a:p>
              <a:p>
                <a:r>
                  <a:rPr lang="en-US"/>
                  <a:t>Notice many recent models use some variant of DPO: </a:t>
                </a:r>
              </a:p>
            </p:txBody>
          </p:sp>
        </mc:Choice>
        <mc:Fallback xmlns="">
          <p:sp>
            <p:nvSpPr>
              <p:cNvPr id="5" name="Text Placeholder 4">
                <a:extLst>
                  <a:ext uri="{FF2B5EF4-FFF2-40B4-BE49-F238E27FC236}">
                    <a16:creationId xmlns:a16="http://schemas.microsoft.com/office/drawing/2014/main" id="{61E579F5-8A64-41C5-410B-A24FA3E50DDD}"/>
                  </a:ext>
                </a:extLst>
              </p:cNvPr>
              <p:cNvSpPr>
                <a:spLocks noGrp="1" noRot="1" noChangeAspect="1" noMove="1" noResize="1" noEditPoints="1" noAdjustHandles="1" noChangeArrowheads="1" noChangeShapeType="1" noTextEdit="1"/>
              </p:cNvSpPr>
              <p:nvPr>
                <p:ph type="body" sz="quarter" idx="16"/>
              </p:nvPr>
            </p:nvSpPr>
            <p:spPr>
              <a:xfrm>
                <a:off x="533919" y="1270335"/>
                <a:ext cx="8085415" cy="3077573"/>
              </a:xfrm>
              <a:blipFill>
                <a:blip r:embed="rId2"/>
                <a:stretch>
                  <a:fillRect l="-471" t="-1230"/>
                </a:stretch>
              </a:blipFill>
            </p:spPr>
            <p:txBody>
              <a:bodyPr/>
              <a:lstStyle/>
              <a:p>
                <a:r>
                  <a:rPr lang="en-US">
                    <a:noFill/>
                  </a:rPr>
                  <a:t> </a:t>
                </a:r>
              </a:p>
            </p:txBody>
          </p:sp>
        </mc:Fallback>
      </mc:AlternateContent>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80</a:t>
            </a:fld>
            <a:endParaRPr spc="5"/>
          </a:p>
        </p:txBody>
      </p:sp>
      <p:pic>
        <p:nvPicPr>
          <p:cNvPr id="3" name="Picture 2">
            <a:extLst>
              <a:ext uri="{FF2B5EF4-FFF2-40B4-BE49-F238E27FC236}">
                <a16:creationId xmlns:a16="http://schemas.microsoft.com/office/drawing/2014/main" id="{92C990D7-1384-814D-D0E5-46C7AC50FE72}"/>
              </a:ext>
            </a:extLst>
          </p:cNvPr>
          <p:cNvPicPr>
            <a:picLocks noChangeAspect="1"/>
          </p:cNvPicPr>
          <p:nvPr/>
        </p:nvPicPr>
        <p:blipFill>
          <a:blip r:embed="rId3"/>
          <a:stretch>
            <a:fillRect/>
          </a:stretch>
        </p:blipFill>
        <p:spPr>
          <a:xfrm>
            <a:off x="925742" y="2313130"/>
            <a:ext cx="7379179" cy="2375529"/>
          </a:xfrm>
          <a:prstGeom prst="rect">
            <a:avLst/>
          </a:prstGeom>
        </p:spPr>
      </p:pic>
    </p:spTree>
    <p:extLst>
      <p:ext uri="{BB962C8B-B14F-4D97-AF65-F5344CB8AC3E}">
        <p14:creationId xmlns:p14="http://schemas.microsoft.com/office/powerpoint/2010/main" val="28850006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53E78-F7AB-A43A-5FFF-BC67587DB4C5}"/>
              </a:ext>
            </a:extLst>
          </p:cNvPr>
          <p:cNvSpPr>
            <a:spLocks noGrp="1"/>
          </p:cNvSpPr>
          <p:nvPr>
            <p:ph type="title"/>
          </p:nvPr>
        </p:nvSpPr>
        <p:spPr/>
        <p:txBody>
          <a:bodyPr/>
          <a:lstStyle/>
          <a:p>
            <a:r>
              <a:rPr lang="en-US" sz="2800"/>
              <a:t>Recent Variations of Preference Algorithms</a:t>
            </a:r>
          </a:p>
        </p:txBody>
      </p:sp>
      <p:sp>
        <p:nvSpPr>
          <p:cNvPr id="3" name="Text Placeholder 2">
            <a:extLst>
              <a:ext uri="{FF2B5EF4-FFF2-40B4-BE49-F238E27FC236}">
                <a16:creationId xmlns:a16="http://schemas.microsoft.com/office/drawing/2014/main" id="{09C3CFD7-074C-D6BB-C7CB-B6DE7D6D1819}"/>
              </a:ext>
            </a:extLst>
          </p:cNvPr>
          <p:cNvSpPr>
            <a:spLocks noGrp="1"/>
          </p:cNvSpPr>
          <p:nvPr>
            <p:ph type="body" sz="quarter" idx="16"/>
          </p:nvPr>
        </p:nvSpPr>
        <p:spPr/>
        <p:txBody>
          <a:bodyPr/>
          <a:lstStyle/>
          <a:p>
            <a:endParaRPr lang="en-US" dirty="0"/>
          </a:p>
        </p:txBody>
      </p:sp>
      <p:pic>
        <p:nvPicPr>
          <p:cNvPr id="4" name="Picture 3">
            <a:extLst>
              <a:ext uri="{FF2B5EF4-FFF2-40B4-BE49-F238E27FC236}">
                <a16:creationId xmlns:a16="http://schemas.microsoft.com/office/drawing/2014/main" id="{AE19237B-D540-CE45-DA74-59DAFBF72CBC}"/>
              </a:ext>
            </a:extLst>
          </p:cNvPr>
          <p:cNvPicPr>
            <a:picLocks noChangeAspect="1"/>
          </p:cNvPicPr>
          <p:nvPr/>
        </p:nvPicPr>
        <p:blipFill>
          <a:blip r:embed="rId2"/>
          <a:stretch>
            <a:fillRect/>
          </a:stretch>
        </p:blipFill>
        <p:spPr>
          <a:xfrm>
            <a:off x="1676334" y="2553080"/>
            <a:ext cx="5791332" cy="2131532"/>
          </a:xfrm>
          <a:prstGeom prst="rect">
            <a:avLst/>
          </a:prstGeom>
        </p:spPr>
      </p:pic>
      <p:pic>
        <p:nvPicPr>
          <p:cNvPr id="7" name="Picture 6">
            <a:extLst>
              <a:ext uri="{FF2B5EF4-FFF2-40B4-BE49-F238E27FC236}">
                <a16:creationId xmlns:a16="http://schemas.microsoft.com/office/drawing/2014/main" id="{5FD6377C-FA84-67E6-7B15-E0D6C038B8AA}"/>
              </a:ext>
            </a:extLst>
          </p:cNvPr>
          <p:cNvPicPr>
            <a:picLocks noChangeAspect="1"/>
          </p:cNvPicPr>
          <p:nvPr/>
        </p:nvPicPr>
        <p:blipFill>
          <a:blip r:embed="rId3"/>
          <a:stretch>
            <a:fillRect/>
          </a:stretch>
        </p:blipFill>
        <p:spPr>
          <a:xfrm>
            <a:off x="1930702" y="1571079"/>
            <a:ext cx="4861173" cy="765612"/>
          </a:xfrm>
          <a:prstGeom prst="rect">
            <a:avLst/>
          </a:prstGeom>
        </p:spPr>
      </p:pic>
      <p:sp>
        <p:nvSpPr>
          <p:cNvPr id="5" name="Rounded Rectangle 4">
            <a:extLst>
              <a:ext uri="{FF2B5EF4-FFF2-40B4-BE49-F238E27FC236}">
                <a16:creationId xmlns:a16="http://schemas.microsoft.com/office/drawing/2014/main" id="{20C4F4E8-660B-5667-612A-6AA6FD49358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9" name="TextBox 8">
            <a:extLst>
              <a:ext uri="{FF2B5EF4-FFF2-40B4-BE49-F238E27FC236}">
                <a16:creationId xmlns:a16="http://schemas.microsoft.com/office/drawing/2014/main" id="{6DCEFDD8-9C49-D728-D8DA-1C124A11E911}"/>
              </a:ext>
            </a:extLst>
          </p:cNvPr>
          <p:cNvSpPr txBox="1"/>
          <p:nvPr/>
        </p:nvSpPr>
        <p:spPr>
          <a:xfrm>
            <a:off x="2229065" y="4901000"/>
            <a:ext cx="4572000" cy="246221"/>
          </a:xfrm>
          <a:prstGeom prst="rect">
            <a:avLst/>
          </a:prstGeom>
          <a:noFill/>
        </p:spPr>
        <p:txBody>
          <a:bodyPr wrap="square">
            <a:spAutoFit/>
          </a:bodyPr>
          <a:lstStyle/>
          <a:p>
            <a:pPr algn="ctr"/>
            <a:r>
              <a:rPr lang="en-US" sz="1000">
                <a:hlinkClick r:id="rId4"/>
              </a:rPr>
              <a:t>Understanding the Logic of Direct Preference Alignment through Logic</a:t>
            </a:r>
            <a:endParaRPr lang="en-US" sz="1000"/>
          </a:p>
        </p:txBody>
      </p:sp>
    </p:spTree>
    <p:extLst>
      <p:ext uri="{BB962C8B-B14F-4D97-AF65-F5344CB8AC3E}">
        <p14:creationId xmlns:p14="http://schemas.microsoft.com/office/powerpoint/2010/main" val="3969851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1479F0D-DDB6-A89E-200F-3C47C3A21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3460B-114C-5ADB-B500-5A7C49AA3440}"/>
              </a:ext>
            </a:extLst>
          </p:cNvPr>
          <p:cNvSpPr>
            <a:spLocks noGrp="1"/>
          </p:cNvSpPr>
          <p:nvPr>
            <p:ph type="title"/>
          </p:nvPr>
        </p:nvSpPr>
        <p:spPr/>
        <p:txBody>
          <a:bodyPr/>
          <a:lstStyle/>
          <a:p>
            <a:r>
              <a:rPr lang="en-US" sz="2800"/>
              <a:t>Recent Variations of Preference Algorithms</a:t>
            </a:r>
          </a:p>
        </p:txBody>
      </p:sp>
      <p:sp>
        <p:nvSpPr>
          <p:cNvPr id="3" name="Text Placeholder 2">
            <a:extLst>
              <a:ext uri="{FF2B5EF4-FFF2-40B4-BE49-F238E27FC236}">
                <a16:creationId xmlns:a16="http://schemas.microsoft.com/office/drawing/2014/main" id="{92388C37-0CFB-A951-87F3-5E4D82472A6C}"/>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76EA22C0-DF50-6704-7505-6133978ECEFB}"/>
              </a:ext>
            </a:extLst>
          </p:cNvPr>
          <p:cNvPicPr>
            <a:picLocks noChangeAspect="1"/>
          </p:cNvPicPr>
          <p:nvPr/>
        </p:nvPicPr>
        <p:blipFill>
          <a:blip r:embed="rId2"/>
          <a:stretch>
            <a:fillRect/>
          </a:stretch>
        </p:blipFill>
        <p:spPr>
          <a:xfrm>
            <a:off x="1861377" y="1254347"/>
            <a:ext cx="5587518" cy="3442511"/>
          </a:xfrm>
          <a:prstGeom prst="rect">
            <a:avLst/>
          </a:prstGeom>
        </p:spPr>
      </p:pic>
      <p:sp>
        <p:nvSpPr>
          <p:cNvPr id="4" name="Rounded Rectangle 3">
            <a:extLst>
              <a:ext uri="{FF2B5EF4-FFF2-40B4-BE49-F238E27FC236}">
                <a16:creationId xmlns:a16="http://schemas.microsoft.com/office/drawing/2014/main" id="{8777A030-37F3-9AE7-697A-1670E30B874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7" name="TextBox 6">
            <a:extLst>
              <a:ext uri="{FF2B5EF4-FFF2-40B4-BE49-F238E27FC236}">
                <a16:creationId xmlns:a16="http://schemas.microsoft.com/office/drawing/2014/main" id="{9739A544-3B3D-10FD-F740-FBB4A31209F9}"/>
              </a:ext>
            </a:extLst>
          </p:cNvPr>
          <p:cNvSpPr txBox="1"/>
          <p:nvPr/>
        </p:nvSpPr>
        <p:spPr>
          <a:xfrm>
            <a:off x="2229065" y="4901000"/>
            <a:ext cx="4572000" cy="246221"/>
          </a:xfrm>
          <a:prstGeom prst="rect">
            <a:avLst/>
          </a:prstGeom>
          <a:noFill/>
        </p:spPr>
        <p:txBody>
          <a:bodyPr wrap="square">
            <a:spAutoFit/>
          </a:bodyPr>
          <a:lstStyle/>
          <a:p>
            <a:pPr algn="ctr"/>
            <a:r>
              <a:rPr lang="en-US" sz="1000">
                <a:hlinkClick r:id="rId3"/>
              </a:rPr>
              <a:t>Understanding the Logic of Direct Preference Alignment through Logic</a:t>
            </a:r>
            <a:endParaRPr lang="en-US" sz="1000"/>
          </a:p>
        </p:txBody>
      </p:sp>
    </p:spTree>
    <p:extLst>
      <p:ext uri="{BB962C8B-B14F-4D97-AF65-F5344CB8AC3E}">
        <p14:creationId xmlns:p14="http://schemas.microsoft.com/office/powerpoint/2010/main" val="28097720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B693DB-1AB4-E65C-AE98-4458F9FF412A}"/>
              </a:ext>
            </a:extLst>
          </p:cNvPr>
          <p:cNvSpPr>
            <a:spLocks noGrp="1"/>
          </p:cNvSpPr>
          <p:nvPr>
            <p:ph type="body" sz="quarter" idx="16"/>
          </p:nvPr>
        </p:nvSpPr>
        <p:spPr/>
        <p:txBody>
          <a:bodyPr anchor="ctr">
            <a:normAutofit/>
          </a:bodyPr>
          <a:lstStyle/>
          <a:p>
            <a:pPr algn="ctr"/>
            <a:r>
              <a:rPr lang="en-US" sz="4800"/>
              <a:t>Bonus: </a:t>
            </a:r>
            <a:br>
              <a:rPr lang="en-US" sz="4800"/>
            </a:br>
            <a:r>
              <a:rPr lang="en-US" sz="4800"/>
              <a:t>A more detailed context on RL</a:t>
            </a:r>
          </a:p>
        </p:txBody>
      </p:sp>
      <p:sp>
        <p:nvSpPr>
          <p:cNvPr id="3" name="Text Placeholder 2">
            <a:extLst>
              <a:ext uri="{FF2B5EF4-FFF2-40B4-BE49-F238E27FC236}">
                <a16:creationId xmlns:a16="http://schemas.microsoft.com/office/drawing/2014/main" id="{DE0A26EF-1B2A-2097-8DFB-5E2C9B6FE5A1}"/>
              </a:ext>
            </a:extLst>
          </p:cNvPr>
          <p:cNvSpPr>
            <a:spLocks noGrp="1"/>
          </p:cNvSpPr>
          <p:nvPr>
            <p:ph type="body" sz="quarter" idx="18"/>
          </p:nvPr>
        </p:nvSpPr>
        <p:spPr/>
        <p:txBody>
          <a:bodyPr/>
          <a:lstStyle/>
          <a:p>
            <a:endParaRPr lang="en-US"/>
          </a:p>
        </p:txBody>
      </p:sp>
      <p:sp>
        <p:nvSpPr>
          <p:cNvPr id="4" name="Rounded Rectangle 3">
            <a:extLst>
              <a:ext uri="{FF2B5EF4-FFF2-40B4-BE49-F238E27FC236}">
                <a16:creationId xmlns:a16="http://schemas.microsoft.com/office/drawing/2014/main" id="{F882C9B8-C762-9F69-B45B-737CE7A39EC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397718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69DF-6196-3CF8-49C8-FCD80F1D9372}"/>
              </a:ext>
            </a:extLst>
          </p:cNvPr>
          <p:cNvSpPr>
            <a:spLocks noGrp="1"/>
          </p:cNvSpPr>
          <p:nvPr>
            <p:ph type="title"/>
          </p:nvPr>
        </p:nvSpPr>
        <p:spPr/>
        <p:txBody>
          <a:bodyPr/>
          <a:lstStyle/>
          <a:p>
            <a:r>
              <a:rPr lang="en-US"/>
              <a:t>The Bigger Picture </a:t>
            </a:r>
          </a:p>
        </p:txBody>
      </p:sp>
      <p:pic>
        <p:nvPicPr>
          <p:cNvPr id="7" name="Picture 6" descr="A diagram of a model&#10;&#10;Description automatically generated">
            <a:extLst>
              <a:ext uri="{FF2B5EF4-FFF2-40B4-BE49-F238E27FC236}">
                <a16:creationId xmlns:a16="http://schemas.microsoft.com/office/drawing/2014/main" id="{A4F8A778-7514-B058-FFA4-11040835424D}"/>
              </a:ext>
            </a:extLst>
          </p:cNvPr>
          <p:cNvPicPr>
            <a:picLocks noChangeAspect="1"/>
          </p:cNvPicPr>
          <p:nvPr/>
        </p:nvPicPr>
        <p:blipFill>
          <a:blip r:embed="rId2"/>
          <a:stretch>
            <a:fillRect/>
          </a:stretch>
        </p:blipFill>
        <p:spPr>
          <a:xfrm>
            <a:off x="1180084" y="1177776"/>
            <a:ext cx="6647527" cy="3539504"/>
          </a:xfrm>
          <a:prstGeom prst="rect">
            <a:avLst/>
          </a:prstGeom>
        </p:spPr>
      </p:pic>
      <p:sp>
        <p:nvSpPr>
          <p:cNvPr id="9" name="Text Placeholder 8">
            <a:extLst>
              <a:ext uri="{FF2B5EF4-FFF2-40B4-BE49-F238E27FC236}">
                <a16:creationId xmlns:a16="http://schemas.microsoft.com/office/drawing/2014/main" id="{2CE63A84-6932-D50A-3833-AD454AD41AA0}"/>
              </a:ext>
            </a:extLst>
          </p:cNvPr>
          <p:cNvSpPr>
            <a:spLocks noGrp="1"/>
          </p:cNvSpPr>
          <p:nvPr>
            <p:ph type="body" sz="quarter" idx="16"/>
          </p:nvPr>
        </p:nvSpPr>
        <p:spPr>
          <a:xfrm>
            <a:off x="533918" y="1390650"/>
            <a:ext cx="4038081" cy="3077573"/>
          </a:xfrm>
        </p:spPr>
        <p:txBody>
          <a:bodyPr/>
          <a:lstStyle/>
          <a:p>
            <a:r>
              <a:rPr lang="en-US"/>
              <a:t>What we saw was a simple </a:t>
            </a:r>
            <a:br>
              <a:rPr lang="en-US"/>
            </a:br>
            <a:r>
              <a:rPr lang="en-US"/>
              <a:t>policy gradient algorithm </a:t>
            </a:r>
            <a:br>
              <a:rPr lang="en-US"/>
            </a:br>
            <a:r>
              <a:rPr lang="en-US"/>
              <a:t>for RLHF. </a:t>
            </a:r>
          </a:p>
          <a:p>
            <a:endParaRPr lang="en-US"/>
          </a:p>
          <a:p>
            <a:pPr marL="0" indent="0">
              <a:buNone/>
            </a:pPr>
            <a:endParaRPr lang="en-US"/>
          </a:p>
        </p:txBody>
      </p:sp>
      <p:sp>
        <p:nvSpPr>
          <p:cNvPr id="10" name="TextBox 9">
            <a:extLst>
              <a:ext uri="{FF2B5EF4-FFF2-40B4-BE49-F238E27FC236}">
                <a16:creationId xmlns:a16="http://schemas.microsoft.com/office/drawing/2014/main" id="{90C4406C-C300-FE38-99F5-2CFCA05352A3}"/>
              </a:ext>
            </a:extLst>
          </p:cNvPr>
          <p:cNvSpPr txBox="1"/>
          <p:nvPr/>
        </p:nvSpPr>
        <p:spPr>
          <a:xfrm>
            <a:off x="1903641" y="4728604"/>
            <a:ext cx="5336717" cy="307777"/>
          </a:xfrm>
          <a:prstGeom prst="rect">
            <a:avLst/>
          </a:prstGeom>
          <a:noFill/>
        </p:spPr>
        <p:txBody>
          <a:bodyPr wrap="none" rtlCol="0">
            <a:spAutoFit/>
          </a:bodyPr>
          <a:lstStyle/>
          <a:p>
            <a:r>
              <a:rPr lang="en-US">
                <a:hlinkClick r:id="rId3"/>
              </a:rPr>
              <a:t>https://spinningup.openai.com/en/latest/spinningup/rl_intro2.html</a:t>
            </a:r>
            <a:r>
              <a:rPr lang="en-US"/>
              <a:t> </a:t>
            </a:r>
          </a:p>
        </p:txBody>
      </p:sp>
      <p:sp>
        <p:nvSpPr>
          <p:cNvPr id="3" name="Rounded Rectangle 2">
            <a:extLst>
              <a:ext uri="{FF2B5EF4-FFF2-40B4-BE49-F238E27FC236}">
                <a16:creationId xmlns:a16="http://schemas.microsoft.com/office/drawing/2014/main" id="{942771CF-93F5-11B6-3651-0572B67E688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0351764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A416-2F05-A463-5DE9-89B3E04B340E}"/>
              </a:ext>
            </a:extLst>
          </p:cNvPr>
          <p:cNvSpPr>
            <a:spLocks noGrp="1"/>
          </p:cNvSpPr>
          <p:nvPr>
            <p:ph type="title"/>
          </p:nvPr>
        </p:nvSpPr>
        <p:spPr/>
        <p:txBody>
          <a:bodyPr/>
          <a:lstStyle/>
          <a:p>
            <a:r>
              <a:rPr lang="en-US"/>
              <a:t>Notation and goal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261E2B7-94A1-088C-B8BB-136C65BADDC6}"/>
                  </a:ext>
                </a:extLst>
              </p:cNvPr>
              <p:cNvSpPr>
                <a:spLocks noGrp="1"/>
              </p:cNvSpPr>
              <p:nvPr>
                <p:ph type="body" sz="quarter" idx="16"/>
              </p:nvPr>
            </p:nvSpPr>
            <p:spPr/>
            <p:txBody>
              <a:bodyPr/>
              <a:lstStyle/>
              <a:p>
                <a:r>
                  <a:rPr lang="en-US" dirty="0"/>
                  <a:t>Notation:</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𝑡</m:t>
                        </m:r>
                      </m:sub>
                    </m:sSub>
                  </m:oMath>
                </a14:m>
                <a:r>
                  <a:rPr lang="en-US" dirty="0"/>
                  <a:t>: reward </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𝑡</m:t>
                        </m:r>
                      </m:sub>
                    </m:sSub>
                  </m:oMath>
                </a14:m>
                <a:r>
                  <a:rPr lang="en-US" dirty="0"/>
                  <a:t>: action </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rPr>
                          <m:t>𝑡</m:t>
                        </m:r>
                      </m:sub>
                    </m:sSub>
                  </m:oMath>
                </a14:m>
                <a:r>
                  <a:rPr lang="en-US" dirty="0"/>
                  <a:t>: state</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𝜃</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dirty="0"/>
                  <a:t>: policy function, parameterized by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distribution over actions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𝑡</m:t>
                        </m:r>
                      </m:sub>
                    </m:sSub>
                  </m:oMath>
                </a14:m>
                <a:r>
                  <a:rPr lang="en-US" dirty="0"/>
                  <a:t>: reward associated with a given action/state. </a:t>
                </a:r>
                <a:br>
                  <a:rPr lang="en-US" dirty="0"/>
                </a:br>
                <a:endParaRPr lang="en-US" dirty="0"/>
              </a:p>
              <a:p>
                <a:r>
                  <a:rPr lang="en-US" dirty="0"/>
                  <a:t>The goal is to maximize the expected reward of our decisions over time:</a:t>
                </a:r>
              </a:p>
              <a:p>
                <a:pPr marL="0" indent="0" algn="ctr">
                  <a:buNone/>
                </a:pPr>
                <a:br>
                  <a:rPr lang="en-US" dirty="0"/>
                </a:br>
                <a14:m>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𝑡</m:t>
                            </m:r>
                          </m:sub>
                        </m:sSub>
                      </m:e>
                    </m:d>
                  </m:oMath>
                </a14:m>
                <a:r>
                  <a:rPr lang="en-US" sz="2400" dirty="0"/>
                  <a:t> where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nary>
                      <m:naryPr>
                        <m:chr m:val="∑"/>
                        <m:ctrlPr>
                          <a:rPr lang="en-US" sz="2400" i="1">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sub>
                      <m:sup>
                        <m:r>
                          <a:rPr lang="en-US" sz="2400" b="0" i="1" smtClean="0">
                            <a:latin typeface="Cambria Math" panose="02040503050406030204" pitchFamily="18" charset="0"/>
                            <a:ea typeface="Cambria Math" panose="02040503050406030204" pitchFamily="18" charset="0"/>
                          </a:rPr>
                          <m:t>∞</m:t>
                        </m:r>
                      </m:sup>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𝛾</m:t>
                            </m:r>
                          </m:e>
                          <m:sup>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sup>
                        </m:s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𝑘</m:t>
                            </m:r>
                          </m:sub>
                        </m:sSub>
                      </m:e>
                    </m:nary>
                  </m:oMath>
                </a14:m>
                <a:endParaRPr lang="en-US" sz="2400" dirty="0"/>
              </a:p>
            </p:txBody>
          </p:sp>
        </mc:Choice>
        <mc:Fallback xmlns="">
          <p:sp>
            <p:nvSpPr>
              <p:cNvPr id="3" name="Text Placeholder 2">
                <a:extLst>
                  <a:ext uri="{FF2B5EF4-FFF2-40B4-BE49-F238E27FC236}">
                    <a16:creationId xmlns:a16="http://schemas.microsoft.com/office/drawing/2014/main" id="{4261E2B7-94A1-088C-B8BB-136C65BADDC6}"/>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23045"/>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AB610765-53B3-6C20-63C4-43D11584BA44}"/>
              </a:ext>
            </a:extLst>
          </p:cNvPr>
          <p:cNvPicPr>
            <a:picLocks noChangeAspect="1"/>
          </p:cNvPicPr>
          <p:nvPr/>
        </p:nvPicPr>
        <p:blipFill rotWithShape="1">
          <a:blip r:embed="rId3"/>
          <a:srcRect r="29480"/>
          <a:stretch/>
        </p:blipFill>
        <p:spPr>
          <a:xfrm>
            <a:off x="5872729" y="57635"/>
            <a:ext cx="2081349" cy="956510"/>
          </a:xfrm>
          <a:prstGeom prst="rect">
            <a:avLst/>
          </a:prstGeom>
        </p:spPr>
      </p:pic>
      <p:sp>
        <p:nvSpPr>
          <p:cNvPr id="5" name="Rounded Rectangle 4">
            <a:extLst>
              <a:ext uri="{FF2B5EF4-FFF2-40B4-BE49-F238E27FC236}">
                <a16:creationId xmlns:a16="http://schemas.microsoft.com/office/drawing/2014/main" id="{A971BC1E-C535-874D-A52C-3105B2F28D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1885623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E93D-433C-BCDB-E242-B1BEF440B2F0}"/>
              </a:ext>
            </a:extLst>
          </p:cNvPr>
          <p:cNvSpPr>
            <a:spLocks noGrp="1"/>
          </p:cNvSpPr>
          <p:nvPr>
            <p:ph type="title"/>
          </p:nvPr>
        </p:nvSpPr>
        <p:spPr/>
        <p:txBody>
          <a:bodyPr/>
          <a:lstStyle/>
          <a:p>
            <a:r>
              <a:rPr lang="en-US"/>
              <a:t>Decision making mechanisms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6D6E323-4792-921E-1BFF-368347A68A82}"/>
                  </a:ext>
                </a:extLst>
              </p:cNvPr>
              <p:cNvSpPr>
                <a:spLocks noGrp="1"/>
              </p:cNvSpPr>
              <p:nvPr>
                <p:ph type="body" sz="quarter" idx="16"/>
              </p:nvPr>
            </p:nvSpPr>
            <p:spPr/>
            <p:txBody>
              <a:bodyPr/>
              <a:lstStyle/>
              <a:p>
                <a14:m>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𝜔</m:t>
                        </m:r>
                      </m:sub>
                      <m:sup>
                        <m:r>
                          <a:rPr lang="en-US" sz="1600" b="0" i="1" smtClean="0">
                            <a:latin typeface="Cambria Math" panose="02040503050406030204" pitchFamily="18" charset="0"/>
                            <a:ea typeface="Cambria Math" panose="02040503050406030204" pitchFamily="18" charset="0"/>
                          </a:rPr>
                          <m:t>𝜋</m:t>
                        </m:r>
                      </m:sup>
                    </m:sSub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a:t>: value of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a:t>, parameterized by </a:t>
                </a: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a:t>; expected reward from here on under policy</a:t>
                </a:r>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a:t>, assuming that we’re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a:t>.</a:t>
                </a:r>
                <a:br>
                  <a:rPr lang="en-US"/>
                </a:br>
                <a:endParaRPr lang="en-US"/>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𝑉</m:t>
                          </m:r>
                        </m:e>
                        <m:sup>
                          <m:r>
                            <a:rPr lang="en-US" sz="2000" b="0" i="1" smtClean="0">
                              <a:latin typeface="Cambria Math" panose="02040503050406030204" pitchFamily="18" charset="0"/>
                              <a:ea typeface="Cambria Math" panose="02040503050406030204" pitchFamily="18" charset="0"/>
                            </a:rPr>
                            <m:t>𝜋</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𝜋</m:t>
                          </m:r>
                        </m:sub>
                      </m:sSub>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𝑆</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e>
                      </m:d>
                    </m:oMath>
                  </m:oMathPara>
                </a14:m>
                <a:endParaRPr lang="en-US" sz="2000"/>
              </a:p>
              <a:p>
                <a:pPr marL="0" indent="0">
                  <a:buNone/>
                </a:pPr>
                <a:endParaRPr lang="en-US"/>
              </a:p>
              <a:p>
                <a14:m>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𝑄</m:t>
                        </m:r>
                      </m:e>
                      <m:sub>
                        <m:r>
                          <a:rPr lang="en-US" sz="1600" b="0" i="1" smtClean="0">
                            <a:latin typeface="Cambria Math" panose="02040503050406030204" pitchFamily="18" charset="0"/>
                            <a:ea typeface="Cambria Math" panose="02040503050406030204" pitchFamily="18" charset="0"/>
                          </a:rPr>
                          <m:t>𝜙</m:t>
                        </m:r>
                      </m:sub>
                      <m:sup>
                        <m:r>
                          <a:rPr lang="en-US" sz="1600" b="0" i="1" smtClean="0">
                            <a:latin typeface="Cambria Math" panose="02040503050406030204" pitchFamily="18" charset="0"/>
                            <a:ea typeface="Cambria Math" panose="02040503050406030204" pitchFamily="18" charset="0"/>
                          </a:rPr>
                          <m:t>𝜋</m:t>
                        </m:r>
                      </m:sup>
                    </m:sSub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a:t>: value of state-action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oMath>
                </a14:m>
                <a:r>
                  <a:rPr lang="en-US"/>
                  <a:t>, parameterized by </a:t>
                </a:r>
                <a14:m>
                  <m:oMath xmlns:m="http://schemas.openxmlformats.org/officeDocument/2006/math">
                    <m:r>
                      <a:rPr lang="en-US" i="1">
                        <a:latin typeface="Cambria Math" panose="02040503050406030204" pitchFamily="18" charset="0"/>
                        <a:ea typeface="Cambria Math" panose="02040503050406030204" pitchFamily="18" charset="0"/>
                      </a:rPr>
                      <m:t>𝜙</m:t>
                    </m:r>
                  </m:oMath>
                </a14:m>
                <a:r>
                  <a:rPr lang="en-US"/>
                  <a:t>; expected reward from here on under policy</a:t>
                </a:r>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a:t>, assuming that we take action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a:t> at state </a:t>
                </a:r>
                <a14:m>
                  <m:oMath xmlns:m="http://schemas.openxmlformats.org/officeDocument/2006/math">
                    <m:r>
                      <a:rPr lang="en-US" b="0" i="1" smtClean="0">
                        <a:latin typeface="Cambria Math" panose="02040503050406030204" pitchFamily="18" charset="0"/>
                        <a:ea typeface="Cambria Math" panose="02040503050406030204" pitchFamily="18" charset="0"/>
                      </a:rPr>
                      <m:t>𝑠</m:t>
                    </m:r>
                  </m:oMath>
                </a14:m>
                <a:r>
                  <a:rPr lang="en-US"/>
                  <a:t>. </a:t>
                </a:r>
                <a:br>
                  <a:rPr lang="en-US"/>
                </a:br>
                <a:endParaRPr lang="en-US"/>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𝑄</m:t>
                          </m:r>
                        </m:e>
                        <m:sup>
                          <m:r>
                            <a:rPr lang="en-US" sz="2000" b="0" i="1" smtClean="0">
                              <a:latin typeface="Cambria Math" panose="02040503050406030204" pitchFamily="18" charset="0"/>
                              <a:ea typeface="Cambria Math" panose="02040503050406030204" pitchFamily="18" charset="0"/>
                            </a:rPr>
                            <m:t>𝜋</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𝜋</m:t>
                          </m:r>
                        </m:sub>
                      </m:sSub>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𝑆</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𝐴</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oMath>
                  </m:oMathPara>
                </a14:m>
                <a:endParaRPr lang="en-US" sz="2000"/>
              </a:p>
            </p:txBody>
          </p:sp>
        </mc:Choice>
        <mc:Fallback xmlns="">
          <p:sp>
            <p:nvSpPr>
              <p:cNvPr id="3" name="Text Placeholder 2">
                <a:extLst>
                  <a:ext uri="{FF2B5EF4-FFF2-40B4-BE49-F238E27FC236}">
                    <a16:creationId xmlns:a16="http://schemas.microsoft.com/office/drawing/2014/main" id="{C6D6E323-4792-921E-1BFF-368347A68A8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0A116A15-9542-0770-4DB7-357C70EC48C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43966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2C32-92FA-F6CB-9563-21B1CE1170CC}"/>
              </a:ext>
            </a:extLst>
          </p:cNvPr>
          <p:cNvSpPr>
            <a:spLocks noGrp="1"/>
          </p:cNvSpPr>
          <p:nvPr>
            <p:ph type="title"/>
          </p:nvPr>
        </p:nvSpPr>
        <p:spPr/>
        <p:txBody>
          <a:bodyPr/>
          <a:lstStyle/>
          <a:p>
            <a:r>
              <a:rPr lang="en-US"/>
              <a:t>Reinforcement Learning: Families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FB7CD6-73D1-406B-5218-16E6B26EE1AB}"/>
                  </a:ext>
                </a:extLst>
              </p:cNvPr>
              <p:cNvSpPr>
                <a:spLocks noGrp="1"/>
              </p:cNvSpPr>
              <p:nvPr>
                <p:ph type="body" sz="quarter" idx="16"/>
              </p:nvPr>
            </p:nvSpPr>
            <p:spPr>
              <a:xfrm>
                <a:off x="533919" y="1185550"/>
                <a:ext cx="8357598" cy="3077573"/>
              </a:xfrm>
            </p:spPr>
            <p:txBody>
              <a:bodyPr/>
              <a:lstStyle/>
              <a:p>
                <a:pPr marL="0" indent="0">
                  <a:buNone/>
                </a:pPr>
                <a:r>
                  <a:rPr lang="en-US" dirty="0"/>
                  <a:t>There are a variety of RL algorithms (out of scope for us). Broadly, </a:t>
                </a:r>
              </a:p>
              <a:p>
                <a:r>
                  <a:rPr lang="en-US" b="1" dirty="0"/>
                  <a:t>Policy-Based Methods</a:t>
                </a:r>
                <a:r>
                  <a:rPr lang="en-US" dirty="0"/>
                  <a:t>, </a:t>
                </a:r>
              </a:p>
              <a:p>
                <a:pPr lvl="1"/>
                <a:r>
                  <a:rPr lang="en-US" dirty="0"/>
                  <a:t>Estimate policy function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𝜋</m:t>
                        </m:r>
                      </m:e>
                      <m:sub>
                        <m:r>
                          <a:rPr lang="en-US" i="1">
                            <a:latin typeface="Cambria Math" panose="02040503050406030204" pitchFamily="18" charset="0"/>
                          </a:rPr>
                          <m:t>𝜃</m:t>
                        </m:r>
                      </m:sub>
                    </m:sSub>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oMath>
                </a14:m>
                <a:r>
                  <a:rPr lang="en-US" dirty="0"/>
                  <a:t> that maps a state to an action. </a:t>
                </a:r>
              </a:p>
              <a:p>
                <a:pPr lvl="1"/>
                <a:r>
                  <a:rPr lang="en-US" dirty="0">
                    <a:solidFill>
                      <a:srgbClr val="C00000"/>
                    </a:solidFill>
                  </a:rPr>
                  <a:t>It doesn’t explicitly store the value/goodness of each action or state-action. </a:t>
                </a:r>
                <a:r>
                  <a:rPr lang="en-US" dirty="0"/>
                  <a:t>It is rather optimized to maximize the cumulative reward.</a:t>
                </a:r>
              </a:p>
              <a:p>
                <a:pPr lvl="2"/>
                <a:r>
                  <a:rPr lang="en-US" dirty="0"/>
                  <a:t>We just want to know what to do in each state to perform well.</a:t>
                </a:r>
              </a:p>
              <a:p>
                <a:pPr lvl="1"/>
                <a:r>
                  <a:rPr lang="en-US" dirty="0"/>
                  <a:t>Examples: REINFORCE, PPO, TRPO. </a:t>
                </a:r>
              </a:p>
              <a:p>
                <a:r>
                  <a:rPr lang="en-US" b="1" dirty="0"/>
                  <a:t>Value-based methods</a:t>
                </a:r>
                <a:r>
                  <a:rPr lang="en-US" dirty="0"/>
                  <a:t>: </a:t>
                </a:r>
              </a:p>
              <a:p>
                <a:pPr lvl="1"/>
                <a:r>
                  <a:rPr lang="en-US" dirty="0"/>
                  <a:t>Estimate the value of each state (value function) or each state-action (Q-function). </a:t>
                </a:r>
              </a:p>
              <a:p>
                <a:pPr lvl="1"/>
                <a:r>
                  <a:rPr lang="en-US" dirty="0"/>
                  <a:t>The policy is learned implicitly by taking actions that maximize the cumulative reward, i.e., act in a way that leads to (takes to states with) higher values.</a:t>
                </a:r>
              </a:p>
              <a:p>
                <a:pPr lvl="1"/>
                <a:r>
                  <a:rPr lang="en-US" dirty="0"/>
                  <a:t>Examples: DQN (Deep Q-Network), DDQN (Double DQN)</a:t>
                </a:r>
              </a:p>
              <a:p>
                <a:pPr lvl="1"/>
                <a:endParaRPr lang="en-US" dirty="0"/>
              </a:p>
            </p:txBody>
          </p:sp>
        </mc:Choice>
        <mc:Fallback xmlns="">
          <p:sp>
            <p:nvSpPr>
              <p:cNvPr id="3" name="Text Placeholder 2">
                <a:extLst>
                  <a:ext uri="{FF2B5EF4-FFF2-40B4-BE49-F238E27FC236}">
                    <a16:creationId xmlns:a16="http://schemas.microsoft.com/office/drawing/2014/main" id="{D9FB7CD6-73D1-406B-5218-16E6B26EE1AB}"/>
                  </a:ext>
                </a:extLst>
              </p:cNvPr>
              <p:cNvSpPr>
                <a:spLocks noGrp="1" noRot="1" noChangeAspect="1" noMove="1" noResize="1" noEditPoints="1" noAdjustHandles="1" noChangeArrowheads="1" noChangeShapeType="1" noTextEdit="1"/>
              </p:cNvSpPr>
              <p:nvPr>
                <p:ph type="body" sz="quarter" idx="16"/>
              </p:nvPr>
            </p:nvSpPr>
            <p:spPr>
              <a:xfrm>
                <a:off x="533919" y="1185550"/>
                <a:ext cx="8357598" cy="3077573"/>
              </a:xfrm>
              <a:blipFill>
                <a:blip r:embed="rId3"/>
                <a:stretch>
                  <a:fillRect l="-455" t="-1646" b="-9877"/>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19C19241-E5E3-D2C4-495B-C37C5294B19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28FA155F-6F1C-0E3C-A160-5C300703F398}"/>
              </a:ext>
            </a:extLst>
          </p:cNvPr>
          <p:cNvPicPr>
            <a:picLocks noChangeAspect="1"/>
          </p:cNvPicPr>
          <p:nvPr/>
        </p:nvPicPr>
        <p:blipFill rotWithShape="1">
          <a:blip r:embed="rId4"/>
          <a:srcRect r="29480"/>
          <a:stretch/>
        </p:blipFill>
        <p:spPr>
          <a:xfrm>
            <a:off x="7062651" y="665090"/>
            <a:ext cx="2081349" cy="956510"/>
          </a:xfrm>
          <a:prstGeom prst="rect">
            <a:avLst/>
          </a:prstGeom>
        </p:spPr>
      </p:pic>
    </p:spTree>
    <p:extLst>
      <p:ext uri="{BB962C8B-B14F-4D97-AF65-F5344CB8AC3E}">
        <p14:creationId xmlns:p14="http://schemas.microsoft.com/office/powerpoint/2010/main" val="2487505470"/>
      </p:ext>
    </p:extLst>
  </p:cSld>
  <p:clrMapOvr>
    <a:masterClrMapping/>
  </p:clrMapOvr>
  <p:extLst>
    <p:ext uri="{6950BFC3-D8DA-4A85-94F7-54DA5524770B}">
      <p188:commentRel xmlns:p188="http://schemas.microsoft.com/office/powerpoint/2018/8/main" r:id="rId2"/>
    </p:ext>
  </p:extLs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EC0B14-B128-3DC4-935F-AA820D4D2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63528-9E9E-BE8D-2879-405B100D5297}"/>
              </a:ext>
            </a:extLst>
          </p:cNvPr>
          <p:cNvSpPr>
            <a:spLocks noGrp="1"/>
          </p:cNvSpPr>
          <p:nvPr>
            <p:ph type="title"/>
          </p:nvPr>
        </p:nvSpPr>
        <p:spPr/>
        <p:txBody>
          <a:bodyPr/>
          <a:lstStyle/>
          <a:p>
            <a:r>
              <a:rPr lang="en-US"/>
              <a:t>Reinforcement Learning: Families</a:t>
            </a:r>
          </a:p>
        </p:txBody>
      </p:sp>
      <p:sp>
        <p:nvSpPr>
          <p:cNvPr id="3" name="Text Placeholder 2">
            <a:extLst>
              <a:ext uri="{FF2B5EF4-FFF2-40B4-BE49-F238E27FC236}">
                <a16:creationId xmlns:a16="http://schemas.microsoft.com/office/drawing/2014/main" id="{5BE99DAB-6E34-4D23-8AE9-093A0EA2386A}"/>
              </a:ext>
            </a:extLst>
          </p:cNvPr>
          <p:cNvSpPr>
            <a:spLocks noGrp="1"/>
          </p:cNvSpPr>
          <p:nvPr>
            <p:ph type="body" sz="quarter" idx="16"/>
          </p:nvPr>
        </p:nvSpPr>
        <p:spPr/>
        <p:txBody>
          <a:bodyPr/>
          <a:lstStyle/>
          <a:p>
            <a:pPr marL="0" indent="0">
              <a:buNone/>
            </a:pPr>
            <a:r>
              <a:rPr lang="en-US"/>
              <a:t>Another categorization is based on how the observations are generated: </a:t>
            </a:r>
          </a:p>
          <a:p>
            <a:r>
              <a:rPr lang="en-US" b="1"/>
              <a:t>On-policy methods: </a:t>
            </a:r>
            <a:r>
              <a:rPr lang="en-US"/>
              <a:t>the same policy that is being optimized is also used to generate the data for learning. </a:t>
            </a:r>
          </a:p>
          <a:p>
            <a:pPr lvl="1"/>
            <a:r>
              <a:rPr lang="en-US" b="1"/>
              <a:t>Typical concern: data inefficiency: </a:t>
            </a:r>
            <a:r>
              <a:rPr lang="en-US"/>
              <a:t>For each new policy, we need to generate a new trajectory. (The data is thrown out after one gradient update.) </a:t>
            </a:r>
          </a:p>
          <a:p>
            <a:pPr lvl="1"/>
            <a:r>
              <a:rPr lang="en-US"/>
              <a:t>Examples: PPO and SARSA. </a:t>
            </a:r>
          </a:p>
          <a:p>
            <a:r>
              <a:rPr lang="en-US" b="1"/>
              <a:t>Off-policy methods: </a:t>
            </a:r>
            <a:r>
              <a:rPr lang="en-US"/>
              <a:t>RL algorithms that learn from data generated by a different policy than the one currently being optimized. </a:t>
            </a:r>
          </a:p>
          <a:p>
            <a:pPr lvl="1"/>
            <a:r>
              <a:rPr lang="en-US" b="1"/>
              <a:t>Typical concern: mismatch between data and policy: </a:t>
            </a:r>
            <a:r>
              <a:rPr lang="en-US"/>
              <a:t>if data is generated by a policy that is very different than the default policy, that would be a problem.</a:t>
            </a:r>
          </a:p>
          <a:p>
            <a:pPr lvl="1"/>
            <a:r>
              <a:rPr lang="en-US"/>
              <a:t>Examples: DQN.</a:t>
            </a:r>
          </a:p>
          <a:p>
            <a:r>
              <a:rPr lang="en-US" b="1"/>
              <a:t>Hybrid methods:</a:t>
            </a:r>
            <a:r>
              <a:rPr lang="en-US"/>
              <a:t> Mix off- and on-policy learning. </a:t>
            </a:r>
          </a:p>
          <a:p>
            <a:pPr marL="0" indent="0">
              <a:buNone/>
            </a:pPr>
            <a:endParaRPr lang="en-US" b="1"/>
          </a:p>
        </p:txBody>
      </p:sp>
      <p:sp>
        <p:nvSpPr>
          <p:cNvPr id="6" name="Rounded Rectangle 5">
            <a:extLst>
              <a:ext uri="{FF2B5EF4-FFF2-40B4-BE49-F238E27FC236}">
                <a16:creationId xmlns:a16="http://schemas.microsoft.com/office/drawing/2014/main" id="{998682FF-1912-EE9E-8BFE-A40F9A2B171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91598F8B-E5E1-D5E2-660C-06C8DF2F600B}"/>
              </a:ext>
            </a:extLst>
          </p:cNvPr>
          <p:cNvPicPr>
            <a:picLocks noChangeAspect="1"/>
          </p:cNvPicPr>
          <p:nvPr/>
        </p:nvPicPr>
        <p:blipFill rotWithShape="1">
          <a:blip r:embed="rId2"/>
          <a:srcRect r="29480"/>
          <a:stretch/>
        </p:blipFill>
        <p:spPr>
          <a:xfrm>
            <a:off x="7062651" y="665090"/>
            <a:ext cx="2081349" cy="956510"/>
          </a:xfrm>
          <a:prstGeom prst="rect">
            <a:avLst/>
          </a:prstGeom>
        </p:spPr>
      </p:pic>
    </p:spTree>
    <p:extLst>
      <p:ext uri="{BB962C8B-B14F-4D97-AF65-F5344CB8AC3E}">
        <p14:creationId xmlns:p14="http://schemas.microsoft.com/office/powerpoint/2010/main" val="41499043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19780-6FDE-ADCC-0EA6-9637A9DC2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0C2C4E-D2EC-0836-AED6-C87337AF853B}"/>
              </a:ext>
            </a:extLst>
          </p:cNvPr>
          <p:cNvSpPr>
            <a:spLocks noGrp="1"/>
          </p:cNvSpPr>
          <p:nvPr>
            <p:ph type="title"/>
          </p:nvPr>
        </p:nvSpPr>
        <p:spPr/>
        <p:txBody>
          <a:bodyPr/>
          <a:lstStyle/>
          <a:p>
            <a:r>
              <a:rPr lang="en-US"/>
              <a:t>Policy Gradient updates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0E540F-6634-04DD-6E89-2B552B92C579}"/>
                  </a:ext>
                </a:extLst>
              </p:cNvPr>
              <p:cNvSpPr>
                <a:spLocks noGrp="1"/>
              </p:cNvSpPr>
              <p:nvPr>
                <p:ph type="body" sz="quarter" idx="16"/>
              </p:nvPr>
            </p:nvSpPr>
            <p:spPr/>
            <p:txBody>
              <a:bodyPr/>
              <a:lstStyle/>
              <a:p>
                <a:r>
                  <a:rPr lang="en-US" dirty="0"/>
                  <a:t>The algorithm that we saw earlier: gradients updates of policy weighted by reward: </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𝜃</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𝑔</m:t>
                          </m:r>
                        </m:e>
                        <m:sup>
                          <m:r>
                            <m:rPr>
                              <m:sty m:val="p"/>
                            </m:rPr>
                            <a:rPr lang="en-US" sz="2000" b="0" i="0" smtClean="0">
                              <a:latin typeface="Cambria Math" panose="02040503050406030204" pitchFamily="18" charset="0"/>
                            </a:rPr>
                            <m:t>PG</m:t>
                          </m:r>
                        </m:sup>
                      </m:sSup>
                    </m:oMath>
                  </m:oMathPara>
                </a14:m>
                <a:endParaRPr lang="en-US" sz="2000" dirty="0"/>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𝑔</m:t>
                          </m:r>
                        </m:e>
                        <m:sup>
                          <m:r>
                            <m:rPr>
                              <m:sty m:val="p"/>
                            </m:rPr>
                            <a:rPr lang="en-US" sz="2000">
                              <a:latin typeface="Cambria Math" panose="02040503050406030204" pitchFamily="18" charset="0"/>
                            </a:rPr>
                            <m:t>PG</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e>
                      </m:d>
                    </m:oMath>
                  </m:oMathPara>
                </a14:m>
                <a:endParaRPr lang="en-US" sz="2000" dirty="0"/>
              </a:p>
              <a:p>
                <a:endParaRPr lang="en-US" dirty="0"/>
              </a:p>
              <a:p>
                <a:r>
                  <a:rPr lang="en-US" dirty="0"/>
                  <a:t>In the RL literature, this is typically referred to as REINFORCE algorithm.</a:t>
                </a:r>
              </a:p>
            </p:txBody>
          </p:sp>
        </mc:Choice>
        <mc:Fallback xmlns="">
          <p:sp>
            <p:nvSpPr>
              <p:cNvPr id="3" name="Text Placeholder 2">
                <a:extLst>
                  <a:ext uri="{FF2B5EF4-FFF2-40B4-BE49-F238E27FC236}">
                    <a16:creationId xmlns:a16="http://schemas.microsoft.com/office/drawing/2014/main" id="{680E540F-6634-04DD-6E89-2B552B92C579}"/>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FA1A4F5E-4E5D-B936-C4EB-47B01A08E79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751778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a:t>Aligning Language Models: </a:t>
            </a:r>
          </a:p>
          <a:p>
            <a:pPr algn="ctr"/>
            <a:r>
              <a:rPr lang="en-US" sz="4800"/>
              <a:t>Instruction-tuning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1296493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8BD9-6518-69D7-A9BA-A05DB25ECAA9}"/>
              </a:ext>
            </a:extLst>
          </p:cNvPr>
          <p:cNvSpPr>
            <a:spLocks noGrp="1"/>
          </p:cNvSpPr>
          <p:nvPr>
            <p:ph type="title"/>
          </p:nvPr>
        </p:nvSpPr>
        <p:spPr/>
        <p:txBody>
          <a:bodyPr/>
          <a:lstStyle/>
          <a:p>
            <a:r>
              <a:rPr lang="en-US"/>
              <a:t>REINFORCE algorithm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8AA3036-C528-AE75-1C5A-E3BBCF16EB8D}"/>
                  </a:ext>
                </a:extLst>
              </p:cNvPr>
              <p:cNvSpPr>
                <a:spLocks noGrp="1"/>
              </p:cNvSpPr>
              <p:nvPr>
                <p:ph type="body" sz="quarter" idx="16"/>
              </p:nvPr>
            </p:nvSpPr>
            <p:spPr>
              <a:xfrm>
                <a:off x="688463" y="1147062"/>
                <a:ext cx="7823148" cy="2373805"/>
              </a:xfrm>
              <a:noFill/>
              <a:ln>
                <a:solidFill>
                  <a:schemeClr val="accent4">
                    <a:lumMod val="75000"/>
                  </a:schemeClr>
                </a:solidFill>
              </a:ln>
            </p:spPr>
            <p:txBody>
              <a:bodyPr/>
              <a:lstStyle/>
              <a:p>
                <a:r>
                  <a:rPr lang="en-US" dirty="0"/>
                  <a:t>Initialize the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endParaRPr lang="en-US" dirty="0"/>
              </a:p>
              <a:p>
                <a:r>
                  <a:rPr lang="en-US" dirty="0"/>
                  <a:t>Loop over episodes, until happy</a:t>
                </a:r>
              </a:p>
              <a:p>
                <a:pPr lvl="1"/>
                <a:r>
                  <a:rPr lang="en-US" dirty="0"/>
                  <a:t>Using the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 generate an episode: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r>
                  <a:rPr lang="en-US" dirty="0"/>
                  <a:t> with rewards </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b="0" i="1" smtClean="0">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𝑇</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p>
              <a:p>
                <a:pPr lvl="1"/>
                <a:r>
                  <a:rPr lang="en-US" dirty="0"/>
                  <a:t>Loop over each step of the 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=0 … </m:t>
                    </m:r>
                    <m:r>
                      <a:rPr lang="en-US" i="1">
                        <a:latin typeface="Cambria Math" panose="02040503050406030204" pitchFamily="18" charset="0"/>
                      </a:rPr>
                      <m:t>𝑇</m:t>
                    </m:r>
                  </m:oMath>
                </a14:m>
                <a:r>
                  <a:rPr lang="en-US" dirty="0"/>
                  <a:t>: </a:t>
                </a:r>
              </a:p>
              <a:p>
                <a:pPr lvl="2"/>
                <a:r>
                  <a:rPr lang="en-US" b="0" dirty="0"/>
                  <a:t>Accumulate </a:t>
                </a:r>
                <a:r>
                  <a:rPr lang="en-US" dirty="0"/>
                  <a:t>the </a:t>
                </a:r>
                <a:r>
                  <a:rPr lang="en-US" b="0" dirty="0"/>
                  <a:t>recent rewards from </a:t>
                </a:r>
                <a14:m>
                  <m:oMath xmlns:m="http://schemas.openxmlformats.org/officeDocument/2006/math">
                    <m:r>
                      <m:rPr>
                        <m:brk m:alnAt="23"/>
                      </m:rP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oMath>
                </a14:m>
                <a:r>
                  <a:rPr lang="en-US" b="0" dirty="0"/>
                  <a:t> to </a:t>
                </a:r>
                <a14:m>
                  <m:oMath xmlns:m="http://schemas.openxmlformats.org/officeDocument/2006/math">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𝛾</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up>
                        <m:r>
                          <a:rPr lang="en-US" b="0" i="1" smtClean="0">
                            <a:latin typeface="Cambria Math" panose="02040503050406030204" pitchFamily="18" charset="0"/>
                          </a:rPr>
                          <m:t>𝑇</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oMath>
                </a14:m>
                <a:endParaRPr lang="en-US" dirty="0"/>
              </a:p>
              <a:p>
                <a:pPr lvl="2"/>
                <a:r>
                  <a:rPr lang="en-US" dirty="0"/>
                  <a:t>Update the policy: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𝛾</m:t>
                            </m:r>
                          </m:sub>
                        </m:sSub>
                      </m:e>
                    </m:func>
                  </m:oMath>
                </a14:m>
                <a:r>
                  <a:rPr lang="en-US" dirty="0"/>
                  <a:t> </a:t>
                </a:r>
              </a:p>
              <a:p>
                <a:r>
                  <a:rPr lang="en-US" dirty="0"/>
                  <a:t>Return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r>
                          <a:rPr lang="en-US" b="0" i="1" smtClean="0">
                            <a:latin typeface="Cambria Math" panose="02040503050406030204" pitchFamily="18" charset="0"/>
                          </a:rPr>
                          <m:t> </m:t>
                        </m:r>
                      </m:sub>
                    </m:sSub>
                  </m:oMath>
                </a14:m>
                <a:endParaRPr lang="en-US" dirty="0"/>
              </a:p>
            </p:txBody>
          </p:sp>
        </mc:Choice>
        <mc:Fallback xmlns="">
          <p:sp>
            <p:nvSpPr>
              <p:cNvPr id="3" name="Text Placeholder 2">
                <a:extLst>
                  <a:ext uri="{FF2B5EF4-FFF2-40B4-BE49-F238E27FC236}">
                    <a16:creationId xmlns:a16="http://schemas.microsoft.com/office/drawing/2014/main" id="{A8AA3036-C528-AE75-1C5A-E3BBCF16EB8D}"/>
                  </a:ext>
                </a:extLst>
              </p:cNvPr>
              <p:cNvSpPr>
                <a:spLocks noGrp="1" noRot="1" noChangeAspect="1" noMove="1" noResize="1" noEditPoints="1" noAdjustHandles="1" noChangeArrowheads="1" noChangeShapeType="1" noTextEdit="1"/>
              </p:cNvSpPr>
              <p:nvPr>
                <p:ph type="body" sz="quarter" idx="16"/>
              </p:nvPr>
            </p:nvSpPr>
            <p:spPr>
              <a:xfrm>
                <a:off x="688463" y="1147062"/>
                <a:ext cx="7823148" cy="2373805"/>
              </a:xfrm>
              <a:blipFill>
                <a:blip r:embed="rId3"/>
                <a:stretch>
                  <a:fillRect l="-162" t="-1587" r="-647"/>
                </a:stretch>
              </a:blipFill>
              <a:ln>
                <a:solidFill>
                  <a:schemeClr val="accent4">
                    <a:lumMod val="75000"/>
                  </a:schemeClr>
                </a:solidFill>
              </a:ln>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3A4AEE13-3CA6-D3ED-3DD0-1123D3E9D61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10" name="TextBox 9">
            <a:extLst>
              <a:ext uri="{FF2B5EF4-FFF2-40B4-BE49-F238E27FC236}">
                <a16:creationId xmlns:a16="http://schemas.microsoft.com/office/drawing/2014/main" id="{AD019DBF-182F-EBA1-E3EA-ADD1A6BE346B}"/>
              </a:ext>
            </a:extLst>
          </p:cNvPr>
          <p:cNvSpPr txBox="1"/>
          <p:nvPr/>
        </p:nvSpPr>
        <p:spPr>
          <a:xfrm>
            <a:off x="1233575" y="4790253"/>
            <a:ext cx="6884403" cy="261610"/>
          </a:xfrm>
          <a:prstGeom prst="rect">
            <a:avLst/>
          </a:prstGeom>
          <a:noFill/>
        </p:spPr>
        <p:txBody>
          <a:bodyPr wrap="square">
            <a:spAutoFit/>
          </a:bodyPr>
          <a:lstStyle/>
          <a:p>
            <a:pPr algn="ctr"/>
            <a:r>
              <a:rPr lang="en-US" sz="1100" i="0">
                <a:solidFill>
                  <a:schemeClr val="tx1"/>
                </a:solidFill>
                <a:effectLst/>
                <a:latin typeface="Arial" panose="020B0604020202020204" pitchFamily="34" charset="0"/>
                <a:cs typeface="Arial" panose="020B0604020202020204" pitchFamily="34" charset="0"/>
                <a:hlinkClick r:id="rId4"/>
              </a:rPr>
              <a:t>Williams, Simple statistical gradient-following algorithms for connectionist reinforcement learning, 1991</a:t>
            </a:r>
            <a:endParaRPr lang="en-US" sz="1100" i="0">
              <a:solidFill>
                <a:schemeClr val="tx1"/>
              </a:solidFill>
              <a:effectLst/>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A6127278-BFC0-1AB2-B4F0-E5572B56D517}"/>
              </a:ext>
            </a:extLst>
          </p:cNvPr>
          <p:cNvPicPr>
            <a:picLocks noChangeAspect="1"/>
          </p:cNvPicPr>
          <p:nvPr/>
        </p:nvPicPr>
        <p:blipFill rotWithShape="1">
          <a:blip r:embed="rId5"/>
          <a:srcRect r="29480"/>
          <a:stretch/>
        </p:blipFill>
        <p:spPr>
          <a:xfrm>
            <a:off x="5872729" y="57635"/>
            <a:ext cx="2081349" cy="956510"/>
          </a:xfrm>
          <a:prstGeom prst="rect">
            <a:avLst/>
          </a:prstGeom>
        </p:spPr>
      </p:pic>
      <p:sp>
        <p:nvSpPr>
          <p:cNvPr id="14" name="Text Placeholder 2">
            <a:extLst>
              <a:ext uri="{FF2B5EF4-FFF2-40B4-BE49-F238E27FC236}">
                <a16:creationId xmlns:a16="http://schemas.microsoft.com/office/drawing/2014/main" id="{9156062E-2489-645B-68D5-5FF6988206C1}"/>
              </a:ext>
            </a:extLst>
          </p:cNvPr>
          <p:cNvSpPr txBox="1">
            <a:spLocks/>
          </p:cNvSpPr>
          <p:nvPr/>
        </p:nvSpPr>
        <p:spPr>
          <a:xfrm>
            <a:off x="686319" y="154305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a:p>
            <a:endParaRPr lang="en-US"/>
          </a:p>
          <a:p>
            <a:endParaRPr lang="en-US"/>
          </a:p>
          <a:p>
            <a:endParaRPr lang="en-US"/>
          </a:p>
          <a:p>
            <a:endParaRPr lang="en-US"/>
          </a:p>
          <a:p>
            <a:endParaRPr lang="en-US"/>
          </a:p>
          <a:p>
            <a:pPr marL="0" indent="0">
              <a:buNone/>
            </a:pP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EB92B4-F1CE-1C1D-7266-A21559344B2D}"/>
                  </a:ext>
                </a:extLst>
              </p:cNvPr>
              <p:cNvSpPr txBox="1"/>
              <p:nvPr/>
            </p:nvSpPr>
            <p:spPr>
              <a:xfrm>
                <a:off x="975120" y="3674979"/>
                <a:ext cx="7601484" cy="1219821"/>
              </a:xfrm>
              <a:prstGeom prst="rect">
                <a:avLst/>
              </a:prstGeom>
              <a:noFill/>
            </p:spPr>
            <p:txBody>
              <a:bodyPr wrap="square">
                <a:spAutoFit/>
              </a:bodyPr>
              <a:lstStyle/>
              <a:p>
                <a:r>
                  <a:rPr lang="en-US" b="1">
                    <a:latin typeface="Tahoma" panose="020B0604030504040204" pitchFamily="34" charset="0"/>
                    <a:ea typeface="Tahoma" panose="020B0604030504040204" pitchFamily="34" charset="0"/>
                    <a:cs typeface="Tahoma" panose="020B0604030504040204" pitchFamily="34" charset="0"/>
                  </a:rPr>
                  <a:t>Q0: </a:t>
                </a:r>
                <a:r>
                  <a:rPr lang="en-US">
                    <a:latin typeface="Tahoma" panose="020B0604030504040204" pitchFamily="34" charset="0"/>
                    <a:ea typeface="Tahoma" panose="020B0604030504040204" pitchFamily="34" charset="0"/>
                    <a:cs typeface="Tahoma" panose="020B0604030504040204" pitchFamily="34" charset="0"/>
                  </a:rPr>
                  <a:t>Why do we need to accumulate the rewards in </a:t>
                </a:r>
                <a14:m>
                  <m:oMath xmlns:m="http://schemas.openxmlformats.org/officeDocument/2006/math">
                    <m:r>
                      <a:rPr lang="en-US" sz="1600" i="1">
                        <a:latin typeface="Cambria Math" panose="02040503050406030204" pitchFamily="18" charset="0"/>
                      </a:rPr>
                      <m:t>𝐺</m:t>
                    </m:r>
                  </m:oMath>
                </a14:m>
                <a:r>
                  <a:rPr lang="en-US">
                    <a:latin typeface="Tahoma" panose="020B0604030504040204" pitchFamily="34" charset="0"/>
                    <a:ea typeface="Tahoma" panose="020B0604030504040204" pitchFamily="34" charset="0"/>
                    <a:cs typeface="Tahoma" panose="020B0604030504040204" pitchFamily="34" charset="0"/>
                  </a:rPr>
                  <a:t>? </a:t>
                </a:r>
                <a:endParaRPr lang="en-US" b="1">
                  <a:latin typeface="Tahoma" panose="020B0604030504040204" pitchFamily="34" charset="0"/>
                  <a:ea typeface="Tahoma" panose="020B0604030504040204" pitchFamily="34" charset="0"/>
                  <a:cs typeface="Tahoma" panose="020B0604030504040204" pitchFamily="34" charset="0"/>
                </a:endParaRPr>
              </a:p>
              <a:p>
                <a:r>
                  <a:rPr lang="en-US" b="1">
                    <a:latin typeface="Tahoma" panose="020B0604030504040204" pitchFamily="34" charset="0"/>
                    <a:ea typeface="Tahoma" panose="020B0604030504040204" pitchFamily="34" charset="0"/>
                    <a:cs typeface="Tahoma" panose="020B0604030504040204" pitchFamily="34" charset="0"/>
                  </a:rPr>
                  <a:t>Q1: </a:t>
                </a:r>
                <a:r>
                  <a:rPr lang="en-US">
                    <a:latin typeface="Tahoma" panose="020B0604030504040204" pitchFamily="34" charset="0"/>
                    <a:ea typeface="Tahoma" panose="020B0604030504040204" pitchFamily="34" charset="0"/>
                    <a:cs typeface="Tahoma" panose="020B0604030504040204" pitchFamily="34" charset="0"/>
                  </a:rPr>
                  <a:t>When is </a:t>
                </a:r>
                <a14:m>
                  <m:oMath xmlns:m="http://schemas.openxmlformats.org/officeDocument/2006/math">
                    <m:r>
                      <a:rPr lang="en-US" sz="1600" b="0" i="1" smtClean="0">
                        <a:latin typeface="Cambria Math" panose="02040503050406030204" pitchFamily="18" charset="0"/>
                      </a:rPr>
                      <m:t>𝐺</m:t>
                    </m:r>
                    <m:r>
                      <a:rPr lang="en-US" sz="1600" b="0" i="1" smtClean="0">
                        <a:latin typeface="Cambria Math" panose="02040503050406030204" pitchFamily="18" charset="0"/>
                      </a:rPr>
                      <m:t>&gt;0</m:t>
                    </m:r>
                  </m:oMath>
                </a14:m>
                <a:r>
                  <a:rPr lang="en-US">
                    <a:latin typeface="Tahoma" panose="020B0604030504040204" pitchFamily="34" charset="0"/>
                    <a:ea typeface="Tahoma" panose="020B0604030504040204" pitchFamily="34" charset="0"/>
                    <a:cs typeface="Tahoma" panose="020B0604030504040204" pitchFamily="34" charset="0"/>
                  </a:rPr>
                  <a:t>? </a:t>
                </a:r>
              </a:p>
              <a:p>
                <a:r>
                  <a:rPr lang="en-US" b="1">
                    <a:latin typeface="Tahoma" panose="020B0604030504040204" pitchFamily="34" charset="0"/>
                    <a:ea typeface="Tahoma" panose="020B0604030504040204" pitchFamily="34" charset="0"/>
                    <a:cs typeface="Tahoma" panose="020B0604030504040204" pitchFamily="34" charset="0"/>
                  </a:rPr>
                  <a:t>Q2: </a:t>
                </a:r>
                <a:r>
                  <a:rPr lang="en-US">
                    <a:latin typeface="Tahoma" panose="020B0604030504040204" pitchFamily="34" charset="0"/>
                    <a:ea typeface="Tahoma" panose="020B0604030504040204" pitchFamily="34" charset="0"/>
                    <a:cs typeface="Tahoma" panose="020B0604030504040204" pitchFamily="34" charset="0"/>
                  </a:rPr>
                  <a:t>If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&gt;0</m:t>
                    </m:r>
                    <m:r>
                      <a:rPr lang="en-US" b="0" i="0" smtClean="0">
                        <a:latin typeface="Cambria Math" panose="02040503050406030204" pitchFamily="18" charset="0"/>
                      </a:rPr>
                      <m:t>, </m:t>
                    </m:r>
                  </m:oMath>
                </a14:m>
                <a:r>
                  <a:rPr lang="en-US">
                    <a:latin typeface="Tahoma" panose="020B0604030504040204" pitchFamily="34" charset="0"/>
                    <a:ea typeface="Tahoma" panose="020B0604030504040204" pitchFamily="34" charset="0"/>
                    <a:cs typeface="Tahoma" panose="020B0604030504040204" pitchFamily="34" charset="0"/>
                  </a:rPr>
                  <a:t>how does the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oMath>
                </a14:m>
                <a:r>
                  <a:rPr lang="en-US">
                    <a:latin typeface="Tahoma" panose="020B0604030504040204" pitchFamily="34" charset="0"/>
                    <a:ea typeface="Tahoma" panose="020B0604030504040204" pitchFamily="34" charset="0"/>
                    <a:cs typeface="Tahoma" panose="020B0604030504040204" pitchFamily="34" charset="0"/>
                  </a:rPr>
                  <a:t> change immediately after the update? </a:t>
                </a:r>
              </a:p>
              <a:p>
                <a:r>
                  <a:rPr lang="en-US" b="1">
                    <a:latin typeface="Tahoma" panose="020B0604030504040204" pitchFamily="34" charset="0"/>
                    <a:ea typeface="Tahoma" panose="020B0604030504040204" pitchFamily="34" charset="0"/>
                    <a:cs typeface="Tahoma" panose="020B0604030504040204" pitchFamily="34" charset="0"/>
                  </a:rPr>
                  <a:t>Q3: </a:t>
                </a:r>
                <a:r>
                  <a:rPr lang="en-US">
                    <a:latin typeface="Tahoma" panose="020B0604030504040204" pitchFamily="34" charset="0"/>
                    <a:ea typeface="Tahoma" panose="020B0604030504040204" pitchFamily="34" charset="0"/>
                    <a:cs typeface="Tahoma" panose="020B0604030504040204" pitchFamily="34" charset="0"/>
                  </a:rPr>
                  <a:t>How does this differ from supervised learning? </a:t>
                </a:r>
              </a:p>
              <a:p>
                <a:endParaRPr lang="en-US">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 name="TextBox 5">
                <a:extLst>
                  <a:ext uri="{FF2B5EF4-FFF2-40B4-BE49-F238E27FC236}">
                    <a16:creationId xmlns:a16="http://schemas.microsoft.com/office/drawing/2014/main" id="{FFEB92B4-F1CE-1C1D-7266-A21559344B2D}"/>
                  </a:ext>
                </a:extLst>
              </p:cNvPr>
              <p:cNvSpPr txBox="1">
                <a:spLocks noRot="1" noChangeAspect="1" noMove="1" noResize="1" noEditPoints="1" noAdjustHandles="1" noChangeArrowheads="1" noChangeShapeType="1" noTextEdit="1"/>
              </p:cNvSpPr>
              <p:nvPr/>
            </p:nvSpPr>
            <p:spPr>
              <a:xfrm>
                <a:off x="975120" y="3674979"/>
                <a:ext cx="7601484" cy="1219821"/>
              </a:xfrm>
              <a:prstGeom prst="rect">
                <a:avLst/>
              </a:prstGeom>
              <a:blipFill>
                <a:blip r:embed="rId6"/>
                <a:stretch>
                  <a:fillRect l="-167"/>
                </a:stretch>
              </a:blipFill>
            </p:spPr>
            <p:txBody>
              <a:bodyPr/>
              <a:lstStyle/>
              <a:p>
                <a:r>
                  <a:rPr lang="en-US">
                    <a:noFill/>
                  </a:rPr>
                  <a:t> </a:t>
                </a:r>
              </a:p>
            </p:txBody>
          </p:sp>
        </mc:Fallback>
      </mc:AlternateContent>
    </p:spTree>
    <p:extLst>
      <p:ext uri="{BB962C8B-B14F-4D97-AF65-F5344CB8AC3E}">
        <p14:creationId xmlns:p14="http://schemas.microsoft.com/office/powerpoint/2010/main" val="36313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0DC8-7D71-1EFC-4F5F-857A3FDCBD57}"/>
              </a:ext>
            </a:extLst>
          </p:cNvPr>
          <p:cNvSpPr>
            <a:spLocks noGrp="1"/>
          </p:cNvSpPr>
          <p:nvPr>
            <p:ph type="title"/>
          </p:nvPr>
        </p:nvSpPr>
        <p:spPr/>
        <p:txBody>
          <a:bodyPr/>
          <a:lstStyle/>
          <a:p>
            <a:r>
              <a:rPr lang="en-US"/>
              <a:t>REINFORCE: Challenges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5B59856-F06A-AD78-837A-A28B9E5BAB8C}"/>
                  </a:ext>
                </a:extLst>
              </p:cNvPr>
              <p:cNvSpPr>
                <a:spLocks noGrp="1"/>
              </p:cNvSpPr>
              <p:nvPr>
                <p:ph type="body" sz="quarter" idx="16"/>
              </p:nvPr>
            </p:nvSpPr>
            <p:spPr/>
            <p:txBody>
              <a:bodyPr/>
              <a:lstStyle/>
              <a:p>
                <a:r>
                  <a:rPr lang="en-US" b="1"/>
                  <a:t>Distribution drift: </a:t>
                </a:r>
                <a:r>
                  <a:rPr lang="en-US"/>
                  <a:t>While the gradient updates maximize the rewards, it may deviate from natural distribution (it may hack its way to high reward). </a:t>
                </a:r>
              </a:p>
              <a:p>
                <a:r>
                  <a:rPr lang="en-US" b="1"/>
                  <a:t>High variance:</a:t>
                </a:r>
                <a:r>
                  <a:rPr lang="en-US"/>
                  <a:t> The gradient estimates </a:t>
                </a:r>
                <a14:m>
                  <m:oMath xmlns:m="http://schemas.openxmlformats.org/officeDocument/2006/math">
                    <m:sSup>
                      <m:sSupPr>
                        <m:ctrlPr>
                          <a:rPr lang="en-US" sz="1600" i="1" smtClean="0">
                            <a:latin typeface="Cambria Math" panose="02040503050406030204" pitchFamily="18" charset="0"/>
                          </a:rPr>
                        </m:ctrlPr>
                      </m:sSupPr>
                      <m:e>
                        <m:r>
                          <a:rPr lang="en-US" sz="1600" i="1">
                            <a:latin typeface="Cambria Math" panose="02040503050406030204" pitchFamily="18" charset="0"/>
                          </a:rPr>
                          <m:t>𝑔</m:t>
                        </m:r>
                      </m:e>
                      <m:sup>
                        <m:r>
                          <m:rPr>
                            <m:sty m:val="p"/>
                          </m:rPr>
                          <a:rPr lang="en-US" sz="1600">
                            <a:latin typeface="Cambria Math" panose="02040503050406030204" pitchFamily="18" charset="0"/>
                          </a:rPr>
                          <m:t>PG</m:t>
                        </m:r>
                      </m:sup>
                    </m:sSup>
                    <m:r>
                      <a:rPr lang="en-US" sz="1600" i="1">
                        <a:latin typeface="Cambria Math" panose="02040503050406030204" pitchFamily="18" charset="0"/>
                      </a:rPr>
                      <m:t> </m:t>
                    </m:r>
                  </m:oMath>
                </a14:m>
                <a:r>
                  <a:rPr lang="en-US"/>
                  <a:t> suffer from high variance. </a:t>
                </a:r>
              </a:p>
              <a:p>
                <a:pPr lvl="1"/>
                <a:r>
                  <a:rPr lang="en-US"/>
                  <a:t>This may lead to destructively large updates and sample inefficiency.  </a:t>
                </a:r>
              </a:p>
              <a:p>
                <a:endParaRPr lang="en-US"/>
              </a:p>
            </p:txBody>
          </p:sp>
        </mc:Choice>
        <mc:Fallback xmlns="">
          <p:sp>
            <p:nvSpPr>
              <p:cNvPr id="3" name="Text Placeholder 2">
                <a:extLst>
                  <a:ext uri="{FF2B5EF4-FFF2-40B4-BE49-F238E27FC236}">
                    <a16:creationId xmlns:a16="http://schemas.microsoft.com/office/drawing/2014/main" id="{05B59856-F06A-AD78-837A-A28B9E5BAB8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7A4A13-AD17-A14A-F23E-207F45F43E6B}"/>
              </a:ext>
            </a:extLst>
          </p:cNvPr>
          <p:cNvSpPr txBox="1"/>
          <p:nvPr/>
        </p:nvSpPr>
        <p:spPr>
          <a:xfrm>
            <a:off x="1233575" y="4790253"/>
            <a:ext cx="6884403" cy="261610"/>
          </a:xfrm>
          <a:prstGeom prst="rect">
            <a:avLst/>
          </a:prstGeom>
          <a:noFill/>
        </p:spPr>
        <p:txBody>
          <a:bodyPr wrap="square">
            <a:spAutoFit/>
          </a:bodyPr>
          <a:lstStyle/>
          <a:p>
            <a:pPr algn="ctr"/>
            <a:r>
              <a:rPr lang="en-US" sz="1100" i="0">
                <a:solidFill>
                  <a:schemeClr val="tx1"/>
                </a:solidFill>
                <a:effectLst/>
                <a:latin typeface="Arial" panose="020B0604020202020204" pitchFamily="34" charset="0"/>
                <a:cs typeface="Arial" panose="020B0604020202020204" pitchFamily="34" charset="0"/>
                <a:hlinkClick r:id="rId3"/>
              </a:rPr>
              <a:t>Williams, Simple statistical gradient-following algorithms for connectionist reinforcement learning, 1991</a:t>
            </a:r>
            <a:endParaRPr lang="en-US" sz="1100" i="0">
              <a:solidFill>
                <a:schemeClr val="tx1"/>
              </a:solidFill>
              <a:effectLst/>
              <a:latin typeface="Arial" panose="020B0604020202020204" pitchFamily="34" charset="0"/>
              <a:cs typeface="Arial" panose="020B0604020202020204" pitchFamily="34" charset="0"/>
            </a:endParaRPr>
          </a:p>
        </p:txBody>
      </p:sp>
      <p:sp>
        <p:nvSpPr>
          <p:cNvPr id="6" name="Rounded Rectangle 5">
            <a:extLst>
              <a:ext uri="{FF2B5EF4-FFF2-40B4-BE49-F238E27FC236}">
                <a16:creationId xmlns:a16="http://schemas.microsoft.com/office/drawing/2014/main" id="{69124C83-90B2-A962-4164-FB36A320297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B12B1CD6-A473-029B-7A18-27A492D0E695}"/>
              </a:ext>
            </a:extLst>
          </p:cNvPr>
          <p:cNvPicPr>
            <a:picLocks noChangeAspect="1"/>
          </p:cNvPicPr>
          <p:nvPr/>
        </p:nvPicPr>
        <p:blipFill rotWithShape="1">
          <a:blip r:embed="rId4"/>
          <a:srcRect r="29480"/>
          <a:stretch/>
        </p:blipFill>
        <p:spPr>
          <a:xfrm>
            <a:off x="5872729" y="57635"/>
            <a:ext cx="2081349" cy="956510"/>
          </a:xfrm>
          <a:prstGeom prst="rect">
            <a:avLst/>
          </a:prstGeom>
        </p:spPr>
      </p:pic>
    </p:spTree>
    <p:extLst>
      <p:ext uri="{BB962C8B-B14F-4D97-AF65-F5344CB8AC3E}">
        <p14:creationId xmlns:p14="http://schemas.microsoft.com/office/powerpoint/2010/main" val="14677001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171B-6379-2DFF-A55D-75424F4B3034}"/>
              </a:ext>
            </a:extLst>
          </p:cNvPr>
          <p:cNvSpPr>
            <a:spLocks noGrp="1"/>
          </p:cNvSpPr>
          <p:nvPr>
            <p:ph type="title"/>
          </p:nvPr>
        </p:nvSpPr>
        <p:spPr/>
        <p:txBody>
          <a:bodyPr/>
          <a:lstStyle/>
          <a:p>
            <a:r>
              <a:rPr lang="en-US"/>
              <a:t>The baseline estimate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895FA15-904F-5E16-17DE-BD0D8B86D6B7}"/>
                  </a:ext>
                </a:extLst>
              </p:cNvPr>
              <p:cNvSpPr>
                <a:spLocks noGrp="1"/>
              </p:cNvSpPr>
              <p:nvPr>
                <p:ph type="body" sz="quarter" idx="16"/>
              </p:nvPr>
            </p:nvSpPr>
            <p:spPr>
              <a:xfrm>
                <a:off x="348343" y="1390650"/>
                <a:ext cx="8667641" cy="3645731"/>
              </a:xfrm>
              <a:solidFill>
                <a:schemeClr val="bg1"/>
              </a:solidFill>
            </p:spPr>
            <p:txBody>
              <a:bodyPr/>
              <a:lstStyle/>
              <a:p>
                <a:pPr>
                  <a:lnSpc>
                    <a:spcPct val="100000"/>
                  </a:lnSpc>
                </a:pPr>
                <a:r>
                  <a:rPr lang="en-US" dirty="0"/>
                  <a:t>To reduce the variance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𝑔</m:t>
                        </m:r>
                      </m:e>
                      <m:sup>
                        <m:r>
                          <m:rPr>
                            <m:sty m:val="p"/>
                          </m:rPr>
                          <a:rPr lang="en-US">
                            <a:latin typeface="Cambria Math" panose="02040503050406030204" pitchFamily="18" charset="0"/>
                          </a:rPr>
                          <m:t>PG</m:t>
                        </m:r>
                      </m:sup>
                    </m:sSup>
                  </m:oMath>
                </a14:m>
                <a:r>
                  <a:rPr lang="en-US" dirty="0"/>
                  <a:t> we can subtract a </a:t>
                </a:r>
                <a:r>
                  <a:rPr lang="en-US" dirty="0">
                    <a:solidFill>
                      <a:srgbClr val="C00000"/>
                    </a:solidFill>
                  </a:rPr>
                  <a:t>baseline estimate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a14:m>
                <a:r>
                  <a:rPr lang="en-US" dirty="0"/>
                  <a:t>:</a:t>
                </a:r>
              </a:p>
              <a:p>
                <a:pPr lvl="1">
                  <a:lnSpc>
                    <a:spcPct val="100000"/>
                  </a:lnSpc>
                </a:pPr>
                <a:endParaRPr lang="en-US" dirty="0"/>
              </a:p>
              <a:p>
                <a:pPr lvl="1">
                  <a:lnSpc>
                    <a:spcPct val="100000"/>
                  </a:lnSpc>
                </a:pPr>
                <a:endParaRPr lang="en-US" dirty="0"/>
              </a:p>
              <a:p>
                <a:pPr lvl="1">
                  <a:lnSpc>
                    <a:spcPct val="100000"/>
                  </a:lnSpc>
                </a:pPr>
                <a:r>
                  <a:rPr lang="en-US" dirty="0"/>
                  <a:t>Note, by design, the baseline </a:t>
                </a:r>
                <a:r>
                  <a:rPr lang="en-US" dirty="0">
                    <a:solidFill>
                      <a:srgbClr val="00B050"/>
                    </a:solidFill>
                  </a:rPr>
                  <a:t>depends on states </a:t>
                </a:r>
                <a14:m>
                  <m:oMath xmlns:m="http://schemas.openxmlformats.org/officeDocument/2006/math">
                    <m:sSub>
                      <m:sSubPr>
                        <m:ctrlPr>
                          <a:rPr lang="en-US" i="1">
                            <a:solidFill>
                              <a:srgbClr val="00B050"/>
                            </a:solidFill>
                            <a:latin typeface="Cambria Math" panose="02040503050406030204" pitchFamily="18" charset="0"/>
                            <a:ea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𝑠</m:t>
                        </m:r>
                      </m:e>
                      <m:sub>
                        <m:r>
                          <a:rPr lang="en-US" i="1">
                            <a:solidFill>
                              <a:srgbClr val="00B050"/>
                            </a:solidFill>
                            <a:latin typeface="Cambria Math" panose="02040503050406030204" pitchFamily="18" charset="0"/>
                            <a:ea typeface="Cambria Math" panose="02040503050406030204" pitchFamily="18" charset="0"/>
                          </a:rPr>
                          <m:t>𝑡</m:t>
                        </m:r>
                      </m:sub>
                    </m:sSub>
                  </m:oMath>
                </a14:m>
                <a:r>
                  <a:rPr lang="en-US" dirty="0">
                    <a:solidFill>
                      <a:srgbClr val="00B050"/>
                    </a:solidFill>
                  </a:rPr>
                  <a:t> but </a:t>
                </a:r>
                <a:r>
                  <a:rPr lang="en-US" b="1" dirty="0">
                    <a:solidFill>
                      <a:srgbClr val="00B050"/>
                    </a:solidFill>
                  </a:rPr>
                  <a:t>not </a:t>
                </a:r>
                <a:r>
                  <a:rPr lang="en-US" dirty="0">
                    <a:solidFill>
                      <a:srgbClr val="00B050"/>
                    </a:solidFill>
                  </a:rPr>
                  <a:t>the action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𝑎</m:t>
                        </m:r>
                      </m:e>
                      <m:sub>
                        <m:r>
                          <a:rPr lang="en-US" i="1">
                            <a:solidFill>
                              <a:srgbClr val="00B050"/>
                            </a:solidFill>
                            <a:latin typeface="Cambria Math" panose="02040503050406030204" pitchFamily="18" charset="0"/>
                          </a:rPr>
                          <m:t>𝑡</m:t>
                        </m:r>
                      </m:sub>
                    </m:sSub>
                  </m:oMath>
                </a14:m>
                <a:r>
                  <a:rPr lang="en-US" dirty="0"/>
                  <a:t>.</a:t>
                </a:r>
              </a:p>
              <a:p>
                <a:pPr lvl="1">
                  <a:lnSpc>
                    <a:spcPct val="100000"/>
                  </a:lnSpc>
                </a:pPr>
                <a:r>
                  <a:rPr lang="en-US" dirty="0"/>
                  <a:t>Therefore,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rPr>
                      <m:t>)</m:t>
                    </m:r>
                  </m:oMath>
                </a14:m>
                <a:r>
                  <a:rPr lang="en-US" dirty="0"/>
                  <a:t> is an unbiased estimator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dirty="0"/>
                  <a:t>.</a:t>
                </a:r>
              </a:p>
              <a:p>
                <a:pPr lvl="1">
                  <a:lnSpc>
                    <a:spcPct val="100000"/>
                  </a:lnSpc>
                </a:pPr>
                <a:endParaRPr lang="en-US" dirty="0"/>
              </a:p>
              <a:p>
                <a:pPr lvl="1">
                  <a:lnSpc>
                    <a:spcPct val="100000"/>
                  </a:lnSpc>
                </a:pPr>
                <a:r>
                  <a:rPr lang="en-US" dirty="0"/>
                  <a:t>Is it clear why this may be the case?</a:t>
                </a:r>
              </a:p>
              <a:p>
                <a:pPr lvl="1">
                  <a:lnSpc>
                    <a:spcPct val="100000"/>
                  </a:lnSpc>
                </a:pPr>
                <a:r>
                  <a:rPr lang="en-US" dirty="0"/>
                  <a:t>(and why would it reduce the variance???😣) </a:t>
                </a:r>
              </a:p>
            </p:txBody>
          </p:sp>
        </mc:Choice>
        <mc:Fallback>
          <p:sp>
            <p:nvSpPr>
              <p:cNvPr id="3" name="Text Placeholder 2">
                <a:extLst>
                  <a:ext uri="{FF2B5EF4-FFF2-40B4-BE49-F238E27FC236}">
                    <a16:creationId xmlns:a16="http://schemas.microsoft.com/office/drawing/2014/main" id="{8895FA15-904F-5E16-17DE-BD0D8B86D6B7}"/>
                  </a:ext>
                </a:extLst>
              </p:cNvPr>
              <p:cNvSpPr>
                <a:spLocks noGrp="1" noRot="1" noChangeAspect="1" noMove="1" noResize="1" noEditPoints="1" noAdjustHandles="1" noChangeArrowheads="1" noChangeShapeType="1" noTextEdit="1"/>
              </p:cNvSpPr>
              <p:nvPr>
                <p:ph type="body" sz="quarter" idx="16"/>
              </p:nvPr>
            </p:nvSpPr>
            <p:spPr>
              <a:xfrm>
                <a:off x="348343" y="1390650"/>
                <a:ext cx="8667641" cy="3645731"/>
              </a:xfrm>
              <a:blipFill>
                <a:blip r:embed="rId3"/>
                <a:stretch>
                  <a:fillRect l="-293" t="-3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8D51F4-55E5-6C2A-2083-EF6EA267B8A6}"/>
                  </a:ext>
                </a:extLst>
              </p:cNvPr>
              <p:cNvSpPr txBox="1"/>
              <p:nvPr/>
            </p:nvSpPr>
            <p:spPr>
              <a:xfrm>
                <a:off x="2282505" y="1842354"/>
                <a:ext cx="4572000" cy="374270"/>
              </a:xfrm>
              <a:prstGeom prst="rect">
                <a:avLst/>
              </a:prstGeom>
              <a:noFill/>
            </p:spPr>
            <p:txBody>
              <a:bodyPr wrap="square">
                <a:spAutoFit/>
              </a:bodyPr>
              <a:lstStyle/>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smtClean="0">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a:p>
            </p:txBody>
          </p:sp>
        </mc:Choice>
        <mc:Fallback xmlns="">
          <p:sp>
            <p:nvSpPr>
              <p:cNvPr id="8" name="TextBox 7">
                <a:extLst>
                  <a:ext uri="{FF2B5EF4-FFF2-40B4-BE49-F238E27FC236}">
                    <a16:creationId xmlns:a16="http://schemas.microsoft.com/office/drawing/2014/main" id="{D98D51F4-55E5-6C2A-2083-EF6EA267B8A6}"/>
                  </a:ext>
                </a:extLst>
              </p:cNvPr>
              <p:cNvSpPr txBox="1">
                <a:spLocks noRot="1" noChangeAspect="1" noMove="1" noResize="1" noEditPoints="1" noAdjustHandles="1" noChangeArrowheads="1" noChangeShapeType="1" noTextEdit="1"/>
              </p:cNvSpPr>
              <p:nvPr/>
            </p:nvSpPr>
            <p:spPr>
              <a:xfrm>
                <a:off x="2282505" y="1842354"/>
                <a:ext cx="4572000" cy="374270"/>
              </a:xfrm>
              <a:prstGeom prst="rect">
                <a:avLst/>
              </a:prstGeom>
              <a:blipFill>
                <a:blip r:embed="rId4"/>
                <a:stretch>
                  <a:fillRect b="-16129"/>
                </a:stretch>
              </a:blipFill>
            </p:spPr>
            <p:txBody>
              <a:bodyPr/>
              <a:lstStyle/>
              <a:p>
                <a:r>
                  <a:rPr lang="en-US">
                    <a:noFill/>
                  </a:rPr>
                  <a:t> </a:t>
                </a:r>
              </a:p>
            </p:txBody>
          </p:sp>
        </mc:Fallback>
      </mc:AlternateContent>
    </p:spTree>
    <p:extLst>
      <p:ext uri="{BB962C8B-B14F-4D97-AF65-F5344CB8AC3E}">
        <p14:creationId xmlns:p14="http://schemas.microsoft.com/office/powerpoint/2010/main" val="988437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33F77-6DA6-071D-3DF4-8EF1F5B7C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07BCB-F3A1-D0AB-BA36-3641EF196419}"/>
              </a:ext>
            </a:extLst>
          </p:cNvPr>
          <p:cNvSpPr>
            <a:spLocks noGrp="1"/>
          </p:cNvSpPr>
          <p:nvPr>
            <p:ph type="title"/>
          </p:nvPr>
        </p:nvSpPr>
        <p:spPr/>
        <p:txBody>
          <a:bodyPr/>
          <a:lstStyle/>
          <a:p>
            <a:r>
              <a:rPr lang="en-US"/>
              <a:t>The baseline estimate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C384366-BD60-21B8-213E-E8BAD3A7244F}"/>
                  </a:ext>
                </a:extLst>
              </p:cNvPr>
              <p:cNvSpPr>
                <a:spLocks noGrp="1"/>
              </p:cNvSpPr>
              <p:nvPr>
                <p:ph type="body" sz="quarter" idx="16"/>
              </p:nvPr>
            </p:nvSpPr>
            <p:spPr>
              <a:xfrm>
                <a:off x="348343" y="1390650"/>
                <a:ext cx="8667641" cy="3645731"/>
              </a:xfrm>
              <a:solidFill>
                <a:schemeClr val="bg1"/>
              </a:solidFill>
            </p:spPr>
            <p:txBody>
              <a:bodyPr/>
              <a:lstStyle/>
              <a:p>
                <a:pPr>
                  <a:lnSpc>
                    <a:spcPct val="100000"/>
                  </a:lnSpc>
                </a:pPr>
                <a:r>
                  <a:rPr lang="en-US"/>
                  <a:t>To reduce the variance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𝑔</m:t>
                        </m:r>
                      </m:e>
                      <m:sup>
                        <m:r>
                          <m:rPr>
                            <m:sty m:val="p"/>
                          </m:rPr>
                          <a:rPr lang="en-US">
                            <a:latin typeface="Cambria Math" panose="02040503050406030204" pitchFamily="18" charset="0"/>
                          </a:rPr>
                          <m:t>PG</m:t>
                        </m:r>
                      </m:sup>
                    </m:sSup>
                  </m:oMath>
                </a14:m>
                <a:r>
                  <a:rPr lang="en-US"/>
                  <a:t> we can subtract a </a:t>
                </a:r>
                <a:r>
                  <a:rPr lang="en-US">
                    <a:solidFill>
                      <a:srgbClr val="C00000"/>
                    </a:solidFill>
                  </a:rPr>
                  <a:t>baseline estimate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a14:m>
                <a:r>
                  <a:rPr lang="en-US"/>
                  <a:t>:</a:t>
                </a:r>
              </a:p>
              <a:p>
                <a:pPr lvl="1">
                  <a:lnSpc>
                    <a:spcPct val="100000"/>
                  </a:lnSpc>
                </a:pPr>
                <a:endParaRPr lang="en-US"/>
              </a:p>
              <a:p>
                <a:pPr lvl="1">
                  <a:lnSpc>
                    <a:spcPct val="100000"/>
                  </a:lnSpc>
                </a:pPr>
                <a:endParaRPr lang="en-US"/>
              </a:p>
              <a:p>
                <a:pPr lvl="1">
                  <a:lnSpc>
                    <a:spcPct val="100000"/>
                  </a:lnSpc>
                </a:pPr>
                <a:r>
                  <a:rPr lang="en-US"/>
                  <a:t>Note, by design, the baseline </a:t>
                </a:r>
                <a:r>
                  <a:rPr lang="en-US">
                    <a:solidFill>
                      <a:srgbClr val="00B050"/>
                    </a:solidFill>
                  </a:rPr>
                  <a:t>depends on states </a:t>
                </a:r>
                <a14:m>
                  <m:oMath xmlns:m="http://schemas.openxmlformats.org/officeDocument/2006/math">
                    <m:sSub>
                      <m:sSubPr>
                        <m:ctrlPr>
                          <a:rPr lang="en-US" i="1">
                            <a:solidFill>
                              <a:srgbClr val="00B050"/>
                            </a:solidFill>
                            <a:latin typeface="Cambria Math" panose="02040503050406030204" pitchFamily="18" charset="0"/>
                            <a:ea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𝑠</m:t>
                        </m:r>
                      </m:e>
                      <m:sub>
                        <m:r>
                          <a:rPr lang="en-US" i="1">
                            <a:solidFill>
                              <a:srgbClr val="00B050"/>
                            </a:solidFill>
                            <a:latin typeface="Cambria Math" panose="02040503050406030204" pitchFamily="18" charset="0"/>
                            <a:ea typeface="Cambria Math" panose="02040503050406030204" pitchFamily="18" charset="0"/>
                          </a:rPr>
                          <m:t>𝑡</m:t>
                        </m:r>
                      </m:sub>
                    </m:sSub>
                  </m:oMath>
                </a14:m>
                <a:r>
                  <a:rPr lang="en-US">
                    <a:solidFill>
                      <a:srgbClr val="00B050"/>
                    </a:solidFill>
                  </a:rPr>
                  <a:t> but </a:t>
                </a:r>
                <a:r>
                  <a:rPr lang="en-US" b="1">
                    <a:solidFill>
                      <a:srgbClr val="00B050"/>
                    </a:solidFill>
                  </a:rPr>
                  <a:t>not </a:t>
                </a:r>
                <a:r>
                  <a:rPr lang="en-US">
                    <a:solidFill>
                      <a:srgbClr val="00B050"/>
                    </a:solidFill>
                  </a:rPr>
                  <a:t>the action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𝑎</m:t>
                        </m:r>
                      </m:e>
                      <m:sub>
                        <m:r>
                          <a:rPr lang="en-US" i="1">
                            <a:solidFill>
                              <a:srgbClr val="00B050"/>
                            </a:solidFill>
                            <a:latin typeface="Cambria Math" panose="02040503050406030204" pitchFamily="18" charset="0"/>
                          </a:rPr>
                          <m:t>𝑡</m:t>
                        </m:r>
                      </m:sub>
                    </m:sSub>
                  </m:oMath>
                </a14:m>
                <a:r>
                  <a:rPr lang="en-US"/>
                  <a:t>.</a:t>
                </a:r>
              </a:p>
              <a:p>
                <a:pPr lvl="1">
                  <a:lnSpc>
                    <a:spcPct val="100000"/>
                  </a:lnSpc>
                </a:pPr>
                <a:r>
                  <a:rPr lang="en-US"/>
                  <a:t>Therefore,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rPr>
                      <m:t>)</m:t>
                    </m:r>
                  </m:oMath>
                </a14:m>
                <a:r>
                  <a:rPr lang="en-US"/>
                  <a:t> is an unbiased estimator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a:t>.</a:t>
                </a:r>
              </a:p>
              <a:p>
                <a:pPr lvl="1">
                  <a:lnSpc>
                    <a:spcPct val="100000"/>
                  </a:lnSpc>
                </a:pPr>
                <a:r>
                  <a:rPr lang="en-US"/>
                  <a:t>To prove this, we need to show:</a:t>
                </a:r>
              </a:p>
              <a:p>
                <a:pPr lvl="1">
                  <a:lnSpc>
                    <a:spcPct val="100000"/>
                  </a:lnSpc>
                </a:pPr>
                <a:endParaRPr lang="en-US"/>
              </a:p>
              <a:p>
                <a:pPr lvl="1">
                  <a:lnSpc>
                    <a:spcPct val="100000"/>
                  </a:lnSpc>
                </a:pPr>
                <a:endParaRPr lang="en-US"/>
              </a:p>
              <a:p>
                <a:pPr marL="342900" lvl="1" indent="0">
                  <a:lnSpc>
                    <a:spcPct val="100000"/>
                  </a:lnSpc>
                  <a:buNone/>
                </a:pPr>
                <a:endParaRPr lang="en-US"/>
              </a:p>
              <a:p>
                <a:pPr lvl="1">
                  <a:lnSpc>
                    <a:spcPct val="100000"/>
                  </a:lnSpc>
                </a:pPr>
                <a:endParaRPr lang="en-US"/>
              </a:p>
              <a:p>
                <a:pPr lvl="1">
                  <a:lnSpc>
                    <a:spcPct val="100000"/>
                  </a:lnSpc>
                </a:pPr>
                <a:endParaRPr lang="en-US"/>
              </a:p>
              <a:p>
                <a:pPr lvl="1">
                  <a:lnSpc>
                    <a:spcPct val="100000"/>
                  </a:lnSpc>
                </a:pPr>
                <a:r>
                  <a:rPr lang="en-US"/>
                  <a:t>When would this reduce the variance? It’s non-trivial actually. </a:t>
                </a:r>
              </a:p>
              <a:p>
                <a:pPr lvl="1">
                  <a:lnSpc>
                    <a:spcPct val="100000"/>
                  </a:lnSpc>
                </a:pPr>
                <a:endParaRPr lang="en-US"/>
              </a:p>
            </p:txBody>
          </p:sp>
        </mc:Choice>
        <mc:Fallback xmlns="">
          <p:sp>
            <p:nvSpPr>
              <p:cNvPr id="3" name="Text Placeholder 2">
                <a:extLst>
                  <a:ext uri="{FF2B5EF4-FFF2-40B4-BE49-F238E27FC236}">
                    <a16:creationId xmlns:a16="http://schemas.microsoft.com/office/drawing/2014/main" id="{8895FA15-904F-5E16-17DE-BD0D8B86D6B7}"/>
                  </a:ext>
                </a:extLst>
              </p:cNvPr>
              <p:cNvSpPr>
                <a:spLocks noGrp="1" noRot="1" noChangeAspect="1" noMove="1" noResize="1" noEditPoints="1" noAdjustHandles="1" noChangeArrowheads="1" noChangeShapeType="1" noTextEdit="1"/>
              </p:cNvSpPr>
              <p:nvPr>
                <p:ph type="body" sz="quarter" idx="16"/>
              </p:nvPr>
            </p:nvSpPr>
            <p:spPr>
              <a:xfrm>
                <a:off x="348343" y="1390650"/>
                <a:ext cx="8667641" cy="3645731"/>
              </a:xfrm>
              <a:blipFill>
                <a:blip r:embed="rId3"/>
                <a:stretch>
                  <a:fillRect l="-293" t="-347" b="-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95170B-8D60-06E3-0683-2DB76CF42DEE}"/>
                  </a:ext>
                </a:extLst>
              </p:cNvPr>
              <p:cNvSpPr txBox="1"/>
              <p:nvPr/>
            </p:nvSpPr>
            <p:spPr>
              <a:xfrm>
                <a:off x="2282505" y="1842354"/>
                <a:ext cx="4572000" cy="374270"/>
              </a:xfrm>
              <a:prstGeom prst="rect">
                <a:avLst/>
              </a:prstGeom>
              <a:noFill/>
            </p:spPr>
            <p:txBody>
              <a:bodyPr wrap="square">
                <a:spAutoFit/>
              </a:bodyPr>
              <a:lstStyle/>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smtClean="0">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a:p>
            </p:txBody>
          </p:sp>
        </mc:Choice>
        <mc:Fallback xmlns="">
          <p:sp>
            <p:nvSpPr>
              <p:cNvPr id="8" name="TextBox 7">
                <a:extLst>
                  <a:ext uri="{FF2B5EF4-FFF2-40B4-BE49-F238E27FC236}">
                    <a16:creationId xmlns:a16="http://schemas.microsoft.com/office/drawing/2014/main" id="{D98D51F4-55E5-6C2A-2083-EF6EA267B8A6}"/>
                  </a:ext>
                </a:extLst>
              </p:cNvPr>
              <p:cNvSpPr txBox="1">
                <a:spLocks noRot="1" noChangeAspect="1" noMove="1" noResize="1" noEditPoints="1" noAdjustHandles="1" noChangeArrowheads="1" noChangeShapeType="1" noTextEdit="1"/>
              </p:cNvSpPr>
              <p:nvPr/>
            </p:nvSpPr>
            <p:spPr>
              <a:xfrm>
                <a:off x="2282505" y="1842354"/>
                <a:ext cx="4572000" cy="374270"/>
              </a:xfrm>
              <a:prstGeom prst="rect">
                <a:avLst/>
              </a:prstGeom>
              <a:blipFill>
                <a:blip r:embed="rId4"/>
                <a:stretch>
                  <a:fillRect b="-1612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E6C1291-74AA-AD01-7524-3193FB7024BD}"/>
              </a:ext>
            </a:extLst>
          </p:cNvPr>
          <p:cNvPicPr>
            <a:picLocks noChangeAspect="1"/>
          </p:cNvPicPr>
          <p:nvPr/>
        </p:nvPicPr>
        <p:blipFill>
          <a:blip r:embed="rId5"/>
          <a:stretch>
            <a:fillRect/>
          </a:stretch>
        </p:blipFill>
        <p:spPr>
          <a:xfrm>
            <a:off x="2093738" y="4095024"/>
            <a:ext cx="5275258" cy="639723"/>
          </a:xfrm>
          <a:prstGeom prst="rect">
            <a:avLst/>
          </a:prstGeom>
        </p:spPr>
      </p:pic>
      <p:pic>
        <p:nvPicPr>
          <p:cNvPr id="11" name="Picture 10">
            <a:extLst>
              <a:ext uri="{FF2B5EF4-FFF2-40B4-BE49-F238E27FC236}">
                <a16:creationId xmlns:a16="http://schemas.microsoft.com/office/drawing/2014/main" id="{ECF189B4-DCB8-3E8F-6EFF-E98EA5151ED8}"/>
              </a:ext>
            </a:extLst>
          </p:cNvPr>
          <p:cNvPicPr>
            <a:picLocks noChangeAspect="1"/>
          </p:cNvPicPr>
          <p:nvPr/>
        </p:nvPicPr>
        <p:blipFill>
          <a:blip r:embed="rId6"/>
          <a:srcRect t="24398"/>
          <a:stretch>
            <a:fillRect/>
          </a:stretch>
        </p:blipFill>
        <p:spPr>
          <a:xfrm>
            <a:off x="1963620" y="3179936"/>
            <a:ext cx="5066441" cy="374270"/>
          </a:xfrm>
          <a:prstGeom prst="rect">
            <a:avLst/>
          </a:prstGeom>
        </p:spPr>
      </p:pic>
      <p:pic>
        <p:nvPicPr>
          <p:cNvPr id="12" name="Picture 11">
            <a:extLst>
              <a:ext uri="{FF2B5EF4-FFF2-40B4-BE49-F238E27FC236}">
                <a16:creationId xmlns:a16="http://schemas.microsoft.com/office/drawing/2014/main" id="{89FE29AD-531D-B743-9CD7-7E681633A00E}"/>
              </a:ext>
            </a:extLst>
          </p:cNvPr>
          <p:cNvPicPr>
            <a:picLocks noChangeAspect="1"/>
          </p:cNvPicPr>
          <p:nvPr/>
        </p:nvPicPr>
        <p:blipFill>
          <a:blip r:embed="rId7"/>
          <a:srcRect t="17603" b="10514"/>
          <a:stretch>
            <a:fillRect/>
          </a:stretch>
        </p:blipFill>
        <p:spPr>
          <a:xfrm>
            <a:off x="806453" y="3640593"/>
            <a:ext cx="7772400" cy="495057"/>
          </a:xfrm>
          <a:prstGeom prst="rect">
            <a:avLst/>
          </a:prstGeom>
        </p:spPr>
      </p:pic>
    </p:spTree>
    <p:extLst>
      <p:ext uri="{BB962C8B-B14F-4D97-AF65-F5344CB8AC3E}">
        <p14:creationId xmlns:p14="http://schemas.microsoft.com/office/powerpoint/2010/main" val="33158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980BB-7235-E3FE-D3BF-31E1F8616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60E21-6B63-6368-FDA4-958BA3F0743F}"/>
              </a:ext>
            </a:extLst>
          </p:cNvPr>
          <p:cNvSpPr>
            <a:spLocks noGrp="1"/>
          </p:cNvSpPr>
          <p:nvPr>
            <p:ph type="title"/>
          </p:nvPr>
        </p:nvSpPr>
        <p:spPr/>
        <p:txBody>
          <a:bodyPr/>
          <a:lstStyle/>
          <a:p>
            <a:r>
              <a:rPr lang="en-US"/>
              <a:t>Variance reduction: the simple case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95AC10A-CFCB-0536-1BA4-455E9881C8A6}"/>
                  </a:ext>
                </a:extLst>
              </p:cNvPr>
              <p:cNvSpPr>
                <a:spLocks noGrp="1"/>
              </p:cNvSpPr>
              <p:nvPr>
                <p:ph type="body" sz="quarter" idx="16"/>
              </p:nvPr>
            </p:nvSpPr>
            <p:spPr/>
            <p:txBody>
              <a:bodyPr/>
              <a:lstStyle/>
              <a:p>
                <a:r>
                  <a:rPr lang="en-US"/>
                  <a:t>Define a random variable </a:t>
                </a:r>
                <a14:m>
                  <m:oMath xmlns:m="http://schemas.openxmlformats.org/officeDocument/2006/math">
                    <m:r>
                      <a:rPr lang="en-US" b="0" i="1" smtClean="0">
                        <a:latin typeface="Cambria Math" panose="02040503050406030204" pitchFamily="18" charset="0"/>
                      </a:rPr>
                      <m:t>𝑋</m:t>
                    </m:r>
                  </m:oMath>
                </a14:m>
                <a:r>
                  <a:rPr lang="en-US"/>
                  <a:t>. </a:t>
                </a:r>
              </a:p>
              <a:p>
                <a:endParaRPr lang="en-US"/>
              </a:p>
              <a:p>
                <a:r>
                  <a:rPr lang="en-US"/>
                  <a:t>Now let’s define an auxiliary random variable </a:t>
                </a:r>
                <a14:m>
                  <m:oMath xmlns:m="http://schemas.openxmlformats.org/officeDocument/2006/math">
                    <m:r>
                      <a:rPr lang="en-US" b="0" i="1" smtClean="0">
                        <a:latin typeface="Cambria Math" panose="02040503050406030204" pitchFamily="18" charset="0"/>
                      </a:rPr>
                      <m:t>𝑌</m:t>
                    </m:r>
                  </m:oMath>
                </a14:m>
                <a:r>
                  <a:rPr lang="en-US"/>
                  <a:t>.</a:t>
                </a:r>
              </a:p>
              <a:p>
                <a:pPr lvl="1"/>
                <a:r>
                  <a:rPr lang="en-US"/>
                  <a:t>Note that, in expectation, Z and X are the same. </a:t>
                </a:r>
              </a:p>
              <a:p>
                <a:pPr lvl="1"/>
                <a:r>
                  <a:rPr lang="en-US"/>
                  <a:t>But their variance: </a:t>
                </a:r>
                <a:br>
                  <a:rPr lang="en-US"/>
                </a:br>
                <a:br>
                  <a:rPr lang="en-US"/>
                </a:br>
                <a:br>
                  <a:rPr lang="en-US"/>
                </a:br>
                <a:br>
                  <a:rPr lang="en-US"/>
                </a:br>
                <a:r>
                  <a:rPr lang="en-US"/>
                  <a:t>Basically, we may reduce variance of Z, </a:t>
                </a:r>
                <a:r>
                  <a:rPr lang="en-US">
                    <a:solidFill>
                      <a:srgbClr val="00B050"/>
                    </a:solidFill>
                  </a:rPr>
                  <a:t>if we choose Y to have large enough correlation with X. </a:t>
                </a:r>
                <a:br>
                  <a:rPr lang="en-US">
                    <a:solidFill>
                      <a:srgbClr val="00B050"/>
                    </a:solidFill>
                  </a:rPr>
                </a:br>
                <a:endParaRPr lang="en-US">
                  <a:solidFill>
                    <a:srgbClr val="00B050"/>
                  </a:solidFill>
                </a:endParaRPr>
              </a:p>
              <a:p>
                <a:endParaRPr lang="en-US"/>
              </a:p>
            </p:txBody>
          </p:sp>
        </mc:Choice>
        <mc:Fallback xmlns="">
          <p:sp>
            <p:nvSpPr>
              <p:cNvPr id="3" name="Text Placeholder 2">
                <a:extLst>
                  <a:ext uri="{FF2B5EF4-FFF2-40B4-BE49-F238E27FC236}">
                    <a16:creationId xmlns:a16="http://schemas.microsoft.com/office/drawing/2014/main" id="{995AC10A-CFCB-0536-1BA4-455E9881C8A6}"/>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5A7C8CC-79FE-FC29-BEEF-26E87F2FD80F}"/>
              </a:ext>
            </a:extLst>
          </p:cNvPr>
          <p:cNvPicPr>
            <a:picLocks noChangeAspect="1"/>
          </p:cNvPicPr>
          <p:nvPr/>
        </p:nvPicPr>
        <p:blipFill>
          <a:blip r:embed="rId3"/>
          <a:stretch>
            <a:fillRect/>
          </a:stretch>
        </p:blipFill>
        <p:spPr>
          <a:xfrm>
            <a:off x="5363277" y="1996523"/>
            <a:ext cx="2133719" cy="340158"/>
          </a:xfrm>
          <a:prstGeom prst="rect">
            <a:avLst/>
          </a:prstGeom>
        </p:spPr>
      </p:pic>
      <p:pic>
        <p:nvPicPr>
          <p:cNvPr id="6" name="Picture 5">
            <a:extLst>
              <a:ext uri="{FF2B5EF4-FFF2-40B4-BE49-F238E27FC236}">
                <a16:creationId xmlns:a16="http://schemas.microsoft.com/office/drawing/2014/main" id="{4A1B3F6E-DFF6-C510-0002-A85A7371EC3C}"/>
              </a:ext>
            </a:extLst>
          </p:cNvPr>
          <p:cNvPicPr>
            <a:picLocks noChangeAspect="1"/>
          </p:cNvPicPr>
          <p:nvPr/>
        </p:nvPicPr>
        <p:blipFill>
          <a:blip r:embed="rId4"/>
          <a:stretch>
            <a:fillRect/>
          </a:stretch>
        </p:blipFill>
        <p:spPr>
          <a:xfrm>
            <a:off x="1811547" y="2942554"/>
            <a:ext cx="5172494" cy="342549"/>
          </a:xfrm>
          <a:prstGeom prst="rect">
            <a:avLst/>
          </a:prstGeom>
        </p:spPr>
      </p:pic>
    </p:spTree>
    <p:extLst>
      <p:ext uri="{BB962C8B-B14F-4D97-AF65-F5344CB8AC3E}">
        <p14:creationId xmlns:p14="http://schemas.microsoft.com/office/powerpoint/2010/main" val="59053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E107-8C20-FA69-DE77-00FEE3222F5C}"/>
              </a:ext>
            </a:extLst>
          </p:cNvPr>
          <p:cNvSpPr>
            <a:spLocks noGrp="1"/>
          </p:cNvSpPr>
          <p:nvPr>
            <p:ph type="title"/>
          </p:nvPr>
        </p:nvSpPr>
        <p:spPr/>
        <p:txBody>
          <a:bodyPr/>
          <a:lstStyle/>
          <a:p>
            <a:r>
              <a:rPr lang="en-US"/>
              <a:t>Variance reduction: control variates </a:t>
            </a:r>
          </a:p>
        </p:txBody>
      </p:sp>
      <p:sp>
        <p:nvSpPr>
          <p:cNvPr id="3" name="Text Placeholder 2">
            <a:extLst>
              <a:ext uri="{FF2B5EF4-FFF2-40B4-BE49-F238E27FC236}">
                <a16:creationId xmlns:a16="http://schemas.microsoft.com/office/drawing/2014/main" id="{22B43A01-8F00-7A6D-280E-397BFC315F00}"/>
              </a:ext>
            </a:extLst>
          </p:cNvPr>
          <p:cNvSpPr>
            <a:spLocks noGrp="1"/>
          </p:cNvSpPr>
          <p:nvPr>
            <p:ph type="body" sz="quarter" idx="16"/>
          </p:nvPr>
        </p:nvSpPr>
        <p:spPr/>
        <p:txBody>
          <a:bodyPr/>
          <a:lstStyle/>
          <a:p>
            <a:r>
              <a:rPr lang="en-US"/>
              <a:t>A classic method of variance reduction. </a:t>
            </a:r>
          </a:p>
          <a:p>
            <a:r>
              <a:rPr lang="en-US"/>
              <a:t>When estimating the expected value of X, introduce another variable Y that is: </a:t>
            </a:r>
          </a:p>
          <a:p>
            <a:pPr lvl="1"/>
            <a:r>
              <a:rPr lang="en-US"/>
              <a:t>correlated with X</a:t>
            </a:r>
          </a:p>
          <a:p>
            <a:pPr lvl="1"/>
            <a:r>
              <a:rPr lang="en-US"/>
              <a:t>has a known mean.</a:t>
            </a:r>
          </a:p>
          <a:p>
            <a:endParaRPr lang="en-US"/>
          </a:p>
          <a:p>
            <a:r>
              <a:rPr lang="en-US"/>
              <a:t>This modified estimator has the same expectation for any choice of c. </a:t>
            </a:r>
          </a:p>
          <a:p>
            <a:endParaRPr lang="en-US"/>
          </a:p>
          <a:p>
            <a:endParaRPr lang="en-US"/>
          </a:p>
          <a:p>
            <a:r>
              <a:rPr lang="en-US"/>
              <a:t>But its variance … </a:t>
            </a:r>
          </a:p>
        </p:txBody>
      </p:sp>
      <p:pic>
        <p:nvPicPr>
          <p:cNvPr id="4" name="Picture 3">
            <a:extLst>
              <a:ext uri="{FF2B5EF4-FFF2-40B4-BE49-F238E27FC236}">
                <a16:creationId xmlns:a16="http://schemas.microsoft.com/office/drawing/2014/main" id="{2453114E-E278-86C0-68DC-50AA9C571047}"/>
              </a:ext>
            </a:extLst>
          </p:cNvPr>
          <p:cNvPicPr>
            <a:picLocks noChangeAspect="1"/>
          </p:cNvPicPr>
          <p:nvPr/>
        </p:nvPicPr>
        <p:blipFill>
          <a:blip r:embed="rId2"/>
          <a:stretch>
            <a:fillRect/>
          </a:stretch>
        </p:blipFill>
        <p:spPr>
          <a:xfrm>
            <a:off x="4157934" y="2086035"/>
            <a:ext cx="2856422" cy="470598"/>
          </a:xfrm>
          <a:prstGeom prst="rect">
            <a:avLst/>
          </a:prstGeom>
        </p:spPr>
      </p:pic>
      <p:pic>
        <p:nvPicPr>
          <p:cNvPr id="5" name="Picture 4">
            <a:extLst>
              <a:ext uri="{FF2B5EF4-FFF2-40B4-BE49-F238E27FC236}">
                <a16:creationId xmlns:a16="http://schemas.microsoft.com/office/drawing/2014/main" id="{FD33A5A3-BE05-9040-4997-C24A672D4FF4}"/>
              </a:ext>
            </a:extLst>
          </p:cNvPr>
          <p:cNvPicPr>
            <a:picLocks noChangeAspect="1"/>
          </p:cNvPicPr>
          <p:nvPr/>
        </p:nvPicPr>
        <p:blipFill>
          <a:blip r:embed="rId3"/>
          <a:stretch>
            <a:fillRect/>
          </a:stretch>
        </p:blipFill>
        <p:spPr>
          <a:xfrm>
            <a:off x="3709359" y="3178294"/>
            <a:ext cx="4557384" cy="500699"/>
          </a:xfrm>
          <a:prstGeom prst="rect">
            <a:avLst/>
          </a:prstGeom>
        </p:spPr>
      </p:pic>
    </p:spTree>
    <p:extLst>
      <p:ext uri="{BB962C8B-B14F-4D97-AF65-F5344CB8AC3E}">
        <p14:creationId xmlns:p14="http://schemas.microsoft.com/office/powerpoint/2010/main" val="136091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4D40-77BC-DB8B-EFC2-963710773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1672DA-771D-352D-73CC-18591231057D}"/>
              </a:ext>
            </a:extLst>
          </p:cNvPr>
          <p:cNvSpPr>
            <a:spLocks noGrp="1"/>
          </p:cNvSpPr>
          <p:nvPr>
            <p:ph type="title"/>
          </p:nvPr>
        </p:nvSpPr>
        <p:spPr/>
        <p:txBody>
          <a:bodyPr/>
          <a:lstStyle/>
          <a:p>
            <a:r>
              <a:rPr lang="en-US"/>
              <a:t>Variance reduction: control variates </a:t>
            </a:r>
          </a:p>
        </p:txBody>
      </p:sp>
      <p:sp>
        <p:nvSpPr>
          <p:cNvPr id="3" name="Text Placeholder 2">
            <a:extLst>
              <a:ext uri="{FF2B5EF4-FFF2-40B4-BE49-F238E27FC236}">
                <a16:creationId xmlns:a16="http://schemas.microsoft.com/office/drawing/2014/main" id="{22504B00-E39E-2163-7132-5BA921A237AC}"/>
              </a:ext>
            </a:extLst>
          </p:cNvPr>
          <p:cNvSpPr>
            <a:spLocks noGrp="1"/>
          </p:cNvSpPr>
          <p:nvPr>
            <p:ph type="body" sz="quarter" idx="16"/>
          </p:nvPr>
        </p:nvSpPr>
        <p:spPr/>
        <p:txBody>
          <a:bodyPr/>
          <a:lstStyle/>
          <a:p>
            <a:r>
              <a:rPr lang="en-US" dirty="0"/>
              <a:t>A classic method of variance reduction. </a:t>
            </a:r>
          </a:p>
          <a:p>
            <a:r>
              <a:rPr lang="en-US" dirty="0"/>
              <a:t>When estimating the expected value of X, introduce another variable Y that is: </a:t>
            </a:r>
          </a:p>
          <a:p>
            <a:pPr lvl="1"/>
            <a:r>
              <a:rPr lang="en-US" dirty="0"/>
              <a:t>correlated with X</a:t>
            </a:r>
          </a:p>
          <a:p>
            <a:pPr lvl="1"/>
            <a:r>
              <a:rPr lang="en-US" dirty="0"/>
              <a:t>has a known mean.</a:t>
            </a:r>
          </a:p>
          <a:p>
            <a:r>
              <a:rPr lang="en-US" dirty="0"/>
              <a:t>But its variance can be lower and changes with c:</a:t>
            </a:r>
          </a:p>
          <a:p>
            <a:endParaRPr lang="en-US" dirty="0"/>
          </a:p>
          <a:p>
            <a:endParaRPr lang="en-US" dirty="0"/>
          </a:p>
          <a:p>
            <a:r>
              <a:rPr lang="en-US" dirty="0"/>
              <a:t>The minimum is achieved when: </a:t>
            </a:r>
          </a:p>
          <a:p>
            <a:endParaRPr lang="en-US" dirty="0"/>
          </a:p>
          <a:p>
            <a:r>
              <a:rPr lang="en-US" dirty="0"/>
              <a:t>The min variance now is: </a:t>
            </a:r>
          </a:p>
        </p:txBody>
      </p:sp>
      <p:pic>
        <p:nvPicPr>
          <p:cNvPr id="4" name="Picture 3">
            <a:extLst>
              <a:ext uri="{FF2B5EF4-FFF2-40B4-BE49-F238E27FC236}">
                <a16:creationId xmlns:a16="http://schemas.microsoft.com/office/drawing/2014/main" id="{A1A611F6-B416-BB97-4B6F-9E0EC454EAC5}"/>
              </a:ext>
            </a:extLst>
          </p:cNvPr>
          <p:cNvPicPr>
            <a:picLocks noChangeAspect="1"/>
          </p:cNvPicPr>
          <p:nvPr/>
        </p:nvPicPr>
        <p:blipFill>
          <a:blip r:embed="rId2"/>
          <a:stretch>
            <a:fillRect/>
          </a:stretch>
        </p:blipFill>
        <p:spPr>
          <a:xfrm>
            <a:off x="4157934" y="2086035"/>
            <a:ext cx="2856422" cy="470598"/>
          </a:xfrm>
          <a:prstGeom prst="rect">
            <a:avLst/>
          </a:prstGeom>
        </p:spPr>
      </p:pic>
      <p:pic>
        <p:nvPicPr>
          <p:cNvPr id="6" name="Picture 5">
            <a:extLst>
              <a:ext uri="{FF2B5EF4-FFF2-40B4-BE49-F238E27FC236}">
                <a16:creationId xmlns:a16="http://schemas.microsoft.com/office/drawing/2014/main" id="{2307FE7B-F074-658C-2700-4BD01690D00F}"/>
              </a:ext>
            </a:extLst>
          </p:cNvPr>
          <p:cNvPicPr>
            <a:picLocks noChangeAspect="1"/>
          </p:cNvPicPr>
          <p:nvPr/>
        </p:nvPicPr>
        <p:blipFill>
          <a:blip r:embed="rId3"/>
          <a:stretch>
            <a:fillRect/>
          </a:stretch>
        </p:blipFill>
        <p:spPr>
          <a:xfrm>
            <a:off x="777298" y="2877110"/>
            <a:ext cx="7772400" cy="458960"/>
          </a:xfrm>
          <a:prstGeom prst="rect">
            <a:avLst/>
          </a:prstGeom>
        </p:spPr>
      </p:pic>
      <p:pic>
        <p:nvPicPr>
          <p:cNvPr id="7" name="Picture 6">
            <a:extLst>
              <a:ext uri="{FF2B5EF4-FFF2-40B4-BE49-F238E27FC236}">
                <a16:creationId xmlns:a16="http://schemas.microsoft.com/office/drawing/2014/main" id="{6D732116-C467-037D-B4F3-CBFD5F97B966}"/>
              </a:ext>
            </a:extLst>
          </p:cNvPr>
          <p:cNvPicPr>
            <a:picLocks noChangeAspect="1"/>
          </p:cNvPicPr>
          <p:nvPr/>
        </p:nvPicPr>
        <p:blipFill>
          <a:blip r:embed="rId4"/>
          <a:stretch>
            <a:fillRect/>
          </a:stretch>
        </p:blipFill>
        <p:spPr>
          <a:xfrm>
            <a:off x="3863322" y="3383446"/>
            <a:ext cx="1600352" cy="612706"/>
          </a:xfrm>
          <a:prstGeom prst="rect">
            <a:avLst/>
          </a:prstGeom>
        </p:spPr>
      </p:pic>
      <p:pic>
        <p:nvPicPr>
          <p:cNvPr id="8" name="Picture 7">
            <a:extLst>
              <a:ext uri="{FF2B5EF4-FFF2-40B4-BE49-F238E27FC236}">
                <a16:creationId xmlns:a16="http://schemas.microsoft.com/office/drawing/2014/main" id="{0F4FF0D3-F45E-3D52-4BA9-AD5859A349EF}"/>
              </a:ext>
            </a:extLst>
          </p:cNvPr>
          <p:cNvPicPr>
            <a:picLocks noChangeAspect="1"/>
          </p:cNvPicPr>
          <p:nvPr/>
        </p:nvPicPr>
        <p:blipFill>
          <a:blip r:embed="rId5"/>
          <a:stretch>
            <a:fillRect/>
          </a:stretch>
        </p:blipFill>
        <p:spPr>
          <a:xfrm>
            <a:off x="4282624" y="4045682"/>
            <a:ext cx="4616053" cy="733391"/>
          </a:xfrm>
          <a:prstGeom prst="rect">
            <a:avLst/>
          </a:prstGeom>
        </p:spPr>
      </p:pic>
    </p:spTree>
    <p:extLst>
      <p:ext uri="{BB962C8B-B14F-4D97-AF65-F5344CB8AC3E}">
        <p14:creationId xmlns:p14="http://schemas.microsoft.com/office/powerpoint/2010/main" val="187378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2CFD5-210A-1687-0223-A688F3B3F5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1EB5B-B235-D6AC-0733-77FD61ED9919}"/>
              </a:ext>
            </a:extLst>
          </p:cNvPr>
          <p:cNvSpPr>
            <a:spLocks noGrp="1"/>
          </p:cNvSpPr>
          <p:nvPr>
            <p:ph type="title"/>
          </p:nvPr>
        </p:nvSpPr>
        <p:spPr/>
        <p:txBody>
          <a:bodyPr/>
          <a:lstStyle/>
          <a:p>
            <a:r>
              <a:rPr lang="en-US"/>
              <a:t>Variance reduction: an example </a:t>
            </a:r>
          </a:p>
        </p:txBody>
      </p:sp>
      <p:sp>
        <p:nvSpPr>
          <p:cNvPr id="3" name="Text Placeholder 2">
            <a:extLst>
              <a:ext uri="{FF2B5EF4-FFF2-40B4-BE49-F238E27FC236}">
                <a16:creationId xmlns:a16="http://schemas.microsoft.com/office/drawing/2014/main" id="{01D7DE0E-EF04-AE85-4A40-1AA1D065780A}"/>
              </a:ext>
            </a:extLst>
          </p:cNvPr>
          <p:cNvSpPr>
            <a:spLocks noGrp="1"/>
          </p:cNvSpPr>
          <p:nvPr>
            <p:ph type="body" sz="quarter" idx="16"/>
          </p:nvPr>
        </p:nvSpPr>
        <p:spPr>
          <a:xfrm>
            <a:off x="533919" y="1390650"/>
            <a:ext cx="8875257" cy="3077573"/>
          </a:xfrm>
        </p:spPr>
        <p:txBody>
          <a:bodyPr/>
          <a:lstStyle/>
          <a:p>
            <a:r>
              <a:rPr lang="en-US"/>
              <a:t>The goal is to estimate: </a:t>
            </a:r>
          </a:p>
          <a:p>
            <a:endParaRPr lang="en-US"/>
          </a:p>
          <a:p>
            <a:r>
              <a:rPr lang="en-US"/>
              <a:t>Approach1 is Monte Carlo estimate: sample unform and average:  </a:t>
            </a:r>
          </a:p>
          <a:p>
            <a:endParaRPr lang="en-US"/>
          </a:p>
          <a:p>
            <a:endParaRPr lang="en-US"/>
          </a:p>
          <a:p>
            <a:endParaRPr lang="en-US"/>
          </a:p>
          <a:p>
            <a:r>
              <a:rPr lang="en-US"/>
              <a:t>Approach2 is using Control Variates: </a:t>
            </a:r>
          </a:p>
          <a:p>
            <a:pPr lvl="1"/>
            <a:endParaRPr lang="en-US"/>
          </a:p>
          <a:p>
            <a:pPr lvl="1"/>
            <a:endParaRPr lang="en-US"/>
          </a:p>
          <a:p>
            <a:pPr lvl="1"/>
            <a:endParaRPr lang="en-US"/>
          </a:p>
          <a:p>
            <a:pPr lvl="1"/>
            <a:r>
              <a:rPr lang="en-US"/>
              <a:t>Note that both f and g functions are monotonic and have strong correlation. </a:t>
            </a:r>
          </a:p>
        </p:txBody>
      </p:sp>
      <p:pic>
        <p:nvPicPr>
          <p:cNvPr id="5" name="Picture 4" descr="A math equation with numbers and a plus and a line&#10;&#10;AI-generated content may be incorrect.">
            <a:extLst>
              <a:ext uri="{FF2B5EF4-FFF2-40B4-BE49-F238E27FC236}">
                <a16:creationId xmlns:a16="http://schemas.microsoft.com/office/drawing/2014/main" id="{11D2B0D7-B26D-92CA-2D74-DA831AF70ED0}"/>
              </a:ext>
            </a:extLst>
          </p:cNvPr>
          <p:cNvPicPr>
            <a:picLocks noChangeAspect="1"/>
          </p:cNvPicPr>
          <p:nvPr/>
        </p:nvPicPr>
        <p:blipFill>
          <a:blip r:embed="rId2"/>
          <a:srcRect t="11283" b="17001"/>
          <a:stretch>
            <a:fillRect/>
          </a:stretch>
        </p:blipFill>
        <p:spPr>
          <a:xfrm>
            <a:off x="3177703" y="1219004"/>
            <a:ext cx="2212902" cy="591976"/>
          </a:xfrm>
          <a:prstGeom prst="rect">
            <a:avLst/>
          </a:prstGeom>
        </p:spPr>
      </p:pic>
      <p:pic>
        <p:nvPicPr>
          <p:cNvPr id="7" name="Picture 6">
            <a:extLst>
              <a:ext uri="{FF2B5EF4-FFF2-40B4-BE49-F238E27FC236}">
                <a16:creationId xmlns:a16="http://schemas.microsoft.com/office/drawing/2014/main" id="{AFAD9891-9C02-2382-B3CD-45F3FE5F6A4D}"/>
              </a:ext>
            </a:extLst>
          </p:cNvPr>
          <p:cNvPicPr>
            <a:picLocks noChangeAspect="1"/>
          </p:cNvPicPr>
          <p:nvPr/>
        </p:nvPicPr>
        <p:blipFill>
          <a:blip r:embed="rId3"/>
          <a:stretch>
            <a:fillRect/>
          </a:stretch>
        </p:blipFill>
        <p:spPr>
          <a:xfrm>
            <a:off x="1010194" y="2444421"/>
            <a:ext cx="1676589" cy="655316"/>
          </a:xfrm>
          <a:prstGeom prst="rect">
            <a:avLst/>
          </a:prstGeom>
        </p:spPr>
      </p:pic>
      <p:pic>
        <p:nvPicPr>
          <p:cNvPr id="9" name="Picture 8">
            <a:extLst>
              <a:ext uri="{FF2B5EF4-FFF2-40B4-BE49-F238E27FC236}">
                <a16:creationId xmlns:a16="http://schemas.microsoft.com/office/drawing/2014/main" id="{1100506C-E0DB-6E06-A6DF-4EE3365863FB}"/>
              </a:ext>
            </a:extLst>
          </p:cNvPr>
          <p:cNvPicPr>
            <a:picLocks noChangeAspect="1"/>
          </p:cNvPicPr>
          <p:nvPr/>
        </p:nvPicPr>
        <p:blipFill>
          <a:blip r:embed="rId4"/>
          <a:stretch>
            <a:fillRect/>
          </a:stretch>
        </p:blipFill>
        <p:spPr>
          <a:xfrm>
            <a:off x="3318067" y="2483438"/>
            <a:ext cx="3596052" cy="563926"/>
          </a:xfrm>
          <a:prstGeom prst="rect">
            <a:avLst/>
          </a:prstGeom>
        </p:spPr>
      </p:pic>
      <p:pic>
        <p:nvPicPr>
          <p:cNvPr id="12" name="Picture 11">
            <a:extLst>
              <a:ext uri="{FF2B5EF4-FFF2-40B4-BE49-F238E27FC236}">
                <a16:creationId xmlns:a16="http://schemas.microsoft.com/office/drawing/2014/main" id="{F453A2FA-6B2B-B793-07E5-D50A4DAF7993}"/>
              </a:ext>
            </a:extLst>
          </p:cNvPr>
          <p:cNvPicPr>
            <a:picLocks noChangeAspect="1"/>
          </p:cNvPicPr>
          <p:nvPr/>
        </p:nvPicPr>
        <p:blipFill>
          <a:blip r:embed="rId5"/>
          <a:stretch>
            <a:fillRect/>
          </a:stretch>
        </p:blipFill>
        <p:spPr>
          <a:xfrm>
            <a:off x="1016192" y="3615615"/>
            <a:ext cx="3528423" cy="615810"/>
          </a:xfrm>
          <a:prstGeom prst="rect">
            <a:avLst/>
          </a:prstGeom>
        </p:spPr>
      </p:pic>
      <p:pic>
        <p:nvPicPr>
          <p:cNvPr id="15" name="Picture 14">
            <a:extLst>
              <a:ext uri="{FF2B5EF4-FFF2-40B4-BE49-F238E27FC236}">
                <a16:creationId xmlns:a16="http://schemas.microsoft.com/office/drawing/2014/main" id="{EF75C30E-FA1E-133D-8A53-F1A1D8D7DF94}"/>
              </a:ext>
            </a:extLst>
          </p:cNvPr>
          <p:cNvPicPr>
            <a:picLocks noChangeAspect="1"/>
          </p:cNvPicPr>
          <p:nvPr/>
        </p:nvPicPr>
        <p:blipFill>
          <a:blip r:embed="rId6"/>
          <a:stretch>
            <a:fillRect/>
          </a:stretch>
        </p:blipFill>
        <p:spPr>
          <a:xfrm>
            <a:off x="4848307" y="3672024"/>
            <a:ext cx="1977712" cy="563926"/>
          </a:xfrm>
          <a:prstGeom prst="rect">
            <a:avLst/>
          </a:prstGeom>
        </p:spPr>
      </p:pic>
      <p:pic>
        <p:nvPicPr>
          <p:cNvPr id="16" name="Picture 15">
            <a:extLst>
              <a:ext uri="{FF2B5EF4-FFF2-40B4-BE49-F238E27FC236}">
                <a16:creationId xmlns:a16="http://schemas.microsoft.com/office/drawing/2014/main" id="{60EE0A19-6653-79C8-8B51-736F3C4F598F}"/>
              </a:ext>
            </a:extLst>
          </p:cNvPr>
          <p:cNvPicPr>
            <a:picLocks noChangeAspect="1"/>
          </p:cNvPicPr>
          <p:nvPr/>
        </p:nvPicPr>
        <p:blipFill>
          <a:blip r:embed="rId7"/>
          <a:stretch>
            <a:fillRect/>
          </a:stretch>
        </p:blipFill>
        <p:spPr>
          <a:xfrm>
            <a:off x="7051692" y="3756252"/>
            <a:ext cx="893575" cy="352015"/>
          </a:xfrm>
          <a:prstGeom prst="rect">
            <a:avLst/>
          </a:prstGeom>
        </p:spPr>
      </p:pic>
      <p:pic>
        <p:nvPicPr>
          <p:cNvPr id="4" name="Picture 3">
            <a:extLst>
              <a:ext uri="{FF2B5EF4-FFF2-40B4-BE49-F238E27FC236}">
                <a16:creationId xmlns:a16="http://schemas.microsoft.com/office/drawing/2014/main" id="{C7084C25-B74F-89F4-93A0-34C3F9FB826D}"/>
              </a:ext>
            </a:extLst>
          </p:cNvPr>
          <p:cNvPicPr>
            <a:picLocks noChangeAspect="1"/>
          </p:cNvPicPr>
          <p:nvPr/>
        </p:nvPicPr>
        <p:blipFill>
          <a:blip r:embed="rId8"/>
          <a:srcRect t="8175" r="27437" b="-2629"/>
          <a:stretch>
            <a:fillRect/>
          </a:stretch>
        </p:blipFill>
        <p:spPr>
          <a:xfrm>
            <a:off x="7027941" y="1688042"/>
            <a:ext cx="1952832" cy="1809241"/>
          </a:xfrm>
          <a:prstGeom prst="rect">
            <a:avLst/>
          </a:prstGeom>
        </p:spPr>
      </p:pic>
    </p:spTree>
    <p:extLst>
      <p:ext uri="{BB962C8B-B14F-4D97-AF65-F5344CB8AC3E}">
        <p14:creationId xmlns:p14="http://schemas.microsoft.com/office/powerpoint/2010/main" val="88452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AA1E-F857-4621-3C4F-82704E7BB72E}"/>
              </a:ext>
            </a:extLst>
          </p:cNvPr>
          <p:cNvSpPr>
            <a:spLocks noGrp="1"/>
          </p:cNvSpPr>
          <p:nvPr>
            <p:ph type="title"/>
          </p:nvPr>
        </p:nvSpPr>
        <p:spPr/>
        <p:txBody>
          <a:bodyPr/>
          <a:lstStyle/>
          <a:p>
            <a:r>
              <a:rPr lang="en-US"/>
              <a:t>Variance reduction: example</a:t>
            </a:r>
          </a:p>
        </p:txBody>
      </p:sp>
      <p:sp>
        <p:nvSpPr>
          <p:cNvPr id="3" name="Text Placeholder 2">
            <a:extLst>
              <a:ext uri="{FF2B5EF4-FFF2-40B4-BE49-F238E27FC236}">
                <a16:creationId xmlns:a16="http://schemas.microsoft.com/office/drawing/2014/main" id="{4ABC2753-AE64-D703-2FB0-1EF67F6F7535}"/>
              </a:ext>
            </a:extLst>
          </p:cNvPr>
          <p:cNvSpPr>
            <a:spLocks noGrp="1"/>
          </p:cNvSpPr>
          <p:nvPr>
            <p:ph type="body" sz="quarter" idx="16"/>
          </p:nvPr>
        </p:nvSpPr>
        <p:spPr/>
        <p:txBody>
          <a:bodyPr/>
          <a:lstStyle/>
          <a:p>
            <a:endParaRPr lang="en-US"/>
          </a:p>
        </p:txBody>
      </p:sp>
      <p:pic>
        <p:nvPicPr>
          <p:cNvPr id="9" name="Picture 8" descr="A screenshot of a computer program&#10;&#10;AI-generated content may be incorrect.">
            <a:extLst>
              <a:ext uri="{FF2B5EF4-FFF2-40B4-BE49-F238E27FC236}">
                <a16:creationId xmlns:a16="http://schemas.microsoft.com/office/drawing/2014/main" id="{6ECA9DED-D441-4129-37F6-1B2AE990F0C5}"/>
              </a:ext>
            </a:extLst>
          </p:cNvPr>
          <p:cNvPicPr>
            <a:picLocks noChangeAspect="1"/>
          </p:cNvPicPr>
          <p:nvPr/>
        </p:nvPicPr>
        <p:blipFill>
          <a:blip r:embed="rId2"/>
          <a:stretch>
            <a:fillRect/>
          </a:stretch>
        </p:blipFill>
        <p:spPr>
          <a:xfrm>
            <a:off x="635519" y="1300901"/>
            <a:ext cx="3826264" cy="335576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CD20C5A6-CBBA-1C0B-4577-DB229A8D4AAE}"/>
              </a:ext>
            </a:extLst>
          </p:cNvPr>
          <p:cNvPicPr>
            <a:picLocks noChangeAspect="1"/>
          </p:cNvPicPr>
          <p:nvPr/>
        </p:nvPicPr>
        <p:blipFill>
          <a:blip r:embed="rId3"/>
          <a:stretch>
            <a:fillRect/>
          </a:stretch>
        </p:blipFill>
        <p:spPr>
          <a:xfrm>
            <a:off x="4741900" y="1300900"/>
            <a:ext cx="3922488" cy="335576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57712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0779-65EB-F316-9546-9CB6111A6431}"/>
              </a:ext>
            </a:extLst>
          </p:cNvPr>
          <p:cNvSpPr>
            <a:spLocks noGrp="1"/>
          </p:cNvSpPr>
          <p:nvPr>
            <p:ph type="title"/>
          </p:nvPr>
        </p:nvSpPr>
        <p:spPr/>
        <p:txBody>
          <a:bodyPr/>
          <a:lstStyle/>
          <a:p>
            <a:r>
              <a:rPr lang="en-US"/>
              <a:t>Variance reduction: an example </a:t>
            </a:r>
          </a:p>
        </p:txBody>
      </p:sp>
      <p:sp>
        <p:nvSpPr>
          <p:cNvPr id="3" name="Text Placeholder 2">
            <a:extLst>
              <a:ext uri="{FF2B5EF4-FFF2-40B4-BE49-F238E27FC236}">
                <a16:creationId xmlns:a16="http://schemas.microsoft.com/office/drawing/2014/main" id="{975981FF-D24A-1E52-E660-39F3F1FC62E3}"/>
              </a:ext>
            </a:extLst>
          </p:cNvPr>
          <p:cNvSpPr>
            <a:spLocks noGrp="1"/>
          </p:cNvSpPr>
          <p:nvPr>
            <p:ph type="body" sz="quarter" idx="16"/>
          </p:nvPr>
        </p:nvSpPr>
        <p:spPr/>
        <p:txBody>
          <a:bodyPr/>
          <a:lstStyle/>
          <a:p>
            <a:r>
              <a:rPr lang="en-US"/>
              <a:t>The Control Variate Estimator has ~40% lower variance than the naive Monte Carlo method.</a:t>
            </a:r>
          </a:p>
        </p:txBody>
      </p:sp>
      <p:pic>
        <p:nvPicPr>
          <p:cNvPr id="4" name="Picture 3">
            <a:extLst>
              <a:ext uri="{FF2B5EF4-FFF2-40B4-BE49-F238E27FC236}">
                <a16:creationId xmlns:a16="http://schemas.microsoft.com/office/drawing/2014/main" id="{AEB42E09-102B-FA6D-5C58-F908C6E836F0}"/>
              </a:ext>
            </a:extLst>
          </p:cNvPr>
          <p:cNvPicPr>
            <a:picLocks noChangeAspect="1"/>
          </p:cNvPicPr>
          <p:nvPr/>
        </p:nvPicPr>
        <p:blipFill>
          <a:blip r:embed="rId2"/>
          <a:stretch>
            <a:fillRect/>
          </a:stretch>
        </p:blipFill>
        <p:spPr>
          <a:xfrm>
            <a:off x="1778000" y="1843148"/>
            <a:ext cx="5317067" cy="3283418"/>
          </a:xfrm>
          <a:prstGeom prst="rect">
            <a:avLst/>
          </a:prstGeom>
        </p:spPr>
      </p:pic>
    </p:spTree>
    <p:extLst>
      <p:ext uri="{BB962C8B-B14F-4D97-AF65-F5344CB8AC3E}">
        <p14:creationId xmlns:p14="http://schemas.microsoft.com/office/powerpoint/2010/main" val="36783350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11258</Words>
  <Application>Microsoft Macintosh PowerPoint</Application>
  <PresentationFormat>On-screen Show (16:9)</PresentationFormat>
  <Paragraphs>1586</Paragraphs>
  <Slides>193</Slides>
  <Notes>40</Notes>
  <HiddenSlides>69</HiddenSlides>
  <MMClips>2</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193</vt:i4>
      </vt:variant>
    </vt:vector>
  </HeadingPairs>
  <TitlesOfParts>
    <vt:vector size="215" baseType="lpstr">
      <vt:lpstr>Tahoma</vt:lpstr>
      <vt:lpstr>Source Sans Pro</vt:lpstr>
      <vt:lpstr>Helvetica Neue</vt:lpstr>
      <vt:lpstr>Source Serif Pro</vt:lpstr>
      <vt:lpstr>Roboto</vt:lpstr>
      <vt:lpstr>Consolas</vt:lpstr>
      <vt:lpstr>Cambria Math</vt:lpstr>
      <vt:lpstr>Arial MT</vt:lpstr>
      <vt:lpstr>Corbel</vt:lpstr>
      <vt:lpstr>Wingdings</vt:lpstr>
      <vt:lpstr>Calibri</vt:lpstr>
      <vt:lpstr>Helvetica Neue Light</vt:lpstr>
      <vt:lpstr>Avenir Book</vt:lpstr>
      <vt:lpstr>Slack-Lato</vt:lpstr>
      <vt:lpstr>Times New Roman</vt:lpstr>
      <vt:lpstr>Arial</vt:lpstr>
      <vt:lpstr>Courier New</vt:lpstr>
      <vt:lpstr>Simple Light</vt:lpstr>
      <vt:lpstr>EP Presentation Theme - Simple</vt:lpstr>
      <vt:lpstr>1_EP Presentation Theme - Fancy</vt:lpstr>
      <vt:lpstr>2_EP Presentation Theme - Special</vt:lpstr>
      <vt:lpstr>1_EP Presentation Theme - Simple</vt:lpstr>
      <vt:lpstr>Aligning Self-Supervised Models with Human Intents</vt:lpstr>
      <vt:lpstr>Things Pre-trained Models Can Do</vt:lpstr>
      <vt:lpstr>Language Modeling ≠ Following Human Instructions </vt:lpstr>
      <vt:lpstr>Language Modeling ≠ Following Human Instructions </vt:lpstr>
      <vt:lpstr>Language Modeling ≠ Incorporating Human Values</vt:lpstr>
      <vt:lpstr>Language Modeling ≠ Incorporating Human Values</vt:lpstr>
      <vt:lpstr>[Mis]Alignment in Language Models</vt:lpstr>
      <vt:lpstr>Aligning Language Models: Chapter Plan </vt:lpstr>
      <vt:lpstr>PowerPoint Presentation</vt:lpstr>
      <vt:lpstr>Instruction-tuning </vt:lpstr>
      <vt:lpstr>Instruction-tuning </vt:lpstr>
      <vt:lpstr>Scaling Instruction-Tuning</vt:lpstr>
      <vt:lpstr>Scaling Instruction-Tuning</vt:lpstr>
      <vt:lpstr>Recap: Instruction tuning </vt:lpstr>
      <vt:lpstr>Limits of Instruction-Tuning </vt:lpstr>
      <vt:lpstr>Limits of Instruction-Tuning </vt:lpstr>
      <vt:lpstr>Summary: Instruction fine-tuning (SFT) </vt:lpstr>
      <vt:lpstr>PowerPoint Presentation</vt:lpstr>
      <vt:lpstr>Why Reinforcement Learning? </vt:lpstr>
      <vt:lpstr>Reinforcement Learning: Intuition</vt:lpstr>
      <vt:lpstr>Intuition</vt:lpstr>
      <vt:lpstr>Intuition</vt:lpstr>
      <vt:lpstr>Intuition</vt:lpstr>
      <vt:lpstr>Intuition</vt:lpstr>
      <vt:lpstr>Intuition</vt:lpstr>
      <vt:lpstr>Reinforcement Learning: Abridged History</vt:lpstr>
      <vt:lpstr>Reinforcement Learning: Formalism</vt:lpstr>
      <vt:lpstr>Reinforcement Learning  from Human Feedback</vt:lpstr>
      <vt:lpstr>Reinforcement Learning  from Human Feedback</vt:lpstr>
      <vt:lpstr>Step 1: Estimating the Reward R</vt:lpstr>
      <vt:lpstr>PowerPoint Presentation</vt:lpstr>
      <vt:lpstr>PowerPoint Presentation</vt:lpstr>
      <vt:lpstr>Step 1: Estimating the Reward R</vt:lpstr>
      <vt:lpstr>Step 1: Estimating the Reward R</vt:lpstr>
      <vt:lpstr>PowerPoint Presentation</vt:lpstr>
      <vt:lpstr>Step 1: Estimating the Reward R</vt:lpstr>
      <vt:lpstr>Step 1: Estimating the Reward R</vt:lpstr>
      <vt:lpstr>Estimating the Reward R: Quiz</vt:lpstr>
      <vt:lpstr>Step 2: Optimizing the  Policy Function</vt:lpstr>
      <vt:lpstr>Step 2: Optimizing the  Policy Function</vt:lpstr>
      <vt:lpstr>Policy Gradient [Williams, 1992]</vt:lpstr>
      <vt:lpstr>Derivations (check it later in your own time!)  </vt:lpstr>
      <vt:lpstr>Policy Gradient [Williams, 1992]</vt:lpstr>
      <vt:lpstr>Putting it Together </vt:lpstr>
      <vt:lpstr>Putting it Together (2)</vt:lpstr>
      <vt:lpstr>Putting it Together (3)</vt:lpstr>
      <vt:lpstr>Putting it Together (4)</vt:lpstr>
      <vt:lpstr>One missing ingredient </vt:lpstr>
      <vt:lpstr>One missing ingredient </vt:lpstr>
      <vt:lpstr>Regularizing with Pre-trained Model </vt:lpstr>
      <vt:lpstr>Putting it All Together:  RLHF as a Basic Policy Gradient</vt:lpstr>
      <vt:lpstr>The overall recipe 👨‍🍳</vt:lpstr>
      <vt:lpstr>The overall recipe 👨‍🍳</vt:lpstr>
      <vt:lpstr>The overall recipe 👨‍🍳:  Yann’s Three-layered cake </vt:lpstr>
      <vt:lpstr>Summary: RLHF with Simple Policy Gradient </vt:lpstr>
      <vt:lpstr>PowerPoint Presentation</vt:lpstr>
      <vt:lpstr>What is the Standard? </vt:lpstr>
      <vt:lpstr>GPT3-instruct’s annotation guidelines</vt:lpstr>
      <vt:lpstr>GPT3-instruct’s annotation guidelines</vt:lpstr>
      <vt:lpstr>GPT3-instruct’s annotation guidelines</vt:lpstr>
      <vt:lpstr>GPT-4: Demystifying the Details</vt:lpstr>
      <vt:lpstr>Llama 2’s preference data </vt:lpstr>
      <vt:lpstr>Llama 2’s preference data </vt:lpstr>
      <vt:lpstr>Llama 2’s preference data </vt:lpstr>
      <vt:lpstr>Best-of-N Sampling Algorithm</vt:lpstr>
      <vt:lpstr>Summary </vt:lpstr>
      <vt:lpstr>PowerPoint Presentation</vt:lpstr>
      <vt:lpstr>Simplifying RLHF</vt:lpstr>
      <vt:lpstr>Direct Policy Optimization (DPO) - Intuition</vt:lpstr>
      <vt:lpstr>PowerPoint Presentation</vt:lpstr>
      <vt:lpstr>PowerPoint Presentation</vt:lpstr>
      <vt:lpstr>DPO Algorithm </vt:lpstr>
      <vt:lpstr>Quiz</vt:lpstr>
      <vt:lpstr>DPO Limitations </vt:lpstr>
      <vt:lpstr>DPO: Derivation </vt:lpstr>
      <vt:lpstr>DPO: Derivation [proof] </vt:lpstr>
      <vt:lpstr>DPO: Derivation [proof]</vt:lpstr>
      <vt:lpstr>DPO: Derivation </vt:lpstr>
      <vt:lpstr>DPO: Derivation </vt:lpstr>
      <vt:lpstr>Summary</vt:lpstr>
      <vt:lpstr>Recent Variations of Preference Algorithms</vt:lpstr>
      <vt:lpstr>Recent Variations of Preference Algorithms</vt:lpstr>
      <vt:lpstr>PowerPoint Presentation</vt:lpstr>
      <vt:lpstr>The Bigger Picture </vt:lpstr>
      <vt:lpstr>Notation and goal</vt:lpstr>
      <vt:lpstr>Decision making mechanisms </vt:lpstr>
      <vt:lpstr>Reinforcement Learning: Families</vt:lpstr>
      <vt:lpstr>Reinforcement Learning: Families</vt:lpstr>
      <vt:lpstr>Policy Gradient updates </vt:lpstr>
      <vt:lpstr>REINFORCE algorithm</vt:lpstr>
      <vt:lpstr>REINFORCE: Challenges </vt:lpstr>
      <vt:lpstr>The baseline estimate </vt:lpstr>
      <vt:lpstr>The baseline estimate </vt:lpstr>
      <vt:lpstr>Variance reduction: the simple case</vt:lpstr>
      <vt:lpstr>Variance reduction: control variates </vt:lpstr>
      <vt:lpstr>Variance reduction: control variates </vt:lpstr>
      <vt:lpstr>Variance reduction: an example </vt:lpstr>
      <vt:lpstr>Variance reduction: example</vt:lpstr>
      <vt:lpstr>Variance reduction: an example </vt:lpstr>
      <vt:lpstr>What can be a baseline? </vt:lpstr>
      <vt:lpstr>Value Function as a Baseline</vt:lpstr>
      <vt:lpstr>Value Function as a Baseline</vt:lpstr>
      <vt:lpstr>Policy Gradient with Advantage Function</vt:lpstr>
      <vt:lpstr>Summary so far</vt:lpstr>
      <vt:lpstr>Trust Region Policy Optimization (TRPO)</vt:lpstr>
      <vt:lpstr>Trust Region Policy Optimization (TRPO)</vt:lpstr>
      <vt:lpstr>Trust Region Policy Optimization (TRPO)</vt:lpstr>
      <vt:lpstr>Proximal Policy Optimization (PPO)</vt:lpstr>
      <vt:lpstr>PPO: The Overall Algorithm</vt:lpstr>
      <vt:lpstr>PPO with Adaptive KL Penalty</vt:lpstr>
      <vt:lpstr>PPO with Adaptive KL Penalty</vt:lpstr>
      <vt:lpstr>PPO Objective w/ clipped objective</vt:lpstr>
      <vt:lpstr>PPO Objective: The Ratio Function </vt:lpstr>
      <vt:lpstr>PPO Objective: The Unclipped Part </vt:lpstr>
      <vt:lpstr>PPO Objective: The Clipped Part </vt:lpstr>
      <vt:lpstr>Proximal Policy Optimization - Objective</vt:lpstr>
      <vt:lpstr>Proximal Policy Optimization (PPO)</vt:lpstr>
      <vt:lpstr>Summary:</vt:lpstr>
      <vt:lpstr>Proximal Policy Optimization (PPO)</vt:lpstr>
      <vt:lpstr>PPO: The Overall Objective</vt:lpstr>
      <vt:lpstr>Generalized Advantage Estimate</vt:lpstr>
      <vt:lpstr>GAE’s correctness </vt:lpstr>
      <vt:lpstr>PowerPoint Presentation</vt:lpstr>
      <vt:lpstr>PPO Failures</vt:lpstr>
      <vt:lpstr>Recent Extension:  Group Relative Policy Optimization (GRPO)</vt:lpstr>
      <vt:lpstr>GRPO: Key Idea </vt:lpstr>
      <vt:lpstr>GRPO</vt:lpstr>
      <vt:lpstr>GRPO vs PPO: The objectives </vt:lpstr>
      <vt:lpstr>GRPO vs PPO</vt:lpstr>
      <vt:lpstr>GRPO Objective and Gradient</vt:lpstr>
      <vt:lpstr>GRPO</vt:lpstr>
      <vt:lpstr>GRPO with rule-based rewards  (RL with Verifiable Feedback: RLVR) </vt:lpstr>
      <vt:lpstr>Rule-based reward incentivizes  creative reasoning? </vt:lpstr>
      <vt:lpstr>Incorporate: </vt:lpstr>
      <vt:lpstr>Incorporate: an example of GRPO</vt:lpstr>
      <vt:lpstr>REINFORCE Leave One Out (RLOO)</vt:lpstr>
      <vt:lpstr>Summary </vt:lpstr>
      <vt:lpstr>PowerPoint Presentation</vt:lpstr>
      <vt:lpstr>RL Failure: Reward Hacking</vt:lpstr>
      <vt:lpstr>RL Failure: Reward Hacking</vt:lpstr>
      <vt:lpstr>A Special Case: Reward Over-Optimization</vt:lpstr>
      <vt:lpstr>Reward Optimization</vt:lpstr>
      <vt:lpstr>Incorporate</vt:lpstr>
      <vt:lpstr>Reward Optimization in ChatGPT</vt:lpstr>
      <vt:lpstr>Length Bias </vt:lpstr>
      <vt:lpstr>Incorporate:</vt:lpstr>
      <vt:lpstr>Human inconsistency/error </vt:lpstr>
      <vt:lpstr>Summary </vt:lpstr>
      <vt:lpstr>PowerPoint Presentation</vt:lpstr>
      <vt:lpstr>RLHF/Instruction-tuning is Data Hungry </vt:lpstr>
      <vt:lpstr>Model generated instructions</vt:lpstr>
      <vt:lpstr>Get humans to write ”seed” tasks ✍️ </vt:lpstr>
      <vt:lpstr>Put them your task bank 📦 </vt:lpstr>
      <vt:lpstr>Sample and get LLM to expand it</vt:lpstr>
      <vt:lpstr>Get LLM to answers the new tasks</vt:lpstr>
      <vt:lpstr>Filter tasks</vt:lpstr>
      <vt:lpstr>Close the loop </vt:lpstr>
      <vt:lpstr>Self-Instructing GPT3 (base version)</vt:lpstr>
      <vt:lpstr>Summary Thus Far </vt:lpstr>
      <vt:lpstr>Impact: Learning from AI Feedback</vt:lpstr>
      <vt:lpstr>Training LLMs with LLM Feedback:  The Bottleneck</vt:lpstr>
      <vt:lpstr>Summary: Alignment w/ Synthetic Data</vt:lpstr>
      <vt:lpstr>PowerPoint Presentation</vt:lpstr>
      <vt:lpstr>[Mis]Alignment </vt:lpstr>
      <vt:lpstr>Alignment Problem is Everywhere! </vt:lpstr>
      <vt:lpstr>Alignment Mechanisms in this Class </vt:lpstr>
      <vt:lpstr>Alignment Mechanisms in Our Societies</vt:lpstr>
      <vt:lpstr>Alignment of AI: First Take </vt:lpstr>
      <vt:lpstr>Asimov’s Principles for Robots</vt:lpstr>
      <vt:lpstr>“Alignment” with Human Intents </vt:lpstr>
      <vt:lpstr>“Alignment” of AI</vt:lpstr>
      <vt:lpstr>Why Computational Frameworks to Alignment?</vt:lpstr>
      <vt:lpstr>PowerPoint Presentation</vt:lpstr>
      <vt:lpstr>Aligning to Instructions == Aligning to Values?</vt:lpstr>
      <vt:lpstr>Aligning to Instructions == Aligning to Values?</vt:lpstr>
      <vt:lpstr>Aligning to Instructions == Aligning to Values?</vt:lpstr>
      <vt:lpstr>Aligning to Instructions == Aligning to Values?</vt:lpstr>
      <vt:lpstr>Let’s try a few thought experiments </vt:lpstr>
      <vt:lpstr>Runway Self-Driving Car</vt:lpstr>
      <vt:lpstr>Runway Self-Driving Car (1)</vt:lpstr>
      <vt:lpstr>Runway Self-Driving Car (2)</vt:lpstr>
      <vt:lpstr>What is the Right Thing to Do? </vt:lpstr>
      <vt:lpstr>Whose Values? </vt:lpstr>
      <vt:lpstr>Demographics of annotators </vt:lpstr>
      <vt:lpstr>Dimensions of Safety Alignment </vt:lpstr>
      <vt:lpstr>Dimensions of Safety Alignment </vt:lpstr>
      <vt:lpstr>Refusal </vt:lpstr>
      <vt:lpstr>Refusal </vt:lpstr>
      <vt:lpstr>RedTeaming </vt:lpstr>
      <vt:lpstr>Aligning LLMs </vt:lpstr>
      <vt:lpstr>Incorporate</vt:lpstr>
      <vt:lpstr>Incorporate: DeepSeek recipe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cp:revision>
  <cp:lastPrinted>2024-03-07T12:47:06Z</cp:lastPrinted>
  <dcterms:modified xsi:type="dcterms:W3CDTF">2025-09-04T20:25:45Z</dcterms:modified>
</cp:coreProperties>
</file>